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18"/>
  </p:notesMasterIdLst>
  <p:sldIdLst>
    <p:sldId id="274" r:id="rId2"/>
    <p:sldId id="276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73" autoAdjust="0"/>
    <p:restoredTop sz="94660"/>
  </p:normalViewPr>
  <p:slideViewPr>
    <p:cSldViewPr snapToGrid="0">
      <p:cViewPr varScale="1">
        <p:scale>
          <a:sx n="53" d="100"/>
          <a:sy n="53" d="100"/>
        </p:scale>
        <p:origin x="235" y="125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394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161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1312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29952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3296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72759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4764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1092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6764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0066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1751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5820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7732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7442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audio" Target="../media/audio1.wav"/><Relationship Id="rId4" Type="http://schemas.openxmlformats.org/officeDocument/2006/relationships/image" Target="../media/image4.png"/><Relationship Id="rId9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audio" Target="../media/audio1.wav"/><Relationship Id="rId5" Type="http://schemas.openxmlformats.org/officeDocument/2006/relationships/image" Target="../media/image5.png"/><Relationship Id="rId10" Type="http://schemas.openxmlformats.org/officeDocument/2006/relationships/image" Target="../media/image15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audio" Target="../media/audio1.wav"/><Relationship Id="rId5" Type="http://schemas.openxmlformats.org/officeDocument/2006/relationships/image" Target="../media/image5.png"/><Relationship Id="rId10" Type="http://schemas.openxmlformats.org/officeDocument/2006/relationships/image" Target="../media/image16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audio" Target="../media/audio1.wav"/><Relationship Id="rId5" Type="http://schemas.openxmlformats.org/officeDocument/2006/relationships/image" Target="../media/image5.png"/><Relationship Id="rId10" Type="http://schemas.openxmlformats.org/officeDocument/2006/relationships/image" Target="../media/image17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audio" Target="../media/audio1.bin"/><Relationship Id="rId21" Type="http://schemas.openxmlformats.org/officeDocument/2006/relationships/image" Target="../media/image8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9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11" Type="http://schemas.openxmlformats.org/officeDocument/2006/relationships/image" Target="../media/image24.png"/><Relationship Id="rId5" Type="http://schemas.openxmlformats.org/officeDocument/2006/relationships/image" Target="../media/image6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4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audio" Target="NUL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audio" Target="../media/audio1.wav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audio" Target="../media/audio1.wav"/><Relationship Id="rId5" Type="http://schemas.openxmlformats.org/officeDocument/2006/relationships/image" Target="../media/image5.png"/><Relationship Id="rId10" Type="http://schemas.openxmlformats.org/officeDocument/2006/relationships/image" Target="../media/image11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audio" Target="../media/audio1.wav"/><Relationship Id="rId5" Type="http://schemas.openxmlformats.org/officeDocument/2006/relationships/image" Target="../media/image5.png"/><Relationship Id="rId10" Type="http://schemas.openxmlformats.org/officeDocument/2006/relationships/image" Target="../media/image12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audio" Target="../media/audio1.wav"/><Relationship Id="rId5" Type="http://schemas.openxmlformats.org/officeDocument/2006/relationships/image" Target="../media/image5.png"/><Relationship Id="rId10" Type="http://schemas.openxmlformats.org/officeDocument/2006/relationships/image" Target="../media/image13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s\Desktop\первослайд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0104100" cy="1145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pic>
        <p:nvPicPr>
          <p:cNvPr id="14" name="Picture 2" descr="https://lh6.googleusercontent.com/JLn35swkklaEm3rHIKA-so_RVo3VI0wTkqbt2wkTvsg0WHbfVCUBE8qUrIzMKQ8r-DWcF1BogWpUcfrN8lPl57V2ChfBnXBud85EDLDQ3G3W6w1nflNsFEN6atZpcXCHcpiErT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164" y="2275188"/>
            <a:ext cx="13616492" cy="441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6731183"/>
            <a:ext cx="16569127" cy="3737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Экологи </a:t>
            </a:r>
            <a:r>
              <a:rPr lang="ru-RU" sz="4800" dirty="0">
                <a:latin typeface="Corbel" panose="020B0503020204020204" pitchFamily="34" charset="0"/>
              </a:rPr>
              <a:t>выбрали 10 самых страшных животных на планете: </a:t>
            </a:r>
            <a:r>
              <a:rPr lang="ru-RU" sz="4800" dirty="0" err="1">
                <a:latin typeface="Corbel" panose="020B0503020204020204" pitchFamily="34" charset="0"/>
              </a:rPr>
              <a:t>саблезуб</a:t>
            </a:r>
            <a:r>
              <a:rPr lang="ru-RU" sz="4800" dirty="0">
                <a:latin typeface="Corbel" panose="020B0503020204020204" pitchFamily="34" charset="0"/>
              </a:rPr>
              <a:t>, рыба-ведьма, </a:t>
            </a:r>
            <a:r>
              <a:rPr lang="ru-RU" sz="4800" dirty="0" err="1">
                <a:latin typeface="Corbel" panose="020B0503020204020204" pitchFamily="34" charset="0"/>
              </a:rPr>
              <a:t>айе-айе</a:t>
            </a:r>
            <a:r>
              <a:rPr lang="ru-RU" sz="4800" dirty="0">
                <a:latin typeface="Corbel" panose="020B0503020204020204" pitchFamily="34" charset="0"/>
              </a:rPr>
              <a:t>, гигантский кальмар, </a:t>
            </a:r>
            <a:r>
              <a:rPr lang="ru-RU" sz="4800" dirty="0" err="1">
                <a:latin typeface="Corbel" panose="020B0503020204020204" pitchFamily="34" charset="0"/>
              </a:rPr>
              <a:t>идиакант</a:t>
            </a:r>
            <a:r>
              <a:rPr lang="ru-RU" sz="4800" dirty="0">
                <a:latin typeface="Corbel" panose="020B0503020204020204" pitchFamily="34" charset="0"/>
              </a:rPr>
              <a:t>, вампир, анаконда, волк, тасманийский дьявол. </a:t>
            </a:r>
            <a:endParaRPr lang="ru-RU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>
                <a:latin typeface="Corbel" panose="020B0503020204020204" pitchFamily="34" charset="0"/>
              </a:rPr>
              <a:t>  </a:t>
            </a:r>
            <a:r>
              <a:rPr lang="ru-RU" sz="4800" b="1" dirty="0" smtClean="0">
                <a:latin typeface="Corbel" panose="020B0503020204020204" pitchFamily="34" charset="0"/>
              </a:rPr>
              <a:t>А </a:t>
            </a:r>
            <a:r>
              <a:rPr lang="ru-RU" sz="4800" b="1" dirty="0">
                <a:latin typeface="Corbel" panose="020B0503020204020204" pitchFamily="34" charset="0"/>
              </a:rPr>
              <a:t>кому экологи присудили 1 место?</a:t>
            </a:r>
            <a:endParaRPr lang="ru-RU" sz="60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27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 smtClean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i="0" u="none" strike="noStrike" cap="none" dirty="0" smtClean="0">
                <a:solidFill>
                  <a:srgbClr val="002E6D"/>
                </a:solidFill>
              </a:rPr>
              <a:t>ОТВЕТ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60" y="3866468"/>
            <a:ext cx="10171611" cy="3860212"/>
          </a:xfrm>
          <a:prstGeom prst="rect">
            <a:avLst/>
          </a:prstGeom>
        </p:spPr>
      </p:pic>
      <p:sp>
        <p:nvSpPr>
          <p:cNvPr id="14" name="Google Shape;117;p9"/>
          <p:cNvSpPr txBox="1"/>
          <p:nvPr/>
        </p:nvSpPr>
        <p:spPr>
          <a:xfrm>
            <a:off x="10267951" y="3880208"/>
            <a:ext cx="9854926" cy="3864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algn="ctr" fontAlgn="base"/>
            <a:r>
              <a:rPr lang="ru-RU" sz="88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Человек</a:t>
            </a:r>
            <a:endParaRPr lang="ru-RU" sz="88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1026" name="Picture 2" descr="D:\Docs\Desktop\_23-2147505840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3"/>
          <a:stretch/>
        </p:blipFill>
        <p:spPr bwMode="auto">
          <a:xfrm>
            <a:off x="1899110" y="2186999"/>
            <a:ext cx="7667625" cy="725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98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Датский </a:t>
            </a:r>
            <a:r>
              <a:rPr lang="ru-RU" sz="6000" dirty="0">
                <a:latin typeface="Corbel" panose="020B0503020204020204" pitchFamily="34" charset="0"/>
              </a:rPr>
              <a:t>ресторан </a:t>
            </a:r>
            <a:r>
              <a:rPr lang="ru-RU" sz="6000" dirty="0" err="1">
                <a:latin typeface="Corbel" panose="020B0503020204020204" pitchFamily="34" charset="0"/>
              </a:rPr>
              <a:t>Rub&amp;Stub</a:t>
            </a:r>
            <a:r>
              <a:rPr lang="ru-RU" sz="6000" dirty="0">
                <a:latin typeface="Corbel" panose="020B0503020204020204" pitchFamily="34" charset="0"/>
              </a:rPr>
              <a:t> работает только по вечерам. Его меню ежедневно обновляется в зависимости от того, что поставят супермаркеты и другие рестораны.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 Что </a:t>
            </a:r>
            <a:r>
              <a:rPr lang="ru-RU" sz="6000" b="1" dirty="0">
                <a:latin typeface="Corbel" panose="020B0503020204020204" pitchFamily="34" charset="0"/>
              </a:rPr>
              <a:t>таким образом сокращает этот ресторан? </a:t>
            </a:r>
            <a:endParaRPr lang="ru-RU" sz="66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44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i="0" u="none" strike="noStrike" cap="none" dirty="0" smtClean="0">
                <a:solidFill>
                  <a:srgbClr val="002E6D"/>
                </a:solidFill>
              </a:rPr>
              <a:t>ОТВЕТ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60" y="3866468"/>
            <a:ext cx="10171611" cy="3860212"/>
          </a:xfrm>
          <a:prstGeom prst="rect">
            <a:avLst/>
          </a:prstGeom>
        </p:spPr>
      </p:pic>
      <p:sp>
        <p:nvSpPr>
          <p:cNvPr id="14" name="Google Shape;117;p9"/>
          <p:cNvSpPr txBox="1"/>
          <p:nvPr/>
        </p:nvSpPr>
        <p:spPr>
          <a:xfrm>
            <a:off x="10267951" y="3880208"/>
            <a:ext cx="9854926" cy="3864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algn="ctr"/>
            <a:r>
              <a:rPr lang="ru-RU" sz="8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Пищевые отходы</a:t>
            </a:r>
            <a:endParaRPr lang="ru-RU" sz="8000" b="1" dirty="0">
              <a:solidFill>
                <a:schemeClr val="bg1"/>
              </a:solidFill>
              <a:latin typeface="Corbel" pitchFamily="34" charset="0"/>
            </a:endParaRPr>
          </a:p>
        </p:txBody>
      </p:sp>
      <p:pic>
        <p:nvPicPr>
          <p:cNvPr id="13" name="Picture 2" descr="D:\Docs\Desktop\pishhevye-othody.jpe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6" b="-2064"/>
          <a:stretch/>
        </p:blipFill>
        <p:spPr bwMode="auto">
          <a:xfrm>
            <a:off x="1264602" y="2373773"/>
            <a:ext cx="8501062" cy="758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34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000" dirty="0" smtClean="0">
                <a:latin typeface="Corbel" panose="020B0503020204020204" pitchFamily="34" charset="0"/>
              </a:rPr>
              <a:t> Чтобы </a:t>
            </a:r>
            <a:r>
              <a:rPr lang="ru-RU" sz="7000" dirty="0">
                <a:latin typeface="Corbel" panose="020B0503020204020204" pitchFamily="34" charset="0"/>
              </a:rPr>
              <a:t>привыкнуть к экономии воды, советуют использовать пробку для … </a:t>
            </a:r>
            <a:endParaRPr lang="ru-RU" sz="7000" dirty="0" smtClean="0">
              <a:latin typeface="Corbel" panose="020B0503020204020204" pitchFamily="34" charset="0"/>
            </a:endParaRPr>
          </a:p>
          <a:p>
            <a:pPr fontAlgn="base"/>
            <a:endParaRPr lang="ru-RU" sz="7000" b="1" dirty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 smtClean="0">
                <a:latin typeface="Corbel" panose="020B0503020204020204" pitchFamily="34" charset="0"/>
              </a:rPr>
              <a:t> Чего</a:t>
            </a:r>
            <a:r>
              <a:rPr lang="ru-RU" sz="7000" b="1" dirty="0">
                <a:latin typeface="Corbel" panose="020B0503020204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7342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i="0" u="none" strike="noStrike" cap="none" dirty="0" smtClean="0">
                <a:solidFill>
                  <a:srgbClr val="002E6D"/>
                </a:solidFill>
              </a:rPr>
              <a:t>ОТВЕТ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60" y="3866468"/>
            <a:ext cx="10171611" cy="3860212"/>
          </a:xfrm>
          <a:prstGeom prst="rect">
            <a:avLst/>
          </a:prstGeom>
        </p:spPr>
      </p:pic>
      <p:sp>
        <p:nvSpPr>
          <p:cNvPr id="14" name="Google Shape;117;p9"/>
          <p:cNvSpPr txBox="1"/>
          <p:nvPr/>
        </p:nvSpPr>
        <p:spPr>
          <a:xfrm>
            <a:off x="10267951" y="3880208"/>
            <a:ext cx="9854926" cy="3864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algn="ctr"/>
            <a:r>
              <a:rPr lang="ru-RU" sz="88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Раковина</a:t>
            </a:r>
            <a:endParaRPr lang="ru-RU" sz="8800" b="1" dirty="0">
              <a:solidFill>
                <a:schemeClr val="bg1"/>
              </a:solidFill>
              <a:latin typeface="Corbel" pitchFamily="34" charset="0"/>
            </a:endParaRPr>
          </a:p>
        </p:txBody>
      </p:sp>
      <p:pic>
        <p:nvPicPr>
          <p:cNvPr id="7172" name="Picture 4" descr="Донный клапан для раковины: Разновидности и монтаж своими руками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30" y="2602320"/>
            <a:ext cx="9568565" cy="671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0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559" y="1123182"/>
            <a:ext cx="20393660" cy="1441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400" y="1267311"/>
            <a:ext cx="16221300" cy="8921715"/>
          </a:xfrm>
          <a:prstGeom prst="rect">
            <a:avLst/>
          </a:prstGeom>
        </p:spPr>
      </p:pic>
      <p:sp>
        <p:nvSpPr>
          <p:cNvPr id="20" name="Google Shape;103;p8"/>
          <p:cNvSpPr txBox="1">
            <a:spLocks noGrp="1"/>
          </p:cNvSpPr>
          <p:nvPr>
            <p:ph type="body" idx="1"/>
          </p:nvPr>
        </p:nvSpPr>
        <p:spPr>
          <a:xfrm>
            <a:off x="614579" y="0"/>
            <a:ext cx="18874943" cy="112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algn="ctr" fontAlgn="base"/>
            <a:r>
              <a:rPr lang="ru-RU" sz="7200" b="1" dirty="0" smtClean="0">
                <a:latin typeface="Corbel" panose="020B0503020204020204" pitchFamily="34" charset="0"/>
              </a:rPr>
              <a:t>МОЛОДЦЫ ! 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7940"/>
            <a:ext cx="20104100" cy="114038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5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2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ru-RU" sz="6000" b="1" dirty="0" smtClean="0">
                <a:latin typeface="Corbel" panose="020B0503020204020204" pitchFamily="34" charset="0"/>
              </a:rPr>
              <a:t>Восстановите </a:t>
            </a:r>
            <a:r>
              <a:rPr lang="ru-RU" sz="6000" b="1" dirty="0">
                <a:latin typeface="Corbel" panose="020B0503020204020204" pitchFamily="34" charset="0"/>
              </a:rPr>
              <a:t>слова, в которых мы убрали все согласные.</a:t>
            </a:r>
            <a:r>
              <a:rPr lang="ru-RU" sz="6000" dirty="0">
                <a:latin typeface="Corbel" panose="020B0503020204020204" pitchFamily="34" charset="0"/>
              </a:rPr>
              <a:t/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 smtClean="0">
                <a:latin typeface="Corbel" panose="020B0503020204020204" pitchFamily="34" charset="0"/>
              </a:rPr>
              <a:t>1. а </a:t>
            </a:r>
            <a:r>
              <a:rPr lang="ru-RU" sz="6000" dirty="0">
                <a:latin typeface="Corbel" panose="020B0503020204020204" pitchFamily="34" charset="0"/>
              </a:rPr>
              <a:t>и – Персонаж мультфильма, который любил собирать мусор.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 smtClean="0">
                <a:latin typeface="Corbel" panose="020B0503020204020204" pitchFamily="34" charset="0"/>
              </a:rPr>
              <a:t>2. а </a:t>
            </a:r>
            <a:r>
              <a:rPr lang="ru-RU" sz="6000" dirty="0">
                <a:latin typeface="Corbel" panose="020B0503020204020204" pitchFamily="34" charset="0"/>
              </a:rPr>
              <a:t>е – Чтобы сохранить природу, магазины предлагают покупателю их бумажные варианты. 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 smtClean="0">
                <a:latin typeface="Corbel" panose="020B0503020204020204" pitchFamily="34" charset="0"/>
              </a:rPr>
              <a:t>3. о </a:t>
            </a:r>
            <a:r>
              <a:rPr lang="ru-RU" sz="6000" dirty="0">
                <a:latin typeface="Corbel" panose="020B0503020204020204" pitchFamily="34" charset="0"/>
              </a:rPr>
              <a:t>ы е о – Группа предприятий, занятых добычей и производством чего-либо.</a:t>
            </a:r>
            <a:br>
              <a:rPr lang="ru-RU" sz="6000" dirty="0">
                <a:latin typeface="Corbel" panose="020B0503020204020204" pitchFamily="34" charset="0"/>
              </a:rPr>
            </a:b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dirty="0" smtClean="0">
                <a:solidFill>
                  <a:srgbClr val="002E6D"/>
                </a:solidFill>
              </a:rPr>
              <a:t>ОТВЕТ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60" y="3866468"/>
            <a:ext cx="10171611" cy="3860212"/>
          </a:xfrm>
          <a:prstGeom prst="rect">
            <a:avLst/>
          </a:prstGeom>
        </p:spPr>
      </p:pic>
      <p:sp>
        <p:nvSpPr>
          <p:cNvPr id="14" name="Google Shape;117;p9"/>
          <p:cNvSpPr txBox="1"/>
          <p:nvPr/>
        </p:nvSpPr>
        <p:spPr>
          <a:xfrm>
            <a:off x="10267951" y="3880208"/>
            <a:ext cx="9519252" cy="3864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lvl="0" algn="ctr"/>
            <a:endParaRPr lang="ru-RU" sz="4800" b="1" dirty="0" smtClean="0">
              <a:solidFill>
                <a:schemeClr val="bg1"/>
              </a:solidFill>
              <a:latin typeface="Corbel" pitchFamily="34" charset="0"/>
            </a:endParaRPr>
          </a:p>
          <a:p>
            <a:pPr lvl="0" algn="ctr"/>
            <a:r>
              <a:rPr lang="ru-RU" sz="4800" b="1" dirty="0" err="1" smtClean="0">
                <a:solidFill>
                  <a:schemeClr val="bg1"/>
                </a:solidFill>
                <a:latin typeface="Corbel" pitchFamily="34" charset="0"/>
              </a:rPr>
              <a:t>Валли</a:t>
            </a:r>
            <a:r>
              <a:rPr lang="ru-RU" sz="4800" b="1" dirty="0" smtClean="0">
                <a:solidFill>
                  <a:schemeClr val="bg1"/>
                </a:solidFill>
                <a:latin typeface="Corbel" pitchFamily="34" charset="0"/>
              </a:rPr>
              <a:t> </a:t>
            </a:r>
            <a:r>
              <a:rPr lang="ru-RU" sz="4800" b="1" dirty="0">
                <a:solidFill>
                  <a:srgbClr val="FFFFFF"/>
                </a:solidFill>
                <a:latin typeface="Corbel" panose="020B0503020204020204" pitchFamily="34" charset="0"/>
                <a:ea typeface="Verdana"/>
                <a:cs typeface="Verdana"/>
                <a:sym typeface="Verdana"/>
              </a:rPr>
              <a:t>– 1 </a:t>
            </a:r>
            <a:r>
              <a:rPr lang="ru-RU" sz="4800" b="1" dirty="0" smtClean="0">
                <a:solidFill>
                  <a:srgbClr val="FFFFFF"/>
                </a:solidFill>
                <a:latin typeface="Corbel" panose="020B0503020204020204" pitchFamily="34" charset="0"/>
                <a:ea typeface="Verdana"/>
                <a:cs typeface="Verdana"/>
                <a:sym typeface="Verdana"/>
              </a:rPr>
              <a:t>балл</a:t>
            </a:r>
            <a:br>
              <a:rPr lang="ru-RU" sz="4800" b="1" dirty="0" smtClean="0">
                <a:solidFill>
                  <a:srgbClr val="FFFFFF"/>
                </a:solidFill>
                <a:latin typeface="Corbel" panose="020B0503020204020204" pitchFamily="34" charset="0"/>
                <a:ea typeface="Verdana"/>
                <a:cs typeface="Verdana"/>
                <a:sym typeface="Verdana"/>
              </a:rPr>
            </a:br>
            <a:r>
              <a:rPr lang="ru-RU" sz="4800" b="1" dirty="0" smtClean="0">
                <a:solidFill>
                  <a:srgbClr val="FFFFFF"/>
                </a:solidFill>
                <a:latin typeface="Corbel" panose="020B0503020204020204" pitchFamily="34" charset="0"/>
                <a:ea typeface="Verdana"/>
                <a:cs typeface="Verdana"/>
                <a:sym typeface="Verdana"/>
              </a:rPr>
              <a:t>Пакет </a:t>
            </a:r>
            <a:r>
              <a:rPr lang="ru-RU" sz="4800" b="1" dirty="0">
                <a:solidFill>
                  <a:srgbClr val="FFFFFF"/>
                </a:solidFill>
                <a:latin typeface="Corbel" panose="020B0503020204020204" pitchFamily="34" charset="0"/>
                <a:ea typeface="Verdana"/>
                <a:cs typeface="Verdana"/>
                <a:sym typeface="Verdana"/>
              </a:rPr>
              <a:t>– 1 </a:t>
            </a:r>
            <a:r>
              <a:rPr lang="ru-RU" sz="4800" b="1" dirty="0" smtClean="0">
                <a:solidFill>
                  <a:srgbClr val="FFFFFF"/>
                </a:solidFill>
                <a:latin typeface="Corbel" panose="020B0503020204020204" pitchFamily="34" charset="0"/>
                <a:ea typeface="Verdana"/>
                <a:cs typeface="Verdana"/>
                <a:sym typeface="Verdana"/>
              </a:rPr>
              <a:t>балл</a:t>
            </a:r>
            <a:br>
              <a:rPr lang="ru-RU" sz="4800" b="1" dirty="0" smtClean="0">
                <a:solidFill>
                  <a:srgbClr val="FFFFFF"/>
                </a:solidFill>
                <a:latin typeface="Corbel" panose="020B0503020204020204" pitchFamily="34" charset="0"/>
                <a:ea typeface="Verdana"/>
                <a:cs typeface="Verdana"/>
                <a:sym typeface="Verdana"/>
              </a:rPr>
            </a:br>
            <a:r>
              <a:rPr lang="ru-RU" sz="4800" b="1" dirty="0" smtClean="0">
                <a:solidFill>
                  <a:srgbClr val="FFFFFF"/>
                </a:solidFill>
                <a:latin typeface="Corbel" panose="020B0503020204020204" pitchFamily="34" charset="0"/>
                <a:ea typeface="Verdana"/>
                <a:cs typeface="Verdana"/>
                <a:sym typeface="Verdana"/>
              </a:rPr>
              <a:t>Промышленность </a:t>
            </a:r>
            <a:r>
              <a:rPr lang="ru-RU" sz="4800" b="1" dirty="0">
                <a:solidFill>
                  <a:srgbClr val="FFFFFF"/>
                </a:solidFill>
                <a:latin typeface="Corbel" panose="020B0503020204020204" pitchFamily="34" charset="0"/>
                <a:ea typeface="Verdana"/>
                <a:cs typeface="Verdana"/>
                <a:sym typeface="Verdana"/>
              </a:rPr>
              <a:t>– 1 балл</a:t>
            </a:r>
            <a:endParaRPr lang="ru-RU" sz="4800" b="1" dirty="0">
              <a:latin typeface="Corbel" panose="020B0503020204020204" pitchFamily="34" charset="0"/>
              <a:ea typeface="Verdana"/>
              <a:cs typeface="Verdana"/>
              <a:sym typeface="Verdana"/>
            </a:endParaRPr>
          </a:p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Corbel" pitchFamily="34" charset="0"/>
              </a:rPr>
              <a:t>  </a:t>
            </a:r>
            <a:endParaRPr lang="ru-RU" sz="4800" b="1" dirty="0">
              <a:solidFill>
                <a:schemeClr val="bg1"/>
              </a:solidFill>
              <a:latin typeface="Corbel" pitchFamily="34" charset="0"/>
            </a:endParaRPr>
          </a:p>
        </p:txBody>
      </p:sp>
      <p:pic>
        <p:nvPicPr>
          <p:cNvPr id="1028" name="Picture 4" descr="ВАЛЛ·И — смотреть онлайн — КиноПоиск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1" y="3286125"/>
            <a:ext cx="9768446" cy="549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03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8000" b="1" dirty="0" smtClean="0">
                <a:latin typeface="Corbel" panose="020B0503020204020204" pitchFamily="34" charset="0"/>
              </a:rPr>
              <a:t> </a:t>
            </a:r>
            <a:r>
              <a:rPr lang="ru-RU" sz="7000" b="1" dirty="0" smtClean="0">
                <a:latin typeface="Corbel" panose="020B0503020204020204" pitchFamily="34" charset="0"/>
              </a:rPr>
              <a:t>Пресная </a:t>
            </a:r>
            <a:r>
              <a:rPr lang="ru-RU" sz="7000" b="1" dirty="0">
                <a:latin typeface="Corbel" panose="020B0503020204020204" pitchFamily="34" charset="0"/>
              </a:rPr>
              <a:t>вода составляет менее или более </a:t>
            </a:r>
            <a:endParaRPr lang="ru-RU" sz="7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>
                <a:latin typeface="Corbel" panose="020B0503020204020204" pitchFamily="34" charset="0"/>
              </a:rPr>
              <a:t> </a:t>
            </a:r>
            <a:r>
              <a:rPr lang="ru-RU" sz="7000" b="1" dirty="0" smtClean="0">
                <a:latin typeface="Corbel" panose="020B0503020204020204" pitchFamily="34" charset="0"/>
              </a:rPr>
              <a:t>3 </a:t>
            </a:r>
            <a:r>
              <a:rPr lang="ru-RU" sz="7000" b="1" dirty="0">
                <a:latin typeface="Corbel" panose="020B0503020204020204" pitchFamily="34" charset="0"/>
              </a:rPr>
              <a:t>процентов мировых водных ресурсов?</a:t>
            </a:r>
            <a:endParaRPr lang="ru-RU" sz="7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8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 smtClean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i="0" u="none" strike="noStrike" cap="none" dirty="0" smtClean="0">
                <a:solidFill>
                  <a:srgbClr val="002E6D"/>
                </a:solidFill>
              </a:rPr>
              <a:t>ОТВЕТ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60" y="3866468"/>
            <a:ext cx="10171611" cy="3860212"/>
          </a:xfrm>
          <a:prstGeom prst="rect">
            <a:avLst/>
          </a:prstGeom>
        </p:spPr>
      </p:pic>
      <p:sp>
        <p:nvSpPr>
          <p:cNvPr id="14" name="Google Shape;117;p9"/>
          <p:cNvSpPr txBox="1"/>
          <p:nvPr/>
        </p:nvSpPr>
        <p:spPr>
          <a:xfrm>
            <a:off x="10267951" y="3880208"/>
            <a:ext cx="9854926" cy="3864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algn="ctr"/>
            <a:r>
              <a:rPr lang="ru-RU" sz="88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Менее 3 </a:t>
            </a:r>
          </a:p>
          <a:p>
            <a:pPr algn="ctr"/>
            <a:r>
              <a:rPr lang="ru-RU" sz="88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процентов</a:t>
            </a:r>
            <a:endParaRPr lang="ru-RU" sz="8800" b="1" dirty="0">
              <a:solidFill>
                <a:schemeClr val="bg1"/>
              </a:solidFill>
              <a:latin typeface="Corbel" pitchFamily="34" charset="0"/>
            </a:endParaRPr>
          </a:p>
        </p:txBody>
      </p:sp>
      <p:pic>
        <p:nvPicPr>
          <p:cNvPr id="2052" name="Picture 4" descr="Russian Podcast | News in Slow Russian - Гигантский айсберг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93" y="2648023"/>
            <a:ext cx="9749304" cy="654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2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 smtClean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630156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Верите </a:t>
            </a:r>
            <a:r>
              <a:rPr lang="ru-RU" sz="6600" b="1" dirty="0">
                <a:latin typeface="Corbel" panose="020B0503020204020204" pitchFamily="34" charset="0"/>
              </a:rPr>
              <a:t>ли вы, что, по подсчётам экспертов, если население Земли к 2050 году достигнет 9,6 миллиардов человек, потребуются ресурсы трёх планет Земля, чтобы обеспечить всех необходимыми продуктами?</a:t>
            </a:r>
            <a:endParaRPr lang="ru-RU" sz="115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46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 smtClean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60" y="3866468"/>
            <a:ext cx="10171611" cy="3860212"/>
          </a:xfrm>
          <a:prstGeom prst="rect">
            <a:avLst/>
          </a:prstGeom>
        </p:spPr>
      </p:pic>
      <p:sp>
        <p:nvSpPr>
          <p:cNvPr id="14" name="Google Shape;117;p9"/>
          <p:cNvSpPr txBox="1"/>
          <p:nvPr/>
        </p:nvSpPr>
        <p:spPr>
          <a:xfrm>
            <a:off x="10267951" y="3866468"/>
            <a:ext cx="9854926" cy="3878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algn="ctr"/>
            <a:r>
              <a:rPr lang="ru-RU" sz="88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Верю</a:t>
            </a:r>
            <a:endParaRPr lang="ru-RU" sz="8800" b="1" dirty="0">
              <a:solidFill>
                <a:schemeClr val="bg1"/>
              </a:solidFill>
              <a:latin typeface="Corbel" pitchFamily="34" charset="0"/>
            </a:endParaRPr>
          </a:p>
        </p:txBody>
      </p:sp>
      <p:pic>
        <p:nvPicPr>
          <p:cNvPr id="3076" name="Picture 4" descr="Пшеница поле - YouTub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94" y="3017067"/>
            <a:ext cx="9868603" cy="555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26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Если </a:t>
            </a:r>
            <a:r>
              <a:rPr lang="ru-RU" sz="6600" dirty="0">
                <a:latin typeface="Corbel" panose="020B0503020204020204" pitchFamily="34" charset="0"/>
              </a:rPr>
              <a:t>вы будете оплачивать счета онлайн, то сэкономите то, что придумали в Китае в 105 году нашей эры.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 Что </a:t>
            </a:r>
            <a:r>
              <a:rPr lang="ru-RU" sz="6600" b="1" dirty="0">
                <a:latin typeface="Corbel" panose="020B0503020204020204" pitchFamily="34" charset="0"/>
              </a:rPr>
              <a:t>именно?</a:t>
            </a:r>
          </a:p>
        </p:txBody>
      </p:sp>
    </p:spTree>
    <p:extLst>
      <p:ext uri="{BB962C8B-B14F-4D97-AF65-F5344CB8AC3E}">
        <p14:creationId xmlns:p14="http://schemas.microsoft.com/office/powerpoint/2010/main" val="51565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i="0" u="none" strike="noStrike" cap="none" dirty="0" smtClean="0">
                <a:solidFill>
                  <a:srgbClr val="002E6D"/>
                </a:solidFill>
              </a:rPr>
              <a:t>ОТВЕТ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60" y="3866468"/>
            <a:ext cx="10171611" cy="3860212"/>
          </a:xfrm>
          <a:prstGeom prst="rect">
            <a:avLst/>
          </a:prstGeom>
        </p:spPr>
      </p:pic>
      <p:sp>
        <p:nvSpPr>
          <p:cNvPr id="14" name="Google Shape;117;p9"/>
          <p:cNvSpPr txBox="1"/>
          <p:nvPr/>
        </p:nvSpPr>
        <p:spPr>
          <a:xfrm>
            <a:off x="10267951" y="3880208"/>
            <a:ext cx="9854926" cy="3864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algn="ctr"/>
            <a:r>
              <a:rPr lang="ru-RU" sz="88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Бумагу</a:t>
            </a:r>
            <a:endParaRPr lang="ru-RU" sz="8800" b="1" dirty="0">
              <a:solidFill>
                <a:schemeClr val="bg1"/>
              </a:solidFill>
              <a:latin typeface="Corbel" pitchFamily="34" charset="0"/>
            </a:endParaRPr>
          </a:p>
        </p:txBody>
      </p:sp>
      <p:pic>
        <p:nvPicPr>
          <p:cNvPr id="4106" name="Picture 10" descr="Изображения Стопка бумаги | Бесплатные векторы, стоковые фото и PS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273" y="1919131"/>
            <a:ext cx="6387640" cy="797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03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4052</TotalTime>
  <Words>274</Words>
  <Application>Microsoft Office PowerPoint</Application>
  <PresentationFormat>Произвольный</PresentationFormat>
  <Paragraphs>54</Paragraphs>
  <Slides>16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Corbel</vt:lpstr>
      <vt:lpstr>Trebuchet MS</vt:lpstr>
      <vt:lpstr>Verdana</vt:lpstr>
      <vt:lpstr>Office Theme</vt:lpstr>
      <vt:lpstr>Презентация PowerPoint</vt:lpstr>
      <vt:lpstr>1   ВОПРОС</vt:lpstr>
      <vt:lpstr>1   ОТВЕТ</vt:lpstr>
      <vt:lpstr>2   ВОПРОС</vt:lpstr>
      <vt:lpstr>2   ОТВЕТ</vt:lpstr>
      <vt:lpstr>3   ВОПРОС</vt:lpstr>
      <vt:lpstr>3   ВОПРОС</vt:lpstr>
      <vt:lpstr>4   ВОПРОС</vt:lpstr>
      <vt:lpstr>4   ОТВЕТ</vt:lpstr>
      <vt:lpstr>5   ВОПРОС</vt:lpstr>
      <vt:lpstr>5   ОТВЕТ</vt:lpstr>
      <vt:lpstr>6   ВОПРОС</vt:lpstr>
      <vt:lpstr>6   ОТВЕТ</vt:lpstr>
      <vt:lpstr>7   ВОПРОС</vt:lpstr>
      <vt:lpstr>7   ОТВЕТ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391</cp:revision>
  <dcterms:modified xsi:type="dcterms:W3CDTF">2021-01-05T14:18:30Z</dcterms:modified>
</cp:coreProperties>
</file>