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32" d="100"/>
          <a:sy n="32" d="100"/>
        </p:scale>
        <p:origin x="72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615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5678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098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5836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1113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6933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256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9026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200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320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970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129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5022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65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audio" Target="NULL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jpe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audio" Target="NULL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7.jpe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audio" Target="NULL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8.jpe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0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jpeg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audio" Target="NULL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jpeg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audio" Target="NULL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jpe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35186" cy="114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0" y="1118607"/>
            <a:ext cx="10370818" cy="83248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Что </a:t>
            </a:r>
            <a:r>
              <a:rPr lang="ru-RU" sz="7200" b="1" dirty="0">
                <a:latin typeface="Corbel" panose="020B0503020204020204" pitchFamily="34" charset="0"/>
              </a:rPr>
              <a:t>для повышения безопасности </a:t>
            </a:r>
            <a:r>
              <a:rPr lang="ru-RU" sz="7200" b="1" dirty="0" smtClean="0">
                <a:latin typeface="Corbel" panose="020B0503020204020204" pitchFamily="34" charset="0"/>
              </a:rPr>
              <a:t>и</a:t>
            </a: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привлечения </a:t>
            </a:r>
            <a:r>
              <a:rPr lang="ru-RU" sz="7200" b="1" dirty="0">
                <a:latin typeface="Corbel" panose="020B0503020204020204" pitchFamily="34" charset="0"/>
              </a:rPr>
              <a:t>внимания стилизуют </a:t>
            </a:r>
            <a:r>
              <a:rPr lang="ru-RU" sz="7200" b="1" dirty="0" smtClean="0">
                <a:latin typeface="Corbel" panose="020B0503020204020204" pitchFamily="34" charset="0"/>
              </a:rPr>
              <a:t>под</a:t>
            </a: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картошку </a:t>
            </a:r>
            <a:r>
              <a:rPr lang="ru-RU" sz="7200" b="1" dirty="0">
                <a:latin typeface="Corbel" panose="020B0503020204020204" pitchFamily="34" charset="0"/>
              </a:rPr>
              <a:t>фри, клавиши пианино или ножи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и вилки?</a:t>
            </a:r>
            <a:endParaRPr lang="ru-RU" sz="7200" b="1" dirty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Ce </a:t>
            </a:r>
            <a:r>
              <a:rPr lang="ro-MD" sz="7200" b="1" smtClean="0">
                <a:latin typeface="Corbel" panose="020B0503020204020204" pitchFamily="34" charset="0"/>
              </a:rPr>
              <a:t>a fost</a:t>
            </a:r>
            <a:r>
              <a:rPr lang="en-US" sz="7200" b="1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stilizat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în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formă</a:t>
            </a:r>
            <a:r>
              <a:rPr lang="en-US" sz="7200" b="1" dirty="0">
                <a:latin typeface="Corbel" panose="020B0503020204020204" pitchFamily="34" charset="0"/>
              </a:rPr>
              <a:t> de </a:t>
            </a:r>
            <a:r>
              <a:rPr lang="en-US" sz="7200" b="1" dirty="0" err="1">
                <a:latin typeface="Corbel" panose="020B0503020204020204" pitchFamily="34" charset="0"/>
              </a:rPr>
              <a:t>french</a:t>
            </a:r>
            <a:r>
              <a:rPr lang="en-US" sz="7200" b="1" dirty="0">
                <a:latin typeface="Corbel" panose="020B0503020204020204" pitchFamily="34" charset="0"/>
              </a:rPr>
              <a:t> fries, </a:t>
            </a:r>
            <a:r>
              <a:rPr lang="en-US" sz="7200" b="1" dirty="0" err="1">
                <a:latin typeface="Corbel" panose="020B0503020204020204" pitchFamily="34" charset="0"/>
              </a:rPr>
              <a:t>clape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smtClean="0">
                <a:latin typeface="Corbel" panose="020B0503020204020204" pitchFamily="34" charset="0"/>
              </a:rPr>
              <a:t>ale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pianului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sau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furculițe</a:t>
            </a:r>
            <a:r>
              <a:rPr lang="en-US" sz="7200" b="1" dirty="0">
                <a:latin typeface="Corbel" panose="020B0503020204020204" pitchFamily="34" charset="0"/>
              </a:rPr>
              <a:t>, </a:t>
            </a:r>
            <a:r>
              <a:rPr lang="en-US" sz="7200" b="1" dirty="0" err="1">
                <a:latin typeface="Corbel" panose="020B0503020204020204" pitchFamily="34" charset="0"/>
              </a:rPr>
              <a:t>pentru</a:t>
            </a:r>
            <a:r>
              <a:rPr lang="en-US" sz="7200" b="1" dirty="0">
                <a:latin typeface="Corbel" panose="020B0503020204020204" pitchFamily="34" charset="0"/>
              </a:rPr>
              <a:t> a </a:t>
            </a:r>
            <a:r>
              <a:rPr lang="en-US" sz="7200" b="1" dirty="0" err="1">
                <a:latin typeface="Corbel" panose="020B0503020204020204" pitchFamily="34" charset="0"/>
              </a:rPr>
              <a:t>spori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nivelul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smtClean="0">
                <a:latin typeface="Corbel" panose="020B0503020204020204" pitchFamily="34" charset="0"/>
              </a:rPr>
              <a:t>de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securitate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>
                <a:latin typeface="Corbel" panose="020B0503020204020204" pitchFamily="34" charset="0"/>
              </a:rPr>
              <a:t>al </a:t>
            </a:r>
            <a:r>
              <a:rPr lang="en-US" sz="7200" b="1" dirty="0" err="1">
                <a:latin typeface="Corbel" panose="020B0503020204020204" pitchFamily="34" charset="0"/>
              </a:rPr>
              <a:t>unei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categorii</a:t>
            </a:r>
            <a:r>
              <a:rPr lang="en-US" sz="7200" b="1" dirty="0">
                <a:latin typeface="Corbel" panose="020B0503020204020204" pitchFamily="34" charset="0"/>
              </a:rPr>
              <a:t> de </a:t>
            </a:r>
            <a:r>
              <a:rPr lang="en-US" sz="7200" b="1" dirty="0" err="1">
                <a:latin typeface="Corbel" panose="020B0503020204020204" pitchFamily="34" charset="0"/>
              </a:rPr>
              <a:t>oameni</a:t>
            </a:r>
            <a:r>
              <a:rPr lang="en-US" sz="7200" b="1" dirty="0">
                <a:latin typeface="Corbel" panose="020B0503020204020204" pitchFamily="34" charset="0"/>
              </a:rPr>
              <a:t>?</a:t>
            </a:r>
            <a:endParaRPr lang="ru-RU" sz="7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4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667398"/>
            <a:ext cx="10481127" cy="401373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9982200" y="3667399"/>
            <a:ext cx="10140677" cy="401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Пешеходный переход</a:t>
            </a:r>
            <a:r>
              <a:rPr lang="ro-RO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br>
              <a:rPr lang="ro-RO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o-RO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Trecere de pietoni</a:t>
            </a:r>
            <a:endParaRPr lang="ru-RU" sz="6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0" y="1118607"/>
            <a:ext cx="10370818" cy="83248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4" descr="McDonald's превратили пешеходный переход в картофель фри | Шедевры в Рекламе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02" y="2571235"/>
            <a:ext cx="7878588" cy="713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Picture 2" descr="https://lh4.googleusercontent.com/V3hWf-OFRrZJsbZScDDjsOyu-fAOwJ_n9MEGM0OjJhNiBB1nmNZTPUBs7JX7tVPBmhy7YXGJU3_wKJj6Ei_iGdAl_iuDuGU_XuV1bhcGu-vwkrFeoiVVmk82Rh_lF4gdFDKUMx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851" y="1241300"/>
            <a:ext cx="7171528" cy="893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0" y="1118607"/>
            <a:ext cx="10370818" cy="83248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7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29" y="2268743"/>
            <a:ext cx="12440721" cy="760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500" dirty="0" smtClean="0">
                <a:latin typeface="Corbel" panose="020B0503020204020204" pitchFamily="34" charset="0"/>
              </a:rPr>
              <a:t>Такие </a:t>
            </a:r>
            <a:r>
              <a:rPr lang="ru-RU" sz="6500" dirty="0">
                <a:latin typeface="Corbel" panose="020B0503020204020204" pitchFamily="34" charset="0"/>
              </a:rPr>
              <a:t>необычные люки есть </a:t>
            </a:r>
            <a:endParaRPr lang="ru-RU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500" dirty="0" smtClean="0">
                <a:latin typeface="Corbel" panose="020B0503020204020204" pitchFamily="34" charset="0"/>
              </a:rPr>
              <a:t>в американском </a:t>
            </a:r>
            <a:r>
              <a:rPr lang="ru-RU" sz="6500" dirty="0">
                <a:latin typeface="Corbel" panose="020B0503020204020204" pitchFamily="34" charset="0"/>
              </a:rPr>
              <a:t>городе </a:t>
            </a:r>
            <a:endParaRPr lang="ru-RU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500" dirty="0" smtClean="0">
                <a:latin typeface="Corbel" panose="020B0503020204020204" pitchFamily="34" charset="0"/>
              </a:rPr>
              <a:t>Оклахома-Сити</a:t>
            </a:r>
            <a:r>
              <a:rPr lang="ru-RU" sz="6500" dirty="0">
                <a:latin typeface="Corbel" panose="020B0503020204020204" pitchFamily="34" charset="0"/>
              </a:rPr>
              <a:t>. </a:t>
            </a:r>
            <a:endParaRPr lang="ru-RU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500" b="1" dirty="0" smtClean="0">
                <a:latin typeface="Corbel" panose="020B0503020204020204" pitchFamily="34" charset="0"/>
              </a:rPr>
              <a:t>Что </a:t>
            </a:r>
            <a:r>
              <a:rPr lang="ru-RU" sz="6500" b="1" dirty="0">
                <a:latin typeface="Corbel" panose="020B0503020204020204" pitchFamily="34" charset="0"/>
              </a:rPr>
              <a:t>означает точка на </a:t>
            </a:r>
            <a:r>
              <a:rPr lang="ru-RU" sz="6500" b="1" dirty="0" smtClean="0">
                <a:latin typeface="Corbel" panose="020B0503020204020204" pitchFamily="34" charset="0"/>
              </a:rPr>
              <a:t>них?</a:t>
            </a:r>
            <a:endParaRPr lang="ru-RU" sz="6500" b="1" dirty="0">
              <a:latin typeface="Corbel" panose="020B0503020204020204" pitchFamily="34" charset="0"/>
            </a:endParaRPr>
          </a:p>
          <a:p>
            <a:pPr fontAlgn="base"/>
            <a:r>
              <a:rPr lang="en-US" sz="6500" dirty="0" err="1" smtClean="0">
                <a:latin typeface="Corbel" panose="020B0503020204020204" pitchFamily="34" charset="0"/>
              </a:rPr>
              <a:t>Astfel</a:t>
            </a:r>
            <a:r>
              <a:rPr lang="en-US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>
                <a:latin typeface="Corbel" panose="020B0503020204020204" pitchFamily="34" charset="0"/>
              </a:rPr>
              <a:t>de </a:t>
            </a:r>
            <a:r>
              <a:rPr lang="en-US" sz="6500" dirty="0" err="1">
                <a:latin typeface="Corbel" panose="020B0503020204020204" pitchFamily="34" charset="0"/>
              </a:rPr>
              <a:t>obiecte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neobișnuite</a:t>
            </a:r>
            <a:r>
              <a:rPr lang="en-US" sz="6500" dirty="0">
                <a:latin typeface="Corbel" panose="020B0503020204020204" pitchFamily="34" charset="0"/>
              </a:rPr>
              <a:t> pot </a:t>
            </a:r>
            <a:endParaRPr lang="ru-RU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dirty="0" smtClean="0">
                <a:latin typeface="Corbel" panose="020B0503020204020204" pitchFamily="34" charset="0"/>
              </a:rPr>
              <a:t>fi </a:t>
            </a:r>
            <a:r>
              <a:rPr lang="en-US" sz="6500" dirty="0" err="1">
                <a:latin typeface="Corbel" panose="020B0503020204020204" pitchFamily="34" charset="0"/>
              </a:rPr>
              <a:t>găsite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în</a:t>
            </a:r>
            <a:r>
              <a:rPr lang="en-US" sz="6500" dirty="0">
                <a:latin typeface="Corbel" panose="020B0503020204020204" pitchFamily="34" charset="0"/>
              </a:rPr>
              <a:t> Oklahoma City. </a:t>
            </a:r>
            <a:endParaRPr lang="ru-RU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b="1" dirty="0" smtClean="0">
                <a:latin typeface="Corbel" panose="020B0503020204020204" pitchFamily="34" charset="0"/>
              </a:rPr>
              <a:t>Ce </a:t>
            </a:r>
            <a:r>
              <a:rPr lang="en-US" sz="6500" b="1" dirty="0" err="1">
                <a:latin typeface="Corbel" panose="020B0503020204020204" pitchFamily="34" charset="0"/>
              </a:rPr>
              <a:t>semnifică</a:t>
            </a:r>
            <a:r>
              <a:rPr lang="en-US" sz="6500" b="1" dirty="0">
                <a:latin typeface="Corbel" panose="020B0503020204020204" pitchFamily="34" charset="0"/>
              </a:rPr>
              <a:t> </a:t>
            </a:r>
            <a:r>
              <a:rPr lang="en-US" sz="6500" b="1" dirty="0" err="1">
                <a:latin typeface="Corbel" panose="020B0503020204020204" pitchFamily="34" charset="0"/>
              </a:rPr>
              <a:t>punctul</a:t>
            </a:r>
            <a:r>
              <a:rPr lang="en-US" sz="6500" b="1" dirty="0">
                <a:latin typeface="Corbel" panose="020B0503020204020204" pitchFamily="34" charset="0"/>
              </a:rPr>
              <a:t> </a:t>
            </a:r>
            <a:r>
              <a:rPr lang="en-US" sz="6500" b="1" dirty="0" err="1">
                <a:latin typeface="Corbel" panose="020B0503020204020204" pitchFamily="34" charset="0"/>
              </a:rPr>
              <a:t>alb</a:t>
            </a:r>
            <a:r>
              <a:rPr lang="en-US" sz="6500" b="1" dirty="0">
                <a:latin typeface="Corbel" panose="020B0503020204020204" pitchFamily="34" charset="0"/>
              </a:rPr>
              <a:t> de </a:t>
            </a:r>
            <a:r>
              <a:rPr lang="en-US" sz="6500" b="1" dirty="0" err="1">
                <a:latin typeface="Corbel" panose="020B0503020204020204" pitchFamily="34" charset="0"/>
              </a:rPr>
              <a:t>pe</a:t>
            </a:r>
            <a:r>
              <a:rPr lang="en-US" sz="6500" b="1" dirty="0">
                <a:latin typeface="Corbel" panose="020B0503020204020204" pitchFamily="34" charset="0"/>
              </a:rPr>
              <a:t> </a:t>
            </a:r>
            <a:endParaRPr lang="ru-RU" sz="6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b="1" dirty="0" err="1" smtClean="0">
                <a:latin typeface="Corbel" panose="020B0503020204020204" pitchFamily="34" charset="0"/>
              </a:rPr>
              <a:t>acestea</a:t>
            </a:r>
            <a:r>
              <a:rPr lang="en-US" sz="6500" b="1" dirty="0">
                <a:latin typeface="Corbel" panose="020B0503020204020204" pitchFamily="34" charset="0"/>
              </a:rPr>
              <a:t>?</a:t>
            </a:r>
            <a:endParaRPr lang="ru-RU" sz="65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959" y="3667398"/>
            <a:ext cx="10692311" cy="401373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9733280" y="3709410"/>
            <a:ext cx="10370821" cy="397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fontAlgn="base"/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	Место, где 							находится люк</a:t>
            </a:r>
            <a:r>
              <a:rPr lang="ro-RO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br>
              <a:rPr lang="ro-RO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6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Poziționarea</a:t>
            </a:r>
            <a:r>
              <a:rPr lang="en-US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geografică</a:t>
            </a:r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ru-RU" sz="6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fontAlgn="base"/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 </a:t>
            </a:r>
            <a:r>
              <a:rPr lang="en-US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acestuia</a:t>
            </a:r>
            <a:endParaRPr lang="ru-RU" sz="6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0" y="1118607"/>
            <a:ext cx="10370818" cy="83248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4" descr="https://scontent-otp1-1.xx.fbcdn.net/v/t1.0-9/98418988_2685100991595238_6186479676366520320_n.jpg?_nc_cat=107&amp;_nc_sid=8bfeb9&amp;_nc_ohc=ZURUWzXzaD8AX-5RFIg&amp;_nc_ht=scontent-otp1-1.xx&amp;oh=dc2ad8b2cfbc7c4b9848d046d8a7feae&amp;oe=5F6FF8B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7" y="2581902"/>
            <a:ext cx="9144000" cy="661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5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0" y="1118607"/>
            <a:ext cx="10370818" cy="83248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29" y="2268743"/>
            <a:ext cx="19331073" cy="760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Сеул </a:t>
            </a:r>
            <a:r>
              <a:rPr lang="ru-RU" sz="5700" dirty="0">
                <a:latin typeface="Corbel" panose="020B0503020204020204" pitchFamily="34" charset="0"/>
              </a:rPr>
              <a:t>– один из самых социально устойчивых городов мира.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Городские </a:t>
            </a:r>
            <a:r>
              <a:rPr lang="ru-RU" sz="5700" dirty="0">
                <a:latin typeface="Corbel" panose="020B0503020204020204" pitchFamily="34" charset="0"/>
              </a:rPr>
              <a:t>органы добились этого за счёт снижения уровня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АЛЬФЫ</a:t>
            </a:r>
            <a:r>
              <a:rPr lang="ru-RU" sz="5700" dirty="0">
                <a:latin typeface="Corbel" panose="020B0503020204020204" pitchFamily="34" charset="0"/>
              </a:rPr>
              <a:t>. Теперь там безопасно гулять даже по ночам.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b="1" dirty="0" smtClean="0">
                <a:latin typeface="Corbel" panose="020B0503020204020204" pitchFamily="34" charset="0"/>
              </a:rPr>
              <a:t>Назовите АЛЬФУ.</a:t>
            </a:r>
            <a:endParaRPr lang="ru-RU" sz="5700" b="1" dirty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Seul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smtClean="0">
                <a:latin typeface="Corbel" panose="020B0503020204020204" pitchFamily="34" charset="0"/>
              </a:rPr>
              <a:t>e</a:t>
            </a:r>
            <a:r>
              <a:rPr lang="ro-MD" sz="5700" dirty="0" smtClean="0">
                <a:latin typeface="Corbel" panose="020B0503020204020204" pitchFamily="34" charset="0"/>
              </a:rPr>
              <a:t>ste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unul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dintre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cele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mai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sustenabile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orașe</a:t>
            </a:r>
            <a:r>
              <a:rPr lang="en-US" sz="5700" dirty="0">
                <a:latin typeface="Corbel" panose="020B0503020204020204" pitchFamily="34" charset="0"/>
              </a:rPr>
              <a:t> din </a:t>
            </a:r>
            <a:r>
              <a:rPr lang="en-US" sz="5700" dirty="0" err="1">
                <a:latin typeface="Corbel" panose="020B0503020204020204" pitchFamily="34" charset="0"/>
              </a:rPr>
              <a:t>lume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Autoritățile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>
                <a:latin typeface="Corbel" panose="020B0503020204020204" pitchFamily="34" charset="0"/>
              </a:rPr>
              <a:t>locale au </a:t>
            </a:r>
            <a:r>
              <a:rPr lang="en-US" sz="5700" dirty="0" err="1">
                <a:latin typeface="Corbel" panose="020B0503020204020204" pitchFamily="34" charset="0"/>
              </a:rPr>
              <a:t>reușit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aceasta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datorită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reducerii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considerabile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smtClean="0">
                <a:latin typeface="Corbel" panose="020B0503020204020204" pitchFamily="34" charset="0"/>
              </a:rPr>
              <a:t>a</a:t>
            </a:r>
            <a:r>
              <a:rPr lang="ro-MD" sz="5700" smtClean="0">
                <a:latin typeface="Corbel" panose="020B0503020204020204" pitchFamily="34" charset="0"/>
              </a:rPr>
              <a:t>l</a:t>
            </a:r>
            <a:r>
              <a:rPr lang="en-US" sz="570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nivelului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Ei</a:t>
            </a:r>
            <a:r>
              <a:rPr lang="en-US" sz="5700" dirty="0">
                <a:latin typeface="Corbel" panose="020B0503020204020204" pitchFamily="34" charset="0"/>
              </a:rPr>
              <a:t>. La moment </a:t>
            </a:r>
            <a:r>
              <a:rPr lang="en-US" sz="5700" dirty="0" err="1">
                <a:latin typeface="Corbel" panose="020B0503020204020204" pitchFamily="34" charset="0"/>
              </a:rPr>
              <a:t>puteți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să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vă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plimbați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prin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oraș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și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noaptea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târziu</a:t>
            </a:r>
            <a:r>
              <a:rPr lang="en-US" sz="5700" dirty="0">
                <a:latin typeface="Corbel" panose="020B0503020204020204" pitchFamily="34" charset="0"/>
              </a:rPr>
              <a:t>, </a:t>
            </a:r>
            <a:r>
              <a:rPr lang="en-US" sz="5700" dirty="0" err="1">
                <a:latin typeface="Corbel" panose="020B0503020204020204" pitchFamily="34" charset="0"/>
              </a:rPr>
              <a:t>simțindu-vă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în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siguranță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b="1" dirty="0" smtClean="0">
                <a:latin typeface="Corbel" panose="020B0503020204020204" pitchFamily="34" charset="0"/>
              </a:rPr>
              <a:t>Ce </a:t>
            </a:r>
            <a:r>
              <a:rPr lang="en-US" sz="5700" b="1" dirty="0" err="1">
                <a:latin typeface="Corbel" panose="020B0503020204020204" pitchFamily="34" charset="0"/>
              </a:rPr>
              <a:t>este</a:t>
            </a:r>
            <a:r>
              <a:rPr lang="en-US" sz="5700" b="1" dirty="0">
                <a:latin typeface="Corbel" panose="020B0503020204020204" pitchFamily="34" charset="0"/>
              </a:rPr>
              <a:t> EA?</a:t>
            </a:r>
            <a:r>
              <a:rPr lang="ru-RU" sz="5700" b="1" dirty="0" smtClean="0">
                <a:latin typeface="Corbel" panose="020B0503020204020204" pitchFamily="34" charset="0"/>
              </a:rPr>
              <a:t> </a:t>
            </a:r>
            <a:endParaRPr lang="ru-RU" sz="57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5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667398"/>
            <a:ext cx="10481127" cy="401373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39350" y="3667399"/>
            <a:ext cx="10083527" cy="401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Преступность</a:t>
            </a:r>
            <a:r>
              <a:rPr lang="ro-RO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br>
              <a:rPr lang="ro-RO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o-RO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Criminalitatea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0" y="1118607"/>
            <a:ext cx="10370818" cy="83248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4" descr="США и Швейцария. Часть 3: Преступность: adb_companion — LiveJourna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604767"/>
            <a:ext cx="9560968" cy="62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2396"/>
            <a:ext cx="20104098" cy="12945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0" y="1118607"/>
            <a:ext cx="10370818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200" b="1" dirty="0" smtClean="0">
                <a:latin typeface="Corbel" panose="020B0503020204020204" pitchFamily="34" charset="0"/>
              </a:rPr>
              <a:t> Восстановите </a:t>
            </a:r>
            <a:r>
              <a:rPr lang="ru-RU" sz="5200" b="1" dirty="0">
                <a:latin typeface="Corbel" panose="020B0503020204020204" pitchFamily="34" charset="0"/>
              </a:rPr>
              <a:t>слова, в которых мы оставили только гласные.</a:t>
            </a:r>
            <a:r>
              <a:rPr lang="ru-RU" sz="5200" dirty="0">
                <a:latin typeface="Corbel" panose="020B0503020204020204" pitchFamily="34" charset="0"/>
              </a:rPr>
              <a:t/>
            </a:r>
            <a:br>
              <a:rPr lang="ru-RU" sz="5200" dirty="0">
                <a:latin typeface="Corbel" panose="020B0503020204020204" pitchFamily="34" charset="0"/>
              </a:rPr>
            </a:br>
            <a:r>
              <a:rPr lang="ru-RU" sz="5200" dirty="0">
                <a:latin typeface="Corbel" panose="020B0503020204020204" pitchFamily="34" charset="0"/>
              </a:rPr>
              <a:t>е о </a:t>
            </a:r>
            <a:r>
              <a:rPr lang="ru-RU" sz="5200" dirty="0" err="1">
                <a:latin typeface="Corbel" panose="020B0503020204020204" pitchFamily="34" charset="0"/>
              </a:rPr>
              <a:t>о</a:t>
            </a:r>
            <a:r>
              <a:rPr lang="ru-RU" sz="5200" dirty="0">
                <a:latin typeface="Corbel" panose="020B0503020204020204" pitchFamily="34" charset="0"/>
              </a:rPr>
              <a:t> и – Мультипликационный город, где хищники и травоядные </a:t>
            </a:r>
            <a:r>
              <a:rPr lang="x-none" sz="52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x-none" sz="5200" dirty="0">
                <a:latin typeface="Corbel" panose="020B0503020204020204" pitchFamily="34" charset="0"/>
              </a:rPr>
              <a:t> </a:t>
            </a:r>
            <a:r>
              <a:rPr lang="x-none" sz="5200" dirty="0" smtClean="0">
                <a:latin typeface="Corbel" panose="020B0503020204020204" pitchFamily="34" charset="0"/>
              </a:rPr>
              <a:t>                   </a:t>
            </a:r>
            <a:r>
              <a:rPr lang="ru-RU" sz="5200" dirty="0" smtClean="0">
                <a:latin typeface="Corbel" panose="020B0503020204020204" pitchFamily="34" charset="0"/>
              </a:rPr>
              <a:t>живут </a:t>
            </a:r>
            <a:r>
              <a:rPr lang="ru-RU" sz="5200" dirty="0">
                <a:latin typeface="Corbel" panose="020B0503020204020204" pitchFamily="34" charset="0"/>
              </a:rPr>
              <a:t>вместе.</a:t>
            </a:r>
            <a:br>
              <a:rPr lang="ru-RU" sz="5200" dirty="0">
                <a:latin typeface="Corbel" panose="020B0503020204020204" pitchFamily="34" charset="0"/>
              </a:rPr>
            </a:br>
            <a:r>
              <a:rPr lang="ru-RU" sz="5200" dirty="0">
                <a:latin typeface="Corbel" panose="020B0503020204020204" pitchFamily="34" charset="0"/>
              </a:rPr>
              <a:t>и – Транспорт для движения вверх.</a:t>
            </a:r>
            <a:br>
              <a:rPr lang="ru-RU" sz="5200" dirty="0">
                <a:latin typeface="Corbel" panose="020B0503020204020204" pitchFamily="34" charset="0"/>
              </a:rPr>
            </a:br>
            <a:r>
              <a:rPr lang="ru-RU" sz="5200" dirty="0">
                <a:latin typeface="Corbel" panose="020B0503020204020204" pitchFamily="34" charset="0"/>
              </a:rPr>
              <a:t>о у а – Безопасное пространство для пешеходов</a:t>
            </a:r>
            <a:r>
              <a:rPr lang="ru-RU" sz="5200" dirty="0" smtClean="0">
                <a:latin typeface="Corbel" panose="020B0503020204020204" pitchFamily="34" charset="0"/>
              </a:rPr>
              <a:t>.</a:t>
            </a:r>
            <a:r>
              <a:rPr lang="en-US" sz="5200" dirty="0" smtClean="0">
                <a:latin typeface="Corbel" panose="020B0503020204020204" pitchFamily="34" charset="0"/>
              </a:rPr>
              <a:t/>
            </a:r>
            <a:br>
              <a:rPr lang="en-US" sz="5200" dirty="0" smtClean="0">
                <a:latin typeface="Corbel" panose="020B0503020204020204" pitchFamily="34" charset="0"/>
              </a:rPr>
            </a:br>
            <a:r>
              <a:rPr lang="en-US" sz="5200" b="1" dirty="0" err="1">
                <a:latin typeface="Corbel" panose="020B0503020204020204" pitchFamily="34" charset="0"/>
              </a:rPr>
              <a:t>Restabiliți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cuvintele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în</a:t>
            </a:r>
            <a:r>
              <a:rPr lang="en-US" sz="5200" b="1" dirty="0">
                <a:latin typeface="Corbel" panose="020B0503020204020204" pitchFamily="34" charset="0"/>
              </a:rPr>
              <a:t> care au </a:t>
            </a:r>
            <a:r>
              <a:rPr lang="en-US" sz="5200" b="1" dirty="0" err="1">
                <a:latin typeface="Corbel" panose="020B0503020204020204" pitchFamily="34" charset="0"/>
              </a:rPr>
              <a:t>fost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omise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toate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consoanele</a:t>
            </a:r>
            <a:r>
              <a:rPr lang="en-US" sz="5200" b="1" dirty="0">
                <a:latin typeface="Corbel" panose="020B0503020204020204" pitchFamily="34" charset="0"/>
              </a:rPr>
              <a:t>. </a:t>
            </a:r>
            <a:r>
              <a:rPr lang="en-US" sz="5200" dirty="0">
                <a:latin typeface="Corbel" panose="020B0503020204020204" pitchFamily="34" charset="0"/>
              </a:rPr>
              <a:t/>
            </a:r>
            <a:br>
              <a:rPr lang="en-US" sz="5200" dirty="0">
                <a:latin typeface="Corbel" panose="020B0503020204020204" pitchFamily="34" charset="0"/>
              </a:rPr>
            </a:br>
            <a:r>
              <a:rPr lang="en-US" sz="5200" dirty="0" smtClean="0">
                <a:latin typeface="Corbel" panose="020B0503020204020204" pitchFamily="34" charset="0"/>
              </a:rPr>
              <a:t>o</a:t>
            </a:r>
            <a:r>
              <a:rPr lang="x-none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smtClean="0">
                <a:latin typeface="Corbel" panose="020B0503020204020204" pitchFamily="34" charset="0"/>
              </a:rPr>
              <a:t>o </a:t>
            </a:r>
            <a:r>
              <a:rPr lang="en-US" sz="5200" dirty="0" err="1">
                <a:latin typeface="Corbel" panose="020B0503020204020204" pitchFamily="34" charset="0"/>
              </a:rPr>
              <a:t>o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 smtClean="0">
                <a:latin typeface="Corbel" panose="020B0503020204020204" pitchFamily="34" charset="0"/>
              </a:rPr>
              <a:t>i</a:t>
            </a:r>
            <a:r>
              <a:rPr lang="x-none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smtClean="0">
                <a:latin typeface="Corbel" panose="020B0503020204020204" pitchFamily="34" charset="0"/>
              </a:rPr>
              <a:t>a </a:t>
            </a:r>
            <a:r>
              <a:rPr lang="en-US" sz="5200" dirty="0">
                <a:latin typeface="Corbel" panose="020B0503020204020204" pitchFamily="34" charset="0"/>
              </a:rPr>
              <a:t>– </a:t>
            </a:r>
            <a:r>
              <a:rPr lang="en-US" sz="5200" dirty="0" err="1">
                <a:latin typeface="Corbel" panose="020B0503020204020204" pitchFamily="34" charset="0"/>
              </a:rPr>
              <a:t>Oraș</a:t>
            </a:r>
            <a:r>
              <a:rPr lang="en-US" sz="5200" dirty="0">
                <a:latin typeface="Corbel" panose="020B0503020204020204" pitchFamily="34" charset="0"/>
              </a:rPr>
              <a:t> din </a:t>
            </a:r>
            <a:r>
              <a:rPr lang="en-US" sz="5200" dirty="0" err="1">
                <a:latin typeface="Corbel" panose="020B0503020204020204" pitchFamily="34" charset="0"/>
              </a:rPr>
              <a:t>desen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animat</a:t>
            </a:r>
            <a:r>
              <a:rPr lang="en-US" sz="5200" dirty="0">
                <a:latin typeface="Corbel" panose="020B0503020204020204" pitchFamily="34" charset="0"/>
              </a:rPr>
              <a:t>, </a:t>
            </a:r>
            <a:r>
              <a:rPr lang="en-US" sz="5200" dirty="0" err="1">
                <a:latin typeface="Corbel" panose="020B0503020204020204" pitchFamily="34" charset="0"/>
              </a:rPr>
              <a:t>unde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carnivorele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și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ierbivorile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trăiesc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endParaRPr lang="x-none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5200" dirty="0">
                <a:latin typeface="Corbel" panose="020B0503020204020204" pitchFamily="34" charset="0"/>
              </a:rPr>
              <a:t> </a:t>
            </a:r>
            <a:r>
              <a:rPr lang="x-none" sz="5200" dirty="0" smtClean="0">
                <a:latin typeface="Corbel" panose="020B0503020204020204" pitchFamily="34" charset="0"/>
              </a:rPr>
              <a:t>                      </a:t>
            </a:r>
            <a:r>
              <a:rPr lang="en-US" sz="5200" dirty="0" err="1" smtClean="0">
                <a:latin typeface="Corbel" panose="020B0503020204020204" pitchFamily="34" charset="0"/>
              </a:rPr>
              <a:t>împreună</a:t>
            </a:r>
            <a:r>
              <a:rPr lang="en-US" sz="5200" dirty="0">
                <a:latin typeface="Corbel" panose="020B0503020204020204" pitchFamily="34" charset="0"/>
              </a:rPr>
              <a:t>.</a:t>
            </a:r>
            <a:br>
              <a:rPr lang="en-US" sz="5200" dirty="0">
                <a:latin typeface="Corbel" panose="020B0503020204020204" pitchFamily="34" charset="0"/>
              </a:rPr>
            </a:br>
            <a:r>
              <a:rPr lang="en-US" sz="5200" dirty="0">
                <a:latin typeface="Corbel" panose="020B0503020204020204" pitchFamily="34" charset="0"/>
              </a:rPr>
              <a:t>a e o – </a:t>
            </a:r>
            <a:r>
              <a:rPr lang="en-US" sz="5200" dirty="0" err="1">
                <a:latin typeface="Corbel" panose="020B0503020204020204" pitchFamily="34" charset="0"/>
              </a:rPr>
              <a:t>Transportul</a:t>
            </a:r>
            <a:r>
              <a:rPr lang="en-US" sz="5200" dirty="0">
                <a:latin typeface="Corbel" panose="020B0503020204020204" pitchFamily="34" charset="0"/>
              </a:rPr>
              <a:t>, care </a:t>
            </a:r>
            <a:r>
              <a:rPr lang="en-US" sz="5200" dirty="0" err="1">
                <a:latin typeface="Corbel" panose="020B0503020204020204" pitchFamily="34" charset="0"/>
              </a:rPr>
              <a:t>te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ridică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sau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coboară</a:t>
            </a:r>
            <a:r>
              <a:rPr lang="en-US" sz="5200" dirty="0">
                <a:latin typeface="Corbel" panose="020B0503020204020204" pitchFamily="34" charset="0"/>
              </a:rPr>
              <a:t>.</a:t>
            </a:r>
            <a:br>
              <a:rPr lang="en-US" sz="5200" dirty="0">
                <a:latin typeface="Corbel" panose="020B0503020204020204" pitchFamily="34" charset="0"/>
              </a:rPr>
            </a:br>
            <a:r>
              <a:rPr lang="en-US" sz="5200" dirty="0">
                <a:latin typeface="Corbel" panose="020B0503020204020204" pitchFamily="34" charset="0"/>
              </a:rPr>
              <a:t>o </a:t>
            </a:r>
            <a:r>
              <a:rPr lang="en-US" sz="5200" dirty="0" smtClean="0">
                <a:latin typeface="Corbel" panose="020B0503020204020204" pitchFamily="34" charset="0"/>
              </a:rPr>
              <a:t>u</a:t>
            </a:r>
            <a:r>
              <a:rPr lang="x-none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smtClean="0">
                <a:latin typeface="Corbel" panose="020B0503020204020204" pitchFamily="34" charset="0"/>
              </a:rPr>
              <a:t>a </a:t>
            </a:r>
            <a:r>
              <a:rPr lang="en-US" sz="5200" dirty="0">
                <a:latin typeface="Corbel" panose="020B0503020204020204" pitchFamily="34" charset="0"/>
              </a:rPr>
              <a:t>– </a:t>
            </a:r>
            <a:r>
              <a:rPr lang="en-US" sz="5200" dirty="0" err="1">
                <a:latin typeface="Corbel" panose="020B0503020204020204" pitchFamily="34" charset="0"/>
              </a:rPr>
              <a:t>Spațiu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sigur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pentru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pietoni</a:t>
            </a:r>
            <a:r>
              <a:rPr lang="en-US" sz="5200" dirty="0" smtClean="0">
                <a:latin typeface="Corbel" panose="020B0503020204020204" pitchFamily="34" charset="0"/>
              </a:rPr>
              <a:t>.</a:t>
            </a:r>
            <a:endParaRPr lang="ru-RU" sz="5200" dirty="0">
              <a:latin typeface="Corbel" panose="020B0503020204020204" pitchFamily="34" charset="0"/>
            </a:endParaRPr>
          </a:p>
        </p:txBody>
      </p:sp>
      <p:sp>
        <p:nvSpPr>
          <p:cNvPr id="12" name="Google Shape;253;p20"/>
          <p:cNvSpPr txBox="1"/>
          <p:nvPr/>
        </p:nvSpPr>
        <p:spPr>
          <a:xfrm>
            <a:off x="212989" y="10511686"/>
            <a:ext cx="1045501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 ОТВЕТA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URI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 БАЛЛA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667398"/>
            <a:ext cx="10481127" cy="401373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20300" y="3667398"/>
            <a:ext cx="10083798" cy="401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ru-RU" sz="4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Зверополис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RO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 Zootopia </a:t>
            </a:r>
            <a:endParaRPr lang="ru-RU" sz="4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o-RO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1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ro-RO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/punct.</a:t>
            </a:r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Лифт </a:t>
            </a:r>
            <a:r>
              <a:rPr lang="ro-RO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r>
              <a:rPr lang="ro-RO" sz="4000" b="1" dirty="0">
                <a:solidFill>
                  <a:schemeClr val="bg1"/>
                </a:solidFill>
                <a:latin typeface="Corbel" panose="020B0503020204020204" pitchFamily="34" charset="0"/>
              </a:rPr>
              <a:t>Ascensor – 1 </a:t>
            </a:r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ro-RO" sz="4000" b="1" dirty="0">
                <a:solidFill>
                  <a:schemeClr val="bg1"/>
                </a:solidFill>
                <a:latin typeface="Corbel" panose="020B0503020204020204" pitchFamily="34" charset="0"/>
              </a:rPr>
              <a:t>/punct.</a:t>
            </a:r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Тротуар </a:t>
            </a:r>
            <a:r>
              <a:rPr lang="ro-RO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 Trotuar</a:t>
            </a:r>
            <a:r>
              <a:rPr lang="ro-RO" sz="4000" b="1" dirty="0">
                <a:solidFill>
                  <a:schemeClr val="bg1"/>
                </a:solidFill>
                <a:latin typeface="Corbel" panose="020B0503020204020204" pitchFamily="34" charset="0"/>
              </a:rPr>
              <a:t> – 1 </a:t>
            </a:r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ro-RO" sz="4000" b="1" dirty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o-RO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ru-RU" sz="4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1045501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 ОТВЕТA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URI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 БАЛЛA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0" y="1118607"/>
            <a:ext cx="10370818" cy="83248"/>
          </a:xfrm>
          <a:prstGeom prst="rect">
            <a:avLst/>
          </a:prstGeom>
        </p:spPr>
      </p:pic>
      <p:pic>
        <p:nvPicPr>
          <p:cNvPr id="12" name="Picture 2" descr="Зверополис - Удивительно смелый мультфильм от Дисней (Обзор) - YouTub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922691"/>
            <a:ext cx="9583326" cy="539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1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0" y="1118607"/>
            <a:ext cx="10370818" cy="83248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Сегодня </a:t>
            </a:r>
            <a:r>
              <a:rPr lang="ru-RU" sz="7200" dirty="0">
                <a:latin typeface="Corbel" panose="020B0503020204020204" pitchFamily="34" charset="0"/>
              </a:rPr>
              <a:t>в городах живут 3,5 миллиарда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человек</a:t>
            </a:r>
            <a:r>
              <a:rPr lang="ru-RU" sz="7200" dirty="0">
                <a:latin typeface="Corbel" panose="020B0503020204020204" pitchFamily="34" charset="0"/>
              </a:rPr>
              <a:t>. </a:t>
            </a:r>
            <a:r>
              <a:rPr lang="ru-RU" sz="7200" b="1" dirty="0">
                <a:latin typeface="Corbel" panose="020B0503020204020204" pitchFamily="34" charset="0"/>
              </a:rPr>
              <a:t>К какому году, по прогнозам,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в </a:t>
            </a:r>
            <a:r>
              <a:rPr lang="ru-RU" sz="7200" b="1" dirty="0">
                <a:latin typeface="Corbel" panose="020B0503020204020204" pitchFamily="34" charset="0"/>
              </a:rPr>
              <a:t>городах будут жить около 5 миллиардов: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2030 </a:t>
            </a:r>
            <a:r>
              <a:rPr lang="ru-RU" sz="7200" b="1" dirty="0">
                <a:latin typeface="Corbel" panose="020B0503020204020204" pitchFamily="34" charset="0"/>
              </a:rPr>
              <a:t>или </a:t>
            </a:r>
            <a:r>
              <a:rPr lang="ru-RU" sz="7200" b="1" dirty="0" smtClean="0">
                <a:latin typeface="Corbel" panose="020B0503020204020204" pitchFamily="34" charset="0"/>
              </a:rPr>
              <a:t>2100?</a:t>
            </a:r>
            <a:endParaRPr lang="ru-RU" sz="7200" b="1" dirty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Astăzi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>
                <a:latin typeface="Corbel" panose="020B0503020204020204" pitchFamily="34" charset="0"/>
              </a:rPr>
              <a:t>circa 3,5 </a:t>
            </a:r>
            <a:r>
              <a:rPr lang="en-US" sz="7200" dirty="0" err="1">
                <a:latin typeface="Corbel" panose="020B0503020204020204" pitchFamily="34" charset="0"/>
              </a:rPr>
              <a:t>miliarde</a:t>
            </a:r>
            <a:r>
              <a:rPr lang="en-US" sz="7200" dirty="0">
                <a:latin typeface="Corbel" panose="020B0503020204020204" pitchFamily="34" charset="0"/>
              </a:rPr>
              <a:t> de </a:t>
            </a:r>
            <a:r>
              <a:rPr lang="en-US" sz="7200" dirty="0" err="1">
                <a:latin typeface="Corbel" panose="020B0503020204020204" pitchFamily="34" charset="0"/>
              </a:rPr>
              <a:t>persoane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trăiesc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în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orașe</a:t>
            </a:r>
            <a:r>
              <a:rPr lang="en-US" sz="7200" dirty="0">
                <a:latin typeface="Corbel" panose="020B0503020204020204" pitchFamily="34" charset="0"/>
              </a:rPr>
              <a:t>. </a:t>
            </a:r>
            <a:r>
              <a:rPr lang="en-US" sz="7200" b="1" dirty="0" err="1">
                <a:latin typeface="Corbel" panose="020B0503020204020204" pitchFamily="34" charset="0"/>
              </a:rPr>
              <a:t>În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ce</a:t>
            </a:r>
            <a:r>
              <a:rPr lang="en-US" sz="7200" b="1" dirty="0">
                <a:latin typeface="Corbel" panose="020B0503020204020204" pitchFamily="34" charset="0"/>
              </a:rPr>
              <a:t> an, conform </a:t>
            </a:r>
            <a:r>
              <a:rPr lang="en-US" sz="7200" b="1" dirty="0" err="1">
                <a:latin typeface="Corbel" panose="020B0503020204020204" pitchFamily="34" charset="0"/>
              </a:rPr>
              <a:t>prognozelor</a:t>
            </a:r>
            <a:r>
              <a:rPr lang="en-US" sz="7200" b="1" dirty="0">
                <a:latin typeface="Corbel" panose="020B0503020204020204" pitchFamily="34" charset="0"/>
              </a:rPr>
              <a:t>, </a:t>
            </a:r>
            <a:r>
              <a:rPr lang="en-US" sz="7200" b="1" dirty="0" err="1">
                <a:latin typeface="Corbel" panose="020B0503020204020204" pitchFamily="34" charset="0"/>
              </a:rPr>
              <a:t>această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cifră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va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ajunge</a:t>
            </a:r>
            <a:r>
              <a:rPr lang="en-US" sz="7200" b="1" dirty="0">
                <a:latin typeface="Corbel" panose="020B0503020204020204" pitchFamily="34" charset="0"/>
              </a:rPr>
              <a:t> la 5 </a:t>
            </a:r>
            <a:r>
              <a:rPr lang="en-US" sz="7200" b="1" dirty="0" err="1">
                <a:latin typeface="Corbel" panose="020B0503020204020204" pitchFamily="34" charset="0"/>
              </a:rPr>
              <a:t>miliarde</a:t>
            </a:r>
            <a:r>
              <a:rPr lang="en-US" sz="7200" b="1" dirty="0">
                <a:latin typeface="Corbel" panose="020B0503020204020204" pitchFamily="34" charset="0"/>
              </a:rPr>
              <a:t>: </a:t>
            </a:r>
            <a:r>
              <a:rPr lang="en-US" sz="7200" b="1" dirty="0" err="1">
                <a:latin typeface="Corbel" panose="020B0503020204020204" pitchFamily="34" charset="0"/>
              </a:rPr>
              <a:t>în</a:t>
            </a:r>
            <a:r>
              <a:rPr lang="en-US" sz="7200" b="1" dirty="0">
                <a:latin typeface="Corbel" panose="020B0503020204020204" pitchFamily="34" charset="0"/>
              </a:rPr>
              <a:t> 2030 </a:t>
            </a:r>
            <a:r>
              <a:rPr lang="en-US" sz="7200" b="1" dirty="0" err="1">
                <a:latin typeface="Corbel" panose="020B0503020204020204" pitchFamily="34" charset="0"/>
              </a:rPr>
              <a:t>sau</a:t>
            </a:r>
            <a:r>
              <a:rPr lang="en-US" sz="7200" b="1" dirty="0">
                <a:latin typeface="Corbel" panose="020B0503020204020204" pitchFamily="34" charset="0"/>
              </a:rPr>
              <a:t> 2100?</a:t>
            </a:r>
            <a:endParaRPr lang="ru-RU" sz="7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667398"/>
            <a:ext cx="10481127" cy="401373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39350" y="3665988"/>
            <a:ext cx="10064748" cy="401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2030</a:t>
            </a: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0" y="1118607"/>
            <a:ext cx="10370818" cy="83248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4" descr="Wallpaper the city, future, river, skyscrapers, megapolis, futurism images  for desktop, section рендеринг - downloa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4" y="3028950"/>
            <a:ext cx="9670164" cy="617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77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0" y="1118607"/>
            <a:ext cx="10370818" cy="83248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Верите </a:t>
            </a:r>
            <a:r>
              <a:rPr lang="ru-RU" sz="7200" b="1" dirty="0">
                <a:latin typeface="Corbel" panose="020B0503020204020204" pitchFamily="34" charset="0"/>
              </a:rPr>
              <a:t>ли вы, что современные лифты могут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передвигаться </a:t>
            </a:r>
            <a:r>
              <a:rPr lang="ru-RU" sz="7200" b="1" dirty="0">
                <a:latin typeface="Corbel" panose="020B0503020204020204" pitchFamily="34" charset="0"/>
              </a:rPr>
              <a:t>со скоростью до 64 км/ч</a:t>
            </a:r>
            <a:r>
              <a:rPr lang="ru-RU" sz="7200" b="1" dirty="0" smtClean="0">
                <a:latin typeface="Corbel" panose="020B0503020204020204" pitchFamily="34" charset="0"/>
              </a:rPr>
              <a:t>?</a:t>
            </a:r>
            <a:r>
              <a:rPr lang="en-US" sz="7200" b="1" dirty="0">
                <a:latin typeface="Corbel" panose="020B0503020204020204" pitchFamily="34" charset="0"/>
              </a:rPr>
              <a:t/>
            </a:r>
            <a:br>
              <a:rPr lang="en-US" sz="7200" b="1" dirty="0">
                <a:latin typeface="Corbel" panose="020B0503020204020204" pitchFamily="34" charset="0"/>
              </a:rPr>
            </a:br>
            <a:endParaRPr lang="ru-RU" sz="7200" b="1" dirty="0">
              <a:latin typeface="Corbel" panose="020B0503020204020204" pitchFamily="34" charset="0"/>
            </a:endParaRPr>
          </a:p>
          <a:p>
            <a:pPr fontAlgn="base"/>
            <a:r>
              <a:rPr lang="pt-BR" sz="7200" b="1" dirty="0" smtClean="0">
                <a:latin typeface="Corbel" panose="020B0503020204020204" pitchFamily="34" charset="0"/>
              </a:rPr>
              <a:t>E </a:t>
            </a:r>
            <a:r>
              <a:rPr lang="pt-BR" sz="7200" b="1" dirty="0">
                <a:latin typeface="Corbel" panose="020B0503020204020204" pitchFamily="34" charset="0"/>
              </a:rPr>
              <a:t>adevărat sau fals că ascensoarele moderne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pt-BR" sz="7200" b="1" dirty="0" smtClean="0">
                <a:latin typeface="Corbel" panose="020B0503020204020204" pitchFamily="34" charset="0"/>
              </a:rPr>
              <a:t>pot </a:t>
            </a:r>
            <a:r>
              <a:rPr lang="pt-BR" sz="7200" b="1" dirty="0">
                <a:latin typeface="Corbel" panose="020B0503020204020204" pitchFamily="34" charset="0"/>
              </a:rPr>
              <a:t>atinge viteza de 64 km/h?</a:t>
            </a:r>
            <a:endParaRPr lang="ru-RU" sz="7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3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667398"/>
            <a:ext cx="10481127" cy="401373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20300" y="3667399"/>
            <a:ext cx="10102577" cy="397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Верю</a:t>
            </a:r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endParaRPr lang="ru-RU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Adevărat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0" y="1118607"/>
            <a:ext cx="10370818" cy="83248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4" descr="Как начисляется оплата за лифт в многоквартирном доме?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6" y="3142834"/>
            <a:ext cx="9599457" cy="51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18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0" y="1118607"/>
            <a:ext cx="10370818" cy="83248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33107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Чтобы </a:t>
            </a:r>
            <a:r>
              <a:rPr lang="ru-RU" sz="5700" dirty="0">
                <a:latin typeface="Corbel" panose="020B0503020204020204" pitchFamily="34" charset="0"/>
              </a:rPr>
              <a:t>быть самым стабильным и развитым городом в </a:t>
            </a:r>
            <a:r>
              <a:rPr lang="ru-RU" sz="5700" dirty="0" smtClean="0">
                <a:latin typeface="Corbel" panose="020B0503020204020204" pitchFamily="34" charset="0"/>
              </a:rPr>
              <a:t>мире,</a:t>
            </a: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одних </a:t>
            </a:r>
            <a:r>
              <a:rPr lang="ru-RU" sz="5700" dirty="0">
                <a:latin typeface="Corbel" panose="020B0503020204020204" pitchFamily="34" charset="0"/>
              </a:rPr>
              <a:t>денег недостаточно. Абу-Даби, </a:t>
            </a:r>
            <a:r>
              <a:rPr lang="ru-RU" sz="5700" dirty="0" smtClean="0">
                <a:latin typeface="Corbel" panose="020B0503020204020204" pitchFamily="34" charset="0"/>
              </a:rPr>
              <a:t>столица</a:t>
            </a: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нефтедобывающей </a:t>
            </a:r>
            <a:r>
              <a:rPr lang="ru-RU" sz="5700" dirty="0">
                <a:latin typeface="Corbel" panose="020B0503020204020204" pitchFamily="34" charset="0"/>
              </a:rPr>
              <a:t>страны ОАЭ, занимает 13 место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из-за не самой </a:t>
            </a:r>
            <a:r>
              <a:rPr lang="ru-RU" sz="5700" dirty="0">
                <a:latin typeface="Corbel" panose="020B0503020204020204" pitchFamily="34" charset="0"/>
              </a:rPr>
              <a:t>хорошей ТАКОЙ обстановки. </a:t>
            </a:r>
            <a:r>
              <a:rPr lang="ru-RU" sz="5700" b="1" dirty="0" smtClean="0">
                <a:latin typeface="Corbel" panose="020B0503020204020204" pitchFamily="34" charset="0"/>
              </a:rPr>
              <a:t>Какой?</a:t>
            </a:r>
            <a:endParaRPr lang="ru-RU" sz="5700" b="1" dirty="0">
              <a:latin typeface="Corbel" panose="020B0503020204020204" pitchFamily="34" charset="0"/>
            </a:endParaRPr>
          </a:p>
          <a:p>
            <a:pPr fontAlgn="base"/>
            <a:r>
              <a:rPr lang="ro-MD" sz="5700" dirty="0" smtClean="0">
                <a:latin typeface="Corbel" panose="020B0503020204020204" pitchFamily="34" charset="0"/>
              </a:rPr>
              <a:t>Cantitatea mare de bani nu este suficientă </a:t>
            </a:r>
            <a:r>
              <a:rPr lang="en-US" sz="5700" dirty="0" err="1" smtClean="0">
                <a:latin typeface="Corbel" panose="020B0503020204020204" pitchFamily="34" charset="0"/>
              </a:rPr>
              <a:t>pentru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>
                <a:latin typeface="Corbel" panose="020B0503020204020204" pitchFamily="34" charset="0"/>
              </a:rPr>
              <a:t>a fi </a:t>
            </a:r>
            <a:r>
              <a:rPr lang="en-US" sz="5700" dirty="0" err="1">
                <a:latin typeface="Corbel" panose="020B0503020204020204" pitchFamily="34" charset="0"/>
              </a:rPr>
              <a:t>în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topul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endParaRPr lang="ro-MD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celor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mai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stabil</a:t>
            </a:r>
            <a:r>
              <a:rPr lang="ro-MD" sz="5700" dirty="0" smtClean="0">
                <a:latin typeface="Corbel" panose="020B0503020204020204" pitchFamily="34" charset="0"/>
              </a:rPr>
              <a:t>e </a:t>
            </a:r>
            <a:r>
              <a:rPr lang="en-US" sz="5700" dirty="0" err="1" smtClean="0">
                <a:latin typeface="Corbel" panose="020B0503020204020204" pitchFamily="34" charset="0"/>
              </a:rPr>
              <a:t>și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dezvoltate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oraș</a:t>
            </a:r>
            <a:r>
              <a:rPr lang="ro-MD" sz="5700" dirty="0" smtClean="0">
                <a:latin typeface="Corbel" panose="020B0503020204020204" pitchFamily="34" charset="0"/>
              </a:rPr>
              <a:t>e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>
                <a:latin typeface="Corbel" panose="020B0503020204020204" pitchFamily="34" charset="0"/>
              </a:rPr>
              <a:t>din </a:t>
            </a:r>
            <a:r>
              <a:rPr lang="en-US" sz="5700" dirty="0" err="1">
                <a:latin typeface="Corbel" panose="020B0503020204020204" pitchFamily="34" charset="0"/>
              </a:rPr>
              <a:t>lume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ro-MD" sz="5700" dirty="0" smtClean="0">
                <a:latin typeface="Corbel" panose="020B0503020204020204" pitchFamily="34" charset="0"/>
              </a:rPr>
              <a:t>De exemplu, </a:t>
            </a: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Abu </a:t>
            </a:r>
            <a:r>
              <a:rPr lang="en-US" sz="5700" dirty="0">
                <a:latin typeface="Corbel" panose="020B0503020204020204" pitchFamily="34" charset="0"/>
              </a:rPr>
              <a:t>Dhabi, </a:t>
            </a:r>
            <a:r>
              <a:rPr lang="en-US" sz="5700" dirty="0" err="1">
                <a:latin typeface="Corbel" panose="020B0503020204020204" pitchFamily="34" charset="0"/>
              </a:rPr>
              <a:t>capitala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Emiratelor</a:t>
            </a:r>
            <a:r>
              <a:rPr lang="ro-MD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Arabe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>
                <a:latin typeface="Corbel" panose="020B0503020204020204" pitchFamily="34" charset="0"/>
              </a:rPr>
              <a:t>Unite, un </a:t>
            </a:r>
            <a:r>
              <a:rPr lang="en-US" sz="5700" dirty="0" err="1">
                <a:latin typeface="Corbel" panose="020B0503020204020204" pitchFamily="34" charset="0"/>
              </a:rPr>
              <a:t>exportator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endParaRPr lang="ro-MD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major </a:t>
            </a:r>
            <a:r>
              <a:rPr lang="en-US" sz="5700" dirty="0">
                <a:latin typeface="Corbel" panose="020B0503020204020204" pitchFamily="34" charset="0"/>
              </a:rPr>
              <a:t>de petrol, </a:t>
            </a:r>
            <a:r>
              <a:rPr lang="en-US" sz="5700" dirty="0" err="1">
                <a:latin typeface="Corbel" panose="020B0503020204020204" pitchFamily="34" charset="0"/>
              </a:rPr>
              <a:t>ocupă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ro-MD" sz="5700" dirty="0" smtClean="0">
                <a:latin typeface="Corbel" panose="020B0503020204020204" pitchFamily="34" charset="0"/>
              </a:rPr>
              <a:t>doar locul 13 în acest top. </a:t>
            </a:r>
            <a:r>
              <a:rPr lang="en-US" sz="5700" dirty="0" smtClean="0">
                <a:latin typeface="Corbel" panose="020B0503020204020204" pitchFamily="34" charset="0"/>
              </a:rPr>
              <a:t>De </a:t>
            </a:r>
            <a:r>
              <a:rPr lang="en-US" sz="5700" dirty="0" err="1">
                <a:latin typeface="Corbel" panose="020B0503020204020204" pitchFamily="34" charset="0"/>
              </a:rPr>
              <a:t>vină</a:t>
            </a:r>
            <a:r>
              <a:rPr lang="en-US" sz="5700" dirty="0">
                <a:latin typeface="Corbel" panose="020B0503020204020204" pitchFamily="34" charset="0"/>
              </a:rPr>
              <a:t> e </a:t>
            </a:r>
            <a:endParaRPr lang="ro-MD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situația</a:t>
            </a:r>
            <a:r>
              <a:rPr lang="en-US" sz="5700" dirty="0">
                <a:latin typeface="Corbel" panose="020B0503020204020204" pitchFamily="34" charset="0"/>
              </a:rPr>
              <a:t>… </a:t>
            </a:r>
            <a:r>
              <a:rPr lang="en-US" sz="5700" b="1" dirty="0" err="1">
                <a:latin typeface="Corbel" panose="020B0503020204020204" pitchFamily="34" charset="0"/>
              </a:rPr>
              <a:t>Finisați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printr</a:t>
            </a:r>
            <a:r>
              <a:rPr lang="en-US" sz="5700" b="1" dirty="0">
                <a:latin typeface="Corbel" panose="020B0503020204020204" pitchFamily="34" charset="0"/>
              </a:rPr>
              <a:t>-un </a:t>
            </a:r>
            <a:r>
              <a:rPr lang="en-US" sz="5700" b="1" dirty="0" err="1">
                <a:latin typeface="Corbel" panose="020B0503020204020204" pitchFamily="34" charset="0"/>
              </a:rPr>
              <a:t>cuvânt</a:t>
            </a:r>
            <a:r>
              <a:rPr lang="en-US" sz="5700" b="1" dirty="0">
                <a:latin typeface="Corbel" panose="020B0503020204020204" pitchFamily="34" charset="0"/>
              </a:rPr>
              <a:t>.</a:t>
            </a:r>
            <a:endParaRPr lang="ru-RU" sz="57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667398"/>
            <a:ext cx="10481127" cy="401373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725149" y="3667399"/>
            <a:ext cx="9397727" cy="401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Экологической</a:t>
            </a:r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</a:t>
            </a:r>
            <a:b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Ecologică</a:t>
            </a:r>
            <a:endParaRPr lang="ru-RU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0" y="1118607"/>
            <a:ext cx="10370818" cy="83248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4" descr="Абу-Даби — Суржик Эдуард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2" y="3099676"/>
            <a:ext cx="8503286" cy="566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4021</TotalTime>
  <Words>488</Words>
  <Application>Microsoft Office PowerPoint</Application>
  <PresentationFormat>Произвольный</PresentationFormat>
  <Paragraphs>86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416</cp:revision>
  <dcterms:modified xsi:type="dcterms:W3CDTF">2021-01-13T09:35:08Z</dcterms:modified>
</cp:coreProperties>
</file>