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53" r:id="rId4"/>
    <p:sldId id="338" r:id="rId5"/>
    <p:sldId id="354" r:id="rId6"/>
    <p:sldId id="340" r:id="rId7"/>
    <p:sldId id="355" r:id="rId8"/>
    <p:sldId id="342" r:id="rId9"/>
    <p:sldId id="356" r:id="rId10"/>
    <p:sldId id="344" r:id="rId11"/>
    <p:sldId id="357" r:id="rId12"/>
    <p:sldId id="346" r:id="rId13"/>
    <p:sldId id="358" r:id="rId14"/>
    <p:sldId id="348" r:id="rId15"/>
    <p:sldId id="359" r:id="rId16"/>
    <p:sldId id="36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3" d="100"/>
          <a:sy n="53" d="100"/>
        </p:scale>
        <p:origin x="302" y="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2185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9776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5979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938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9232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2162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304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9040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857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695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181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1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1630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50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5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6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7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6.png"/><Relationship Id="rId10" Type="http://schemas.openxmlformats.org/officeDocument/2006/relationships/audio" Target="../media/audio1.bin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2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3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4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Некоторые компании обращают внимание </a:t>
            </a:r>
            <a:r>
              <a:rPr lang="ru-RU" sz="7200" dirty="0" smtClean="0">
                <a:latin typeface="Corbel" panose="020B0503020204020204" pitchFamily="34" charset="0"/>
              </a:rPr>
              <a:t>на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вредные </a:t>
            </a:r>
            <a:r>
              <a:rPr lang="ru-RU" sz="7200" dirty="0">
                <a:latin typeface="Corbel" panose="020B0503020204020204" pitchFamily="34" charset="0"/>
              </a:rPr>
              <a:t>привычки и часто не </a:t>
            </a:r>
            <a:r>
              <a:rPr lang="ru-RU" sz="7200" dirty="0" smtClean="0">
                <a:latin typeface="Corbel" panose="020B0503020204020204" pitchFamily="34" charset="0"/>
              </a:rPr>
              <a:t>берут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курильщиков </a:t>
            </a:r>
            <a:r>
              <a:rPr lang="ru-RU" sz="7200" dirty="0">
                <a:latin typeface="Corbel" panose="020B0503020204020204" pitchFamily="34" charset="0"/>
              </a:rPr>
              <a:t>на работу. На одной </a:t>
            </a:r>
            <a:r>
              <a:rPr lang="ru-RU" sz="7200" dirty="0" smtClean="0">
                <a:latin typeface="Corbel" panose="020B0503020204020204" pitchFamily="34" charset="0"/>
              </a:rPr>
              <a:t>карикатуре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ОНА </a:t>
            </a:r>
            <a:r>
              <a:rPr lang="ru-RU" sz="7200" dirty="0">
                <a:latin typeface="Corbel" panose="020B0503020204020204" pitchFamily="34" charset="0"/>
              </a:rPr>
              <a:t>спрашивает у курильщика: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«Ты заигрываешь </a:t>
            </a:r>
            <a:r>
              <a:rPr lang="ru-RU" sz="7200" dirty="0">
                <a:latin typeface="Corbel" panose="020B0503020204020204" pitchFamily="34" charset="0"/>
              </a:rPr>
              <a:t>со мной?».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Назовите </a:t>
            </a:r>
            <a:r>
              <a:rPr lang="ru-RU" sz="7200" b="1" dirty="0">
                <a:latin typeface="Corbel" panose="020B0503020204020204" pitchFamily="34" charset="0"/>
              </a:rPr>
              <a:t>ЕЁ.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</a:rPr>
              <a:t>Смерть</a:t>
            </a:r>
            <a:endParaRPr lang="ru-RU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9" y="3113873"/>
            <a:ext cx="8729959" cy="569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dirty="0">
                <a:latin typeface="Corbel" panose="020B0503020204020204" pitchFamily="34" charset="0"/>
              </a:rPr>
              <a:t>Считается, что так их назвал </a:t>
            </a:r>
            <a:r>
              <a:rPr lang="ru-RU" sz="8000" dirty="0" smtClean="0">
                <a:latin typeface="Corbel" panose="020B0503020204020204" pitchFamily="34" charset="0"/>
              </a:rPr>
              <a:t>Гиппократ,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веривший</a:t>
            </a:r>
            <a:r>
              <a:rPr lang="ru-RU" sz="8000" dirty="0">
                <a:latin typeface="Corbel" panose="020B0503020204020204" pitchFamily="34" charset="0"/>
              </a:rPr>
              <a:t>, что они появляются у </a:t>
            </a:r>
            <a:r>
              <a:rPr lang="ru-RU" sz="8000" dirty="0" smtClean="0">
                <a:latin typeface="Corbel" panose="020B0503020204020204" pitchFamily="34" charset="0"/>
              </a:rPr>
              <a:t>детей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благодаря </a:t>
            </a:r>
            <a:r>
              <a:rPr lang="ru-RU" sz="8000" dirty="0">
                <a:latin typeface="Corbel" panose="020B0503020204020204" pitchFamily="34" charset="0"/>
              </a:rPr>
              <a:t>питанию. </a:t>
            </a:r>
            <a:endParaRPr lang="ru-RU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Назовите </a:t>
            </a:r>
            <a:r>
              <a:rPr lang="ru-RU" sz="8000" b="1" dirty="0">
                <a:latin typeface="Corbel" panose="020B0503020204020204" pitchFamily="34" charset="0"/>
              </a:rPr>
              <a:t>их </a:t>
            </a:r>
            <a:r>
              <a:rPr lang="ru-RU" sz="8000" b="1" dirty="0" smtClean="0">
                <a:latin typeface="Corbel" panose="020B0503020204020204" pitchFamily="34" charset="0"/>
              </a:rPr>
              <a:t>двумя словами</a:t>
            </a:r>
            <a:r>
              <a:rPr lang="ru-RU" sz="8000" b="1" dirty="0">
                <a:latin typeface="Corbel" panose="020B0503020204020204" pitchFamily="34" charset="0"/>
              </a:rPr>
              <a:t>.</a:t>
            </a:r>
            <a:endParaRPr lang="ru-RU" sz="8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9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000" b="1" dirty="0">
                <a:solidFill>
                  <a:schemeClr val="bg1"/>
                </a:solidFill>
                <a:latin typeface="Corbel" panose="020B0503020204020204" pitchFamily="34" charset="0"/>
              </a:rPr>
              <a:t>Молочные зубы</a:t>
            </a:r>
            <a:endParaRPr lang="ru-RU" sz="80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2763088"/>
            <a:ext cx="9289143" cy="636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Для расчёта международного индекса </a:t>
            </a:r>
            <a:r>
              <a:rPr lang="ru-RU" sz="7200" dirty="0" smtClean="0">
                <a:latin typeface="Corbel" panose="020B0503020204020204" pitchFamily="34" charset="0"/>
              </a:rPr>
              <a:t>счастья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используют </a:t>
            </a:r>
            <a:r>
              <a:rPr lang="ru-RU" sz="7200" dirty="0">
                <a:latin typeface="Corbel" panose="020B0503020204020204" pitchFamily="34" charset="0"/>
              </a:rPr>
              <a:t>3 показателя: </a:t>
            </a:r>
            <a:r>
              <a:rPr lang="ru-RU" sz="7200" dirty="0" smtClean="0">
                <a:latin typeface="Corbel" panose="020B0503020204020204" pitchFamily="34" charset="0"/>
              </a:rPr>
              <a:t>субъективная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удовлетворённость </a:t>
            </a:r>
            <a:r>
              <a:rPr lang="ru-RU" sz="7200" dirty="0">
                <a:latin typeface="Corbel" panose="020B0503020204020204" pitchFamily="34" charset="0"/>
              </a:rPr>
              <a:t>людей, ожидаемая ОНА </a:t>
            </a:r>
            <a:r>
              <a:rPr lang="ru-RU" sz="7200" dirty="0" smtClean="0">
                <a:latin typeface="Corbel" panose="020B0503020204020204" pitchFamily="34" charset="0"/>
              </a:rPr>
              <a:t>и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так </a:t>
            </a:r>
            <a:r>
              <a:rPr lang="ru-RU" sz="7200" dirty="0">
                <a:latin typeface="Corbel" panose="020B0503020204020204" pitchFamily="34" charset="0"/>
              </a:rPr>
              <a:t>называемый «экологический след</a:t>
            </a:r>
            <a:r>
              <a:rPr lang="ru-RU" sz="7200" dirty="0" smtClean="0">
                <a:latin typeface="Corbel" panose="020B0503020204020204" pitchFamily="34" charset="0"/>
              </a:rPr>
              <a:t>».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Назовите </a:t>
            </a:r>
            <a:r>
              <a:rPr lang="ru-RU" sz="7200" b="1" dirty="0">
                <a:latin typeface="Corbel" panose="020B0503020204020204" pitchFamily="34" charset="0"/>
              </a:rPr>
              <a:t>ЕЁ двумя словами.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50561" y="400279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  <a:t>Продолжительность жизни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8" y="3336584"/>
            <a:ext cx="8867103" cy="578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0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 err="1">
                <a:latin typeface="Corbel" panose="020B0503020204020204" pitchFamily="34" charset="0"/>
              </a:rPr>
              <a:t>Бэнкси</a:t>
            </a:r>
            <a:r>
              <a:rPr lang="ru-RU" sz="7200" dirty="0">
                <a:latin typeface="Corbel" panose="020B0503020204020204" pitchFamily="34" charset="0"/>
              </a:rPr>
              <a:t> – известный стрит-арт художник,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который затрагивает </a:t>
            </a:r>
            <a:r>
              <a:rPr lang="ru-RU" sz="7200" dirty="0">
                <a:latin typeface="Corbel" panose="020B0503020204020204" pitchFamily="34" charset="0"/>
              </a:rPr>
              <a:t>повседневные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проблемы</a:t>
            </a:r>
            <a:r>
              <a:rPr lang="ru-RU" sz="7200" dirty="0">
                <a:latin typeface="Corbel" panose="020B0503020204020204" pitchFamily="34" charset="0"/>
              </a:rPr>
              <a:t>. В </a:t>
            </a:r>
            <a:r>
              <a:rPr lang="ru-RU" sz="7200" dirty="0" smtClean="0">
                <a:latin typeface="Corbel" panose="020B0503020204020204" pitchFamily="34" charset="0"/>
              </a:rPr>
              <a:t>разгар пандемии </a:t>
            </a:r>
            <a:r>
              <a:rPr lang="ru-RU" sz="7200" dirty="0">
                <a:latin typeface="Corbel" panose="020B0503020204020204" pitchFamily="34" charset="0"/>
              </a:rPr>
              <a:t>COVID-19 он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опубликовал </a:t>
            </a:r>
            <a:r>
              <a:rPr lang="ru-RU" sz="7200" dirty="0">
                <a:latin typeface="Corbel" panose="020B0503020204020204" pitchFamily="34" charset="0"/>
              </a:rPr>
              <a:t>рисунок, </a:t>
            </a:r>
            <a:r>
              <a:rPr lang="ru-RU" sz="7200" dirty="0" smtClean="0">
                <a:latin typeface="Corbel" panose="020B0503020204020204" pitchFamily="34" charset="0"/>
              </a:rPr>
              <a:t>где ребёнок </a:t>
            </a:r>
            <a:r>
              <a:rPr lang="ru-RU" sz="7200" dirty="0">
                <a:latin typeface="Corbel" panose="020B0503020204020204" pitchFamily="34" charset="0"/>
              </a:rPr>
              <a:t>оставляет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 </a:t>
            </a:r>
            <a:r>
              <a:rPr lang="ru-RU" sz="7200" dirty="0">
                <a:latin typeface="Corbel" panose="020B0503020204020204" pitchFamily="34" charset="0"/>
              </a:rPr>
              <a:t>стороне ИХ и </a:t>
            </a:r>
            <a:r>
              <a:rPr lang="ru-RU" sz="7200" dirty="0" smtClean="0">
                <a:latin typeface="Corbel" panose="020B0503020204020204" pitchFamily="34" charset="0"/>
              </a:rPr>
              <a:t>выбирает игрушку</a:t>
            </a:r>
            <a:r>
              <a:rPr lang="ru-RU" sz="7200" dirty="0">
                <a:latin typeface="Corbel" panose="020B0503020204020204" pitchFamily="34" charset="0"/>
              </a:rPr>
              <a:t>, одетую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 </a:t>
            </a:r>
            <a:r>
              <a:rPr lang="ru-RU" sz="7200" dirty="0">
                <a:latin typeface="Corbel" panose="020B0503020204020204" pitchFamily="34" charset="0"/>
              </a:rPr>
              <a:t>форму врача.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Назовите любого ЕГО</a:t>
            </a:r>
            <a:r>
              <a:rPr lang="ru-RU" sz="7200" b="1" dirty="0">
                <a:latin typeface="Corbel" panose="020B0503020204020204" pitchFamily="34" charset="0"/>
              </a:rPr>
              <a:t>.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0" y="4026473"/>
            <a:ext cx="10203543" cy="381725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00667" y="400279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Супермен</a:t>
            </a:r>
            <a:endParaRPr lang="en-US" sz="9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21" y="2268741"/>
            <a:ext cx="5865293" cy="73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6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endParaRPr lang="en-US" sz="7200" dirty="0">
              <a:latin typeface="Corbel" panose="020B0503020204020204" pitchFamily="34" charset="0"/>
            </a:endParaRPr>
          </a:p>
          <a:p>
            <a:pPr fontAlgn="base"/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Так </a:t>
            </a:r>
            <a:r>
              <a:rPr lang="ru-RU" sz="7200" dirty="0">
                <a:latin typeface="Corbel" panose="020B0503020204020204" pitchFamily="34" charset="0"/>
              </a:rPr>
              <a:t>сверху выглядит то</a:t>
            </a:r>
            <a:r>
              <a:rPr lang="ru-RU" sz="7200" dirty="0" smtClean="0">
                <a:latin typeface="Corbel" panose="020B0503020204020204" pitchFamily="34" charset="0"/>
              </a:rPr>
              <a:t>, что </a:t>
            </a:r>
            <a:r>
              <a:rPr lang="ru-RU" sz="7200" dirty="0">
                <a:latin typeface="Corbel" panose="020B0503020204020204" pitchFamily="34" charset="0"/>
              </a:rPr>
              <a:t>придумал </a:t>
            </a:r>
            <a:r>
              <a:rPr lang="ru-RU" sz="7200" dirty="0" smtClean="0">
                <a:latin typeface="Corbel" panose="020B0503020204020204" pitchFamily="34" charset="0"/>
              </a:rPr>
              <a:t>Карл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err="1" smtClean="0">
                <a:latin typeface="Corbel" panose="020B0503020204020204" pitchFamily="34" charset="0"/>
              </a:rPr>
              <a:t>Дрез</a:t>
            </a:r>
            <a:r>
              <a:rPr lang="ru-RU" sz="7200" dirty="0">
                <a:latin typeface="Corbel" panose="020B0503020204020204" pitchFamily="34" charset="0"/>
              </a:rPr>
              <a:t>. </a:t>
            </a:r>
            <a:r>
              <a:rPr lang="ru-RU" sz="7200" dirty="0" smtClean="0">
                <a:latin typeface="Corbel" panose="020B0503020204020204" pitchFamily="34" charset="0"/>
              </a:rPr>
              <a:t>Это </a:t>
            </a:r>
            <a:r>
              <a:rPr lang="ru-RU" sz="7200" dirty="0">
                <a:latin typeface="Corbel" panose="020B0503020204020204" pitchFamily="34" charset="0"/>
              </a:rPr>
              <a:t>стало прообразом </a:t>
            </a:r>
            <a:r>
              <a:rPr lang="ru-RU" sz="7200" dirty="0" smtClean="0">
                <a:latin typeface="Corbel" panose="020B0503020204020204" pitchFamily="34" charset="0"/>
              </a:rPr>
              <a:t>современного…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Чего</a:t>
            </a:r>
            <a:r>
              <a:rPr lang="ru-RU" sz="7200" b="1" dirty="0">
                <a:latin typeface="Corbel" panose="020B0503020204020204" pitchFamily="34" charset="0"/>
              </a:rPr>
              <a:t>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60" y="1881029"/>
            <a:ext cx="12576708" cy="470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6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Велосипед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03" y="2206886"/>
            <a:ext cx="4910963" cy="698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Будьте внимательны, кому верите! В мае </a:t>
            </a:r>
            <a:r>
              <a:rPr lang="ru-RU" sz="7200" dirty="0" smtClean="0">
                <a:latin typeface="Corbel" panose="020B0503020204020204" pitchFamily="34" charset="0"/>
              </a:rPr>
              <a:t>2020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года </a:t>
            </a:r>
            <a:r>
              <a:rPr lang="ru-RU" sz="7200" dirty="0">
                <a:latin typeface="Corbel" panose="020B0503020204020204" pitchFamily="34" charset="0"/>
              </a:rPr>
              <a:t>ООН запустила кампанию «Проверено</a:t>
            </a:r>
            <a:r>
              <a:rPr lang="ru-RU" sz="7200" dirty="0" smtClean="0">
                <a:latin typeface="Corbel" panose="020B0503020204020204" pitchFamily="34" charset="0"/>
              </a:rPr>
              <a:t>»,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направленную </a:t>
            </a:r>
            <a:r>
              <a:rPr lang="ru-RU" sz="7200" dirty="0">
                <a:latin typeface="Corbel" panose="020B0503020204020204" pitchFamily="34" charset="0"/>
              </a:rPr>
              <a:t>против дезинфекции.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Какое слово </a:t>
            </a:r>
            <a:r>
              <a:rPr lang="ru-RU" sz="7200" b="1" dirty="0">
                <a:latin typeface="Corbel" panose="020B0503020204020204" pitchFamily="34" charset="0"/>
              </a:rPr>
              <a:t>мы немного изменили в </a:t>
            </a:r>
            <a:r>
              <a:rPr lang="ru-RU" sz="7200" b="1" dirty="0" smtClean="0">
                <a:latin typeface="Corbel" panose="020B0503020204020204" pitchFamily="34" charset="0"/>
              </a:rPr>
              <a:t>тексте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ru-MD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вопроса</a:t>
            </a:r>
            <a:r>
              <a:rPr lang="ru-RU" sz="72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Corbel" panose="020B0503020204020204" pitchFamily="34" charset="0"/>
              </a:rPr>
              <a:t>Дезинформация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1" y="3055325"/>
            <a:ext cx="9753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В начале XIX века в Италии жил </a:t>
            </a:r>
            <a:r>
              <a:rPr lang="ru-RU" sz="7200" dirty="0" smtClean="0">
                <a:latin typeface="Corbel" panose="020B0503020204020204" pitchFamily="34" charset="0"/>
              </a:rPr>
              <a:t>мальчик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небольшого </a:t>
            </a:r>
            <a:r>
              <a:rPr lang="ru-RU" sz="7200" dirty="0">
                <a:latin typeface="Corbel" panose="020B0503020204020204" pitchFamily="34" charset="0"/>
              </a:rPr>
              <a:t>роста, который всё-таки пошёл </a:t>
            </a:r>
            <a:r>
              <a:rPr lang="ru-RU" sz="7200" dirty="0" smtClean="0">
                <a:latin typeface="Corbel" panose="020B0503020204020204" pitchFamily="34" charset="0"/>
              </a:rPr>
              <a:t>на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войну</a:t>
            </a:r>
            <a:r>
              <a:rPr lang="ru-RU" sz="7200" dirty="0">
                <a:latin typeface="Corbel" panose="020B0503020204020204" pitchFamily="34" charset="0"/>
              </a:rPr>
              <a:t>. Вернулся он покалеченным, но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местный мастер сделал ему протезы. </a:t>
            </a: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Прототипом какого персонажа </a:t>
            </a:r>
            <a:r>
              <a:rPr lang="ru-RU" sz="7200" b="1" dirty="0">
                <a:latin typeface="Corbel" panose="020B0503020204020204" pitchFamily="34" charset="0"/>
              </a:rPr>
              <a:t>считают этого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мальчика</a:t>
            </a:r>
            <a:r>
              <a:rPr lang="ru-RU" sz="7200" b="1" dirty="0">
                <a:latin typeface="Corbel" panose="020B0503020204020204" pitchFamily="34" charset="0"/>
              </a:rPr>
              <a:t>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Пиноккио</a:t>
            </a:r>
            <a:endParaRPr lang="ru-RU" sz="9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5" y="3207055"/>
            <a:ext cx="9840445" cy="54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296</Words>
  <Application>Microsoft Office PowerPoint</Application>
  <PresentationFormat>Произвольный</PresentationFormat>
  <Paragraphs>76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2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389</cp:revision>
  <dcterms:modified xsi:type="dcterms:W3CDTF">2020-12-25T14:06:11Z</dcterms:modified>
</cp:coreProperties>
</file>