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1"/>
  </p:notesMasterIdLst>
  <p:sldIdLst>
    <p:sldId id="260" r:id="rId2"/>
    <p:sldId id="312" r:id="rId3"/>
    <p:sldId id="259" r:id="rId4"/>
    <p:sldId id="307" r:id="rId5"/>
    <p:sldId id="270" r:id="rId6"/>
    <p:sldId id="280" r:id="rId7"/>
    <p:sldId id="269" r:id="rId8"/>
    <p:sldId id="284" r:id="rId9"/>
    <p:sldId id="288" r:id="rId10"/>
    <p:sldId id="266" r:id="rId11"/>
    <p:sldId id="267" r:id="rId12"/>
    <p:sldId id="268" r:id="rId13"/>
    <p:sldId id="271" r:id="rId14"/>
    <p:sldId id="274" r:id="rId15"/>
    <p:sldId id="275" r:id="rId16"/>
    <p:sldId id="277" r:id="rId17"/>
    <p:sldId id="272" r:id="rId18"/>
    <p:sldId id="278" r:id="rId19"/>
    <p:sldId id="279" r:id="rId20"/>
    <p:sldId id="273" r:id="rId21"/>
    <p:sldId id="264" r:id="rId22"/>
    <p:sldId id="263" r:id="rId23"/>
    <p:sldId id="294" r:id="rId24"/>
    <p:sldId id="295" r:id="rId25"/>
    <p:sldId id="296" r:id="rId26"/>
    <p:sldId id="281" r:id="rId27"/>
    <p:sldId id="285" r:id="rId28"/>
    <p:sldId id="289" r:id="rId29"/>
    <p:sldId id="313" r:id="rId30"/>
    <p:sldId id="315" r:id="rId31"/>
    <p:sldId id="282" r:id="rId32"/>
    <p:sldId id="283" r:id="rId33"/>
    <p:sldId id="286" r:id="rId34"/>
    <p:sldId id="287" r:id="rId35"/>
    <p:sldId id="290" r:id="rId36"/>
    <p:sldId id="291" r:id="rId37"/>
    <p:sldId id="306" r:id="rId38"/>
    <p:sldId id="311" r:id="rId39"/>
    <p:sldId id="310" r:id="rId4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2857" autoAdjust="0"/>
    <p:restoredTop sz="94660"/>
  </p:normalViewPr>
  <p:slideViewPr>
    <p:cSldViewPr>
      <p:cViewPr varScale="1">
        <p:scale>
          <a:sx n="82" d="100"/>
          <a:sy n="82" d="100"/>
        </p:scale>
        <p:origin x="893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C48195-B91D-47A3-9342-F15A07615959}" type="datetimeFigureOut">
              <a:rPr lang="ru-RU" smtClean="0"/>
              <a:pPr/>
              <a:t>01.11.2024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0EF3B0-1B8F-4C59-BF34-28FBA37DEDE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0EF3B0-1B8F-4C59-BF34-28FBA37DEDEA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85A8007-386F-4E22-B498-2019B4E844C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11111\Desktop\&#1088;&#1072;&#1073;&#1086;&#1090;&#1072;\&#1084;&#1072;&#1090;&#1077;&#1084;&#1072;&#1090;&#1080;&#1082;&#1072;%205%20&#1082;&#1083;&#1072;&#1089;&#1089;\&#1086;&#1090;&#1082;&#1088;&#1099;&#1090;&#1081;%20&#1091;&#1088;&#1086;&#1082;%205%20&#1082;&#1083;&#1072;&#1089;&#1089;\&#1086;&#1090;&#1082;&#1088;&#1099;&#1090;&#1081;%20&#1091;&#1088;&#1086;&#1082;%205%20&#1082;&#1083;&#1072;&#1089;&#1089;\s_zvonok.mp3" TargetMode="Externa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Line 5"/>
          <p:cNvSpPr>
            <a:spLocks noChangeShapeType="1"/>
          </p:cNvSpPr>
          <p:nvPr/>
        </p:nvSpPr>
        <p:spPr bwMode="auto">
          <a:xfrm>
            <a:off x="995363" y="-60325"/>
            <a:ext cx="0" cy="7021513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Line 6"/>
          <p:cNvSpPr>
            <a:spLocks noChangeShapeType="1"/>
          </p:cNvSpPr>
          <p:nvPr/>
        </p:nvSpPr>
        <p:spPr bwMode="auto">
          <a:xfrm>
            <a:off x="-7938" y="-60325"/>
            <a:ext cx="0" cy="7021513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Line 7"/>
          <p:cNvSpPr>
            <a:spLocks noChangeShapeType="1"/>
          </p:cNvSpPr>
          <p:nvPr/>
        </p:nvSpPr>
        <p:spPr bwMode="auto">
          <a:xfrm>
            <a:off x="493713" y="-60325"/>
            <a:ext cx="0" cy="7021513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Line 8"/>
          <p:cNvSpPr>
            <a:spLocks noChangeShapeType="1"/>
          </p:cNvSpPr>
          <p:nvPr/>
        </p:nvSpPr>
        <p:spPr bwMode="auto">
          <a:xfrm>
            <a:off x="-136525" y="522288"/>
            <a:ext cx="9361488" cy="0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6" name="Line 9"/>
          <p:cNvSpPr>
            <a:spLocks noChangeShapeType="1"/>
          </p:cNvSpPr>
          <p:nvPr/>
        </p:nvSpPr>
        <p:spPr bwMode="auto">
          <a:xfrm>
            <a:off x="-87313" y="1022350"/>
            <a:ext cx="9359901" cy="0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Line 10"/>
          <p:cNvSpPr>
            <a:spLocks noChangeShapeType="1"/>
          </p:cNvSpPr>
          <p:nvPr/>
        </p:nvSpPr>
        <p:spPr bwMode="auto">
          <a:xfrm>
            <a:off x="-87313" y="1522413"/>
            <a:ext cx="9359901" cy="0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Line 11"/>
          <p:cNvSpPr>
            <a:spLocks noChangeShapeType="1"/>
          </p:cNvSpPr>
          <p:nvPr/>
        </p:nvSpPr>
        <p:spPr bwMode="auto">
          <a:xfrm>
            <a:off x="-136525" y="2024063"/>
            <a:ext cx="9361488" cy="0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Line 12"/>
          <p:cNvSpPr>
            <a:spLocks noChangeShapeType="1"/>
          </p:cNvSpPr>
          <p:nvPr/>
        </p:nvSpPr>
        <p:spPr bwMode="auto">
          <a:xfrm>
            <a:off x="-87313" y="2525713"/>
            <a:ext cx="9359901" cy="0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Line 13"/>
          <p:cNvSpPr>
            <a:spLocks noChangeShapeType="1"/>
          </p:cNvSpPr>
          <p:nvPr/>
        </p:nvSpPr>
        <p:spPr bwMode="auto">
          <a:xfrm>
            <a:off x="-87313" y="3027363"/>
            <a:ext cx="9359901" cy="0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Line 14"/>
          <p:cNvSpPr>
            <a:spLocks noChangeShapeType="1"/>
          </p:cNvSpPr>
          <p:nvPr/>
        </p:nvSpPr>
        <p:spPr bwMode="auto">
          <a:xfrm>
            <a:off x="2498725" y="-49213"/>
            <a:ext cx="0" cy="7021513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Line 15"/>
          <p:cNvSpPr>
            <a:spLocks noChangeShapeType="1"/>
          </p:cNvSpPr>
          <p:nvPr/>
        </p:nvSpPr>
        <p:spPr bwMode="auto">
          <a:xfrm>
            <a:off x="1495425" y="-49213"/>
            <a:ext cx="0" cy="7021513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Line 16"/>
          <p:cNvSpPr>
            <a:spLocks noChangeShapeType="1"/>
          </p:cNvSpPr>
          <p:nvPr/>
        </p:nvSpPr>
        <p:spPr bwMode="auto">
          <a:xfrm>
            <a:off x="1997075" y="-49213"/>
            <a:ext cx="0" cy="7021513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Line 17"/>
          <p:cNvSpPr>
            <a:spLocks noChangeShapeType="1"/>
          </p:cNvSpPr>
          <p:nvPr/>
        </p:nvSpPr>
        <p:spPr bwMode="auto">
          <a:xfrm>
            <a:off x="4003675" y="-49213"/>
            <a:ext cx="0" cy="7021513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" name="Line 18"/>
          <p:cNvSpPr>
            <a:spLocks noChangeShapeType="1"/>
          </p:cNvSpPr>
          <p:nvPr/>
        </p:nvSpPr>
        <p:spPr bwMode="auto">
          <a:xfrm>
            <a:off x="3000375" y="-49213"/>
            <a:ext cx="0" cy="7021513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" name="Line 19"/>
          <p:cNvSpPr>
            <a:spLocks noChangeShapeType="1"/>
          </p:cNvSpPr>
          <p:nvPr/>
        </p:nvSpPr>
        <p:spPr bwMode="auto">
          <a:xfrm>
            <a:off x="3502025" y="-49213"/>
            <a:ext cx="0" cy="7021513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" name="Line 20"/>
          <p:cNvSpPr>
            <a:spLocks noChangeShapeType="1"/>
          </p:cNvSpPr>
          <p:nvPr/>
        </p:nvSpPr>
        <p:spPr bwMode="auto">
          <a:xfrm>
            <a:off x="-136525" y="71438"/>
            <a:ext cx="9361488" cy="0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" name="Line 21"/>
          <p:cNvSpPr>
            <a:spLocks noChangeShapeType="1"/>
          </p:cNvSpPr>
          <p:nvPr/>
        </p:nvSpPr>
        <p:spPr bwMode="auto">
          <a:xfrm>
            <a:off x="-136525" y="4000500"/>
            <a:ext cx="9361488" cy="0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9" name="Line 23"/>
          <p:cNvSpPr>
            <a:spLocks noChangeShapeType="1"/>
          </p:cNvSpPr>
          <p:nvPr/>
        </p:nvSpPr>
        <p:spPr bwMode="auto">
          <a:xfrm>
            <a:off x="-87313" y="5000625"/>
            <a:ext cx="9359901" cy="0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" name="Line 24"/>
          <p:cNvSpPr>
            <a:spLocks noChangeShapeType="1"/>
          </p:cNvSpPr>
          <p:nvPr/>
        </p:nvSpPr>
        <p:spPr bwMode="auto">
          <a:xfrm>
            <a:off x="-136525" y="5500688"/>
            <a:ext cx="9361488" cy="0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1" name="Line 25"/>
          <p:cNvSpPr>
            <a:spLocks noChangeShapeType="1"/>
          </p:cNvSpPr>
          <p:nvPr/>
        </p:nvSpPr>
        <p:spPr bwMode="auto">
          <a:xfrm>
            <a:off x="-87313" y="6000750"/>
            <a:ext cx="9359901" cy="0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2" name="Line 27"/>
          <p:cNvSpPr>
            <a:spLocks noChangeShapeType="1"/>
          </p:cNvSpPr>
          <p:nvPr/>
        </p:nvSpPr>
        <p:spPr bwMode="auto">
          <a:xfrm>
            <a:off x="-136525" y="3527425"/>
            <a:ext cx="9361488" cy="0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3" name="Line 33"/>
          <p:cNvSpPr>
            <a:spLocks noChangeShapeType="1"/>
          </p:cNvSpPr>
          <p:nvPr/>
        </p:nvSpPr>
        <p:spPr bwMode="auto">
          <a:xfrm>
            <a:off x="5505450" y="-49213"/>
            <a:ext cx="0" cy="7021513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4" name="Line 34"/>
          <p:cNvSpPr>
            <a:spLocks noChangeShapeType="1"/>
          </p:cNvSpPr>
          <p:nvPr/>
        </p:nvSpPr>
        <p:spPr bwMode="auto">
          <a:xfrm>
            <a:off x="4502150" y="-49213"/>
            <a:ext cx="0" cy="7021513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5" name="Line 35"/>
          <p:cNvSpPr>
            <a:spLocks noChangeShapeType="1"/>
          </p:cNvSpPr>
          <p:nvPr/>
        </p:nvSpPr>
        <p:spPr bwMode="auto">
          <a:xfrm>
            <a:off x="5003800" y="-49213"/>
            <a:ext cx="0" cy="7021513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6" name="Line 36"/>
          <p:cNvSpPr>
            <a:spLocks noChangeShapeType="1"/>
          </p:cNvSpPr>
          <p:nvPr/>
        </p:nvSpPr>
        <p:spPr bwMode="auto">
          <a:xfrm>
            <a:off x="7072313" y="-38100"/>
            <a:ext cx="0" cy="7021513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7" name="Line 38"/>
          <p:cNvSpPr>
            <a:spLocks noChangeShapeType="1"/>
          </p:cNvSpPr>
          <p:nvPr/>
        </p:nvSpPr>
        <p:spPr bwMode="auto">
          <a:xfrm>
            <a:off x="6572250" y="-38100"/>
            <a:ext cx="0" cy="7021513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8" name="Line 39"/>
          <p:cNvSpPr>
            <a:spLocks noChangeShapeType="1"/>
          </p:cNvSpPr>
          <p:nvPr/>
        </p:nvSpPr>
        <p:spPr bwMode="auto">
          <a:xfrm>
            <a:off x="8572500" y="-38100"/>
            <a:ext cx="0" cy="7021513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9" name="Line 40"/>
          <p:cNvSpPr>
            <a:spLocks noChangeShapeType="1"/>
          </p:cNvSpPr>
          <p:nvPr/>
        </p:nvSpPr>
        <p:spPr bwMode="auto">
          <a:xfrm>
            <a:off x="7572375" y="-38100"/>
            <a:ext cx="0" cy="7021513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0" name="Line 41"/>
          <p:cNvSpPr>
            <a:spLocks noChangeShapeType="1"/>
          </p:cNvSpPr>
          <p:nvPr/>
        </p:nvSpPr>
        <p:spPr bwMode="auto">
          <a:xfrm>
            <a:off x="8072438" y="-38100"/>
            <a:ext cx="0" cy="7021513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8" name="Line 23"/>
          <p:cNvSpPr>
            <a:spLocks noChangeShapeType="1"/>
          </p:cNvSpPr>
          <p:nvPr/>
        </p:nvSpPr>
        <p:spPr bwMode="auto">
          <a:xfrm>
            <a:off x="-85725" y="4500563"/>
            <a:ext cx="9361488" cy="0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9" name="Line 38"/>
          <p:cNvSpPr>
            <a:spLocks noChangeShapeType="1"/>
          </p:cNvSpPr>
          <p:nvPr/>
        </p:nvSpPr>
        <p:spPr bwMode="auto">
          <a:xfrm>
            <a:off x="6057900" y="-60325"/>
            <a:ext cx="0" cy="7021513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rot="5400000">
            <a:off x="4167336" y="3429000"/>
            <a:ext cx="6858000" cy="0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1" name="Line 25"/>
          <p:cNvSpPr>
            <a:spLocks noChangeShapeType="1"/>
          </p:cNvSpPr>
          <p:nvPr/>
        </p:nvSpPr>
        <p:spPr bwMode="auto">
          <a:xfrm>
            <a:off x="-1588" y="6500813"/>
            <a:ext cx="9359901" cy="0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4" name="Подзаголовок 5"/>
          <p:cNvSpPr txBox="1">
            <a:spLocks/>
          </p:cNvSpPr>
          <p:nvPr/>
        </p:nvSpPr>
        <p:spPr>
          <a:xfrm>
            <a:off x="43045" y="1390686"/>
            <a:ext cx="7978411" cy="1795323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54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Уравнение и его корни.</a:t>
            </a:r>
            <a:endParaRPr lang="ru-RU" sz="5400" b="1" i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4000" dirty="0">
              <a:solidFill>
                <a:schemeClr val="tx2"/>
              </a:solidFill>
              <a:latin typeface="+mn-lt"/>
              <a:cs typeface="+mn-cs"/>
            </a:endParaRPr>
          </a:p>
        </p:txBody>
      </p:sp>
      <p:sp>
        <p:nvSpPr>
          <p:cNvPr id="47" name="Line 39"/>
          <p:cNvSpPr>
            <a:spLocks noChangeShapeType="1"/>
          </p:cNvSpPr>
          <p:nvPr/>
        </p:nvSpPr>
        <p:spPr bwMode="auto">
          <a:xfrm>
            <a:off x="9072563" y="-71438"/>
            <a:ext cx="0" cy="7021513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26" name="Picture 2" descr="C:\Users\Антроповы\Desktop\ВЕРОНИКА\рисунки\вперед к знаниям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212976"/>
            <a:ext cx="4007415" cy="33115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23928" y="256490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620688"/>
            <a:ext cx="6918168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476672"/>
            <a:ext cx="770485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11560" y="476672"/>
            <a:ext cx="4752528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indent="-1143000">
              <a:buFont typeface="+mj-lt"/>
              <a:buAutoNum type="arabicParenR"/>
            </a:pPr>
            <a:r>
              <a:rPr lang="ru-RU" sz="6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а+34</a:t>
            </a:r>
          </a:p>
          <a:p>
            <a:pPr marL="1143000" indent="-1143000">
              <a:buFont typeface="+mj-lt"/>
              <a:buAutoNum type="arabicParenR"/>
            </a:pPr>
            <a:r>
              <a:rPr lang="ru-RU" sz="6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52+х</a:t>
            </a:r>
          </a:p>
          <a:p>
            <a:pPr marL="1143000" indent="-1143000">
              <a:buFont typeface="+mj-lt"/>
              <a:buAutoNum type="arabicParenR"/>
            </a:pPr>
            <a:r>
              <a:rPr lang="ru-RU" sz="6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х-13=48</a:t>
            </a:r>
          </a:p>
          <a:p>
            <a:pPr marL="1143000" indent="-1143000">
              <a:buFont typeface="+mj-lt"/>
              <a:buAutoNum type="arabicParenR"/>
            </a:pPr>
            <a:r>
              <a:rPr lang="ru-RU" sz="6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с-57</a:t>
            </a:r>
          </a:p>
          <a:p>
            <a:pPr marL="1143000" indent="-1143000">
              <a:buFont typeface="+mj-lt"/>
              <a:buAutoNum type="arabicParenR"/>
            </a:pPr>
            <a:r>
              <a:rPr lang="ru-RU" sz="6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у+41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99792" y="1052736"/>
            <a:ext cx="554461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 -13=48</a:t>
            </a:r>
            <a:endParaRPr lang="ru-RU" sz="6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99792" y="2492896"/>
            <a:ext cx="344838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уравнение</a:t>
            </a:r>
            <a:endParaRPr lang="ru-RU" sz="4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Левая фигурная скобка 4"/>
          <p:cNvSpPr/>
          <p:nvPr/>
        </p:nvSpPr>
        <p:spPr>
          <a:xfrm rot="16200000">
            <a:off x="4175956" y="728700"/>
            <a:ext cx="288032" cy="3096344"/>
          </a:xfrm>
          <a:prstGeom prst="lef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395536" y="188640"/>
            <a:ext cx="554513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Решим задачу</a:t>
            </a:r>
          </a:p>
        </p:txBody>
      </p:sp>
      <p:pic>
        <p:nvPicPr>
          <p:cNvPr id="6157" name="Picture 13" descr="f20090918141730-stude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53188" y="3429000"/>
            <a:ext cx="2449512" cy="3206750"/>
          </a:xfrm>
          <a:prstGeom prst="rect">
            <a:avLst/>
          </a:prstGeom>
          <a:noFill/>
        </p:spPr>
      </p:pic>
      <p:pic>
        <p:nvPicPr>
          <p:cNvPr id="6159" name="Picture 15" descr="рисунок"/>
          <p:cNvPicPr>
            <a:picLocks noChangeAspect="1" noChangeArrowheads="1"/>
          </p:cNvPicPr>
          <p:nvPr/>
        </p:nvPicPr>
        <p:blipFill>
          <a:blip r:embed="rId3" cstate="print"/>
          <a:srcRect l="5205" t="10405" r="7999" b="9793"/>
          <a:stretch>
            <a:fillRect/>
          </a:stretch>
        </p:blipFill>
        <p:spPr bwMode="auto">
          <a:xfrm>
            <a:off x="4067175" y="260350"/>
            <a:ext cx="4537075" cy="2085975"/>
          </a:xfrm>
          <a:prstGeom prst="rect">
            <a:avLst/>
          </a:prstGeom>
          <a:noFill/>
        </p:spPr>
      </p:pic>
      <p:sp>
        <p:nvSpPr>
          <p:cNvPr id="6160" name="Text Box 16"/>
          <p:cNvSpPr txBox="1">
            <a:spLocks noChangeArrowheads="1"/>
          </p:cNvSpPr>
          <p:nvPr/>
        </p:nvSpPr>
        <p:spPr bwMode="auto">
          <a:xfrm>
            <a:off x="250825" y="2276475"/>
            <a:ext cx="849788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На левой чашке весов лежат арбуз и гиря в 2 кг, а на правой чашке – гиря в 5 кг. Весы находятся в равновесии. Чему равна масса арбуза?</a:t>
            </a:r>
          </a:p>
        </p:txBody>
      </p:sp>
      <p:sp>
        <p:nvSpPr>
          <p:cNvPr id="6161" name="Text Box 17"/>
          <p:cNvSpPr txBox="1">
            <a:spLocks noChangeArrowheads="1"/>
          </p:cNvSpPr>
          <p:nvPr/>
        </p:nvSpPr>
        <p:spPr bwMode="auto">
          <a:xfrm>
            <a:off x="395536" y="3501008"/>
            <a:ext cx="554513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dirty="0">
                <a:solidFill>
                  <a:srgbClr val="993300"/>
                </a:solidFill>
              </a:rPr>
              <a:t>Решение</a:t>
            </a:r>
          </a:p>
        </p:txBody>
      </p:sp>
      <p:sp>
        <p:nvSpPr>
          <p:cNvPr id="6162" name="Text Box 18"/>
          <p:cNvSpPr txBox="1">
            <a:spLocks noChangeArrowheads="1"/>
          </p:cNvSpPr>
          <p:nvPr/>
        </p:nvSpPr>
        <p:spPr bwMode="auto">
          <a:xfrm>
            <a:off x="323850" y="4076700"/>
            <a:ext cx="31686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Масса арбуза - ? </a:t>
            </a:r>
          </a:p>
        </p:txBody>
      </p:sp>
      <p:sp>
        <p:nvSpPr>
          <p:cNvPr id="6163" name="Text Box 19"/>
          <p:cNvSpPr txBox="1">
            <a:spLocks noChangeArrowheads="1"/>
          </p:cNvSpPr>
          <p:nvPr/>
        </p:nvSpPr>
        <p:spPr bwMode="auto">
          <a:xfrm>
            <a:off x="3203574" y="4076700"/>
            <a:ext cx="388870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Обозначим через </a:t>
            </a:r>
            <a:r>
              <a:rPr lang="ru-RU" sz="2400" b="1" i="1" dirty="0" err="1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6164" name="Text Box 20"/>
          <p:cNvSpPr txBox="1">
            <a:spLocks noChangeArrowheads="1"/>
          </p:cNvSpPr>
          <p:nvPr/>
        </p:nvSpPr>
        <p:spPr bwMode="auto">
          <a:xfrm>
            <a:off x="323850" y="4508500"/>
            <a:ext cx="626427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Т.к. весы находятся в равновесии, должно выполняться равенство</a:t>
            </a:r>
          </a:p>
        </p:txBody>
      </p:sp>
      <p:sp>
        <p:nvSpPr>
          <p:cNvPr id="8198" name="WordArt 6"/>
          <p:cNvSpPr>
            <a:spLocks noChangeArrowheads="1" noChangeShapeType="1" noTextEdit="1"/>
          </p:cNvSpPr>
          <p:nvPr/>
        </p:nvSpPr>
        <p:spPr bwMode="auto">
          <a:xfrm>
            <a:off x="1115616" y="5516562"/>
            <a:ext cx="3096343" cy="86476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dirty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ru-RU" sz="4800" b="1" kern="10" dirty="0" err="1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latin typeface="Times New Roman"/>
                <a:cs typeface="Times New Roman"/>
              </a:rPr>
              <a:t>х</a:t>
            </a:r>
            <a:r>
              <a:rPr lang="ru-RU" sz="4800" b="1" kern="10" dirty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latin typeface="Times New Roman"/>
                <a:cs typeface="Times New Roman"/>
              </a:rPr>
              <a:t> + 2 =5 </a:t>
            </a:r>
            <a:endParaRPr lang="ru-RU" sz="3600" b="1" kern="10" dirty="0">
              <a:ln w="9525">
                <a:noFill/>
                <a:round/>
                <a:headEnd/>
                <a:tailEnd/>
              </a:ln>
              <a:solidFill>
                <a:srgbClr val="336699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10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6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6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6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6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60" grpId="0"/>
      <p:bldP spid="6161" grpId="0"/>
      <p:bldP spid="6162" grpId="0"/>
      <p:bldP spid="6163" grpId="0"/>
      <p:bldP spid="6164" grpId="0"/>
      <p:bldP spid="819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Рисунок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18263" y="2420938"/>
            <a:ext cx="2725737" cy="414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WordArt 5"/>
          <p:cNvSpPr>
            <a:spLocks noChangeArrowheads="1" noChangeShapeType="1" noTextEdit="1"/>
          </p:cNvSpPr>
          <p:nvPr/>
        </p:nvSpPr>
        <p:spPr bwMode="auto">
          <a:xfrm>
            <a:off x="683568" y="2276872"/>
            <a:ext cx="4392215" cy="93637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000" b="1" i="1" kern="10" dirty="0" err="1">
                <a:ln w="19050">
                  <a:solidFill>
                    <a:srgbClr val="FFCC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х</a:t>
            </a:r>
            <a:r>
              <a:rPr lang="ru-RU" sz="4000" b="1" i="1" kern="10" dirty="0">
                <a:ln w="19050">
                  <a:solidFill>
                    <a:srgbClr val="FFCC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+ 2 = 5</a:t>
            </a:r>
          </a:p>
        </p:txBody>
      </p:sp>
      <p:sp>
        <p:nvSpPr>
          <p:cNvPr id="10246" name="WordArt 6"/>
          <p:cNvSpPr>
            <a:spLocks noChangeArrowheads="1" noChangeShapeType="1" noTextEdit="1"/>
          </p:cNvSpPr>
          <p:nvPr/>
        </p:nvSpPr>
        <p:spPr bwMode="auto">
          <a:xfrm>
            <a:off x="1403350" y="3357563"/>
            <a:ext cx="1944688" cy="6492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b="1" i="1" kern="10" dirty="0">
              <a:ln w="19050">
                <a:solidFill>
                  <a:srgbClr val="FFCC99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0247" name="AutoShape 7"/>
          <p:cNvSpPr>
            <a:spLocks noChangeArrowheads="1"/>
          </p:cNvSpPr>
          <p:nvPr/>
        </p:nvSpPr>
        <p:spPr bwMode="auto">
          <a:xfrm>
            <a:off x="1763713" y="765175"/>
            <a:ext cx="4608512" cy="720725"/>
          </a:xfrm>
          <a:prstGeom prst="wedgeRoundRectCallout">
            <a:avLst>
              <a:gd name="adj1" fmla="val 80315"/>
              <a:gd name="adj2" fmla="val 382597"/>
              <a:gd name="adj3" fmla="val 16667"/>
            </a:avLst>
          </a:prstGeom>
          <a:solidFill>
            <a:srgbClr val="CCFFFF"/>
          </a:solidFill>
          <a:ln w="9525">
            <a:solidFill>
              <a:srgbClr val="99CCFF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3600" b="1" i="1">
                <a:solidFill>
                  <a:srgbClr val="FF0000"/>
                </a:solidFill>
                <a:latin typeface="Georgia" pitchFamily="18" charset="0"/>
              </a:rPr>
              <a:t>Это уравнение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3" presetClass="emph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animClr clrSpc="rgb" dir="cw">
                                      <p:cBhvr>
                                        <p:cTn id="15" dur="2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 animBg="1"/>
      <p:bldP spid="10246" grpId="0" animBg="1"/>
      <p:bldP spid="1024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f20090918141730-stude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19850" y="2276872"/>
            <a:ext cx="2724150" cy="3567112"/>
          </a:xfrm>
          <a:prstGeom prst="rect">
            <a:avLst/>
          </a:prstGeom>
          <a:noFill/>
        </p:spPr>
      </p:pic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755650" y="333375"/>
            <a:ext cx="554513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Определение 1</a:t>
            </a: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539552" y="1196974"/>
            <a:ext cx="8136136" cy="1655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 i="1" dirty="0">
                <a:solidFill>
                  <a:schemeClr val="accent2"/>
                </a:solidFill>
                <a:latin typeface="Times New Roman" pitchFamily="18" charset="0"/>
              </a:rPr>
              <a:t>Уравнением</a:t>
            </a:r>
            <a:r>
              <a:rPr lang="ru-RU" sz="3600" b="1" dirty="0"/>
              <a:t> </a:t>
            </a:r>
            <a:r>
              <a:rPr lang="ru-RU" sz="3200" b="1" dirty="0">
                <a:latin typeface="Times New Roman" pitchFamily="18" charset="0"/>
              </a:rPr>
              <a:t>называют равенство, содержащее букву (неизвестное), значение которой надо найти.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/>
      <p:bldP spid="1639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5696" y="404664"/>
            <a:ext cx="5616624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Уравнение</a:t>
            </a:r>
            <a:r>
              <a:rPr lang="ru-RU" sz="5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5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это:</a:t>
            </a:r>
          </a:p>
          <a:p>
            <a:endParaRPr lang="ru-RU" sz="54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arenR"/>
            </a:pPr>
            <a:r>
              <a:rPr lang="ru-RU" sz="5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Равенство</a:t>
            </a:r>
          </a:p>
          <a:p>
            <a:pPr marL="342900" indent="-342900">
              <a:buFont typeface="+mj-lt"/>
              <a:buAutoNum type="arabicParenR"/>
            </a:pPr>
            <a:r>
              <a:rPr lang="ru-RU" sz="5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Содержит букву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278125" y="4149080"/>
            <a:ext cx="466666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9600" b="1" i="1" kern="10" dirty="0" err="1">
                <a:ln w="19050">
                  <a:solidFill>
                    <a:schemeClr val="accent1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х</a:t>
            </a:r>
            <a:r>
              <a:rPr lang="ru-RU" sz="9600" b="1" i="1" kern="10" dirty="0">
                <a:ln w="19050">
                  <a:solidFill>
                    <a:schemeClr val="accent1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+ 2 = 5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H="1">
            <a:off x="2195736" y="5589240"/>
            <a:ext cx="936104" cy="0"/>
          </a:xfrm>
          <a:prstGeom prst="line">
            <a:avLst/>
          </a:prstGeom>
          <a:ln w="762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8" name="WordArt 6"/>
          <p:cNvSpPr>
            <a:spLocks noChangeArrowheads="1" noChangeShapeType="1" noTextEdit="1"/>
          </p:cNvSpPr>
          <p:nvPr/>
        </p:nvSpPr>
        <p:spPr bwMode="auto">
          <a:xfrm>
            <a:off x="2411760" y="1124744"/>
            <a:ext cx="2880667" cy="108012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dirty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ru-RU" sz="3600" b="1" kern="10" dirty="0" err="1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latin typeface="Times New Roman"/>
                <a:cs typeface="Times New Roman"/>
              </a:rPr>
              <a:t>х</a:t>
            </a:r>
            <a:r>
              <a:rPr lang="ru-RU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latin typeface="Times New Roman"/>
                <a:cs typeface="Times New Roman"/>
              </a:rPr>
              <a:t> + 2 =5 </a:t>
            </a:r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467544" y="260648"/>
            <a:ext cx="8424863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Надо найти такое значение </a:t>
            </a:r>
            <a:r>
              <a:rPr lang="ru-RU" sz="3200" b="1" dirty="0" err="1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, при котором выполняется равенство.</a:t>
            </a:r>
            <a:endParaRPr lang="ru-RU" sz="3200" b="1" dirty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395536" y="2276872"/>
            <a:ext cx="705643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По смыслу вычитания, этим значением будет разность чисел 5 и 2.</a:t>
            </a:r>
          </a:p>
        </p:txBody>
      </p:sp>
      <p:sp>
        <p:nvSpPr>
          <p:cNvPr id="2" name="WordArt 6"/>
          <p:cNvSpPr>
            <a:spLocks noChangeArrowheads="1" noChangeShapeType="1" noTextEdit="1"/>
          </p:cNvSpPr>
          <p:nvPr/>
        </p:nvSpPr>
        <p:spPr bwMode="auto">
          <a:xfrm>
            <a:off x="1043608" y="3212976"/>
            <a:ext cx="2952676" cy="72008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dirty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ru-RU" sz="3600" b="1" kern="10" dirty="0" err="1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latin typeface="Times New Roman"/>
                <a:cs typeface="Times New Roman"/>
              </a:rPr>
              <a:t>х</a:t>
            </a:r>
            <a:r>
              <a:rPr lang="ru-RU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latin typeface="Times New Roman"/>
                <a:cs typeface="Times New Roman"/>
              </a:rPr>
              <a:t> = 5 - 2</a:t>
            </a:r>
            <a:r>
              <a:rPr lang="ru-RU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</a:p>
        </p:txBody>
      </p:sp>
      <p:sp>
        <p:nvSpPr>
          <p:cNvPr id="3" name="WordArt 6"/>
          <p:cNvSpPr>
            <a:spLocks noChangeArrowheads="1" noChangeShapeType="1" noTextEdit="1"/>
          </p:cNvSpPr>
          <p:nvPr/>
        </p:nvSpPr>
        <p:spPr bwMode="auto">
          <a:xfrm>
            <a:off x="1115616" y="3861048"/>
            <a:ext cx="2015356" cy="72008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latin typeface="Times New Roman"/>
                <a:cs typeface="Times New Roman"/>
              </a:rPr>
              <a:t> </a:t>
            </a:r>
            <a:r>
              <a:rPr lang="ru-RU" sz="3600" b="1" kern="10" dirty="0" err="1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latin typeface="Times New Roman"/>
                <a:cs typeface="Times New Roman"/>
              </a:rPr>
              <a:t>х</a:t>
            </a:r>
            <a:r>
              <a:rPr lang="ru-RU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latin typeface="Times New Roman"/>
                <a:cs typeface="Times New Roman"/>
              </a:rPr>
              <a:t> =3</a:t>
            </a:r>
            <a:r>
              <a:rPr lang="ru-RU" sz="3600" b="1" i="1" kern="10" dirty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</a:p>
        </p:txBody>
      </p:sp>
      <p:pic>
        <p:nvPicPr>
          <p:cNvPr id="8" name="Picture 4" descr="Рисунок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2708275"/>
            <a:ext cx="2725737" cy="414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8" grpId="0" animBg="1"/>
      <p:bldP spid="14342" grpId="0"/>
      <p:bldP spid="14343" grpId="0"/>
      <p:bldP spid="2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467544" y="0"/>
            <a:ext cx="554513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Определение 2</a:t>
            </a:r>
          </a:p>
        </p:txBody>
      </p:sp>
      <p:pic>
        <p:nvPicPr>
          <p:cNvPr id="17413" name="Picture 5" descr="f20090918141730-stude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38813" y="2492375"/>
            <a:ext cx="3163887" cy="4143375"/>
          </a:xfrm>
          <a:prstGeom prst="rect">
            <a:avLst/>
          </a:prstGeom>
          <a:noFill/>
        </p:spPr>
      </p:pic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251520" y="476672"/>
            <a:ext cx="6911975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Корнем уравнения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называют </a:t>
            </a: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значение буквы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, при котором из уравнения получается </a:t>
            </a: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верное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числовое равенство.</a:t>
            </a:r>
          </a:p>
        </p:txBody>
      </p:sp>
      <p:sp>
        <p:nvSpPr>
          <p:cNvPr id="8198" name="WordArt 6"/>
          <p:cNvSpPr>
            <a:spLocks noChangeArrowheads="1" noChangeShapeType="1" noTextEdit="1"/>
          </p:cNvSpPr>
          <p:nvPr/>
        </p:nvSpPr>
        <p:spPr bwMode="auto">
          <a:xfrm>
            <a:off x="251520" y="2636912"/>
            <a:ext cx="3312368" cy="136815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 dirty="0" err="1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latin typeface="Times New Roman"/>
                <a:cs typeface="Times New Roman"/>
              </a:rPr>
              <a:t>х</a:t>
            </a:r>
            <a:r>
              <a:rPr lang="ru-RU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latin typeface="Times New Roman"/>
                <a:cs typeface="Times New Roman"/>
              </a:rPr>
              <a:t> + 2 =5</a:t>
            </a:r>
          </a:p>
          <a:p>
            <a:r>
              <a:rPr lang="ru-RU" sz="3600" b="1" kern="10" dirty="0" err="1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latin typeface="Times New Roman"/>
                <a:cs typeface="Times New Roman"/>
              </a:rPr>
              <a:t>х</a:t>
            </a:r>
            <a:r>
              <a:rPr lang="ru-RU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latin typeface="Times New Roman"/>
                <a:cs typeface="Times New Roman"/>
              </a:rPr>
              <a:t> = 5 - 2 </a:t>
            </a:r>
          </a:p>
        </p:txBody>
      </p:sp>
      <p:sp>
        <p:nvSpPr>
          <p:cNvPr id="2" name="WordArt 6"/>
          <p:cNvSpPr>
            <a:spLocks noChangeArrowheads="1" noChangeShapeType="1" noTextEdit="1"/>
          </p:cNvSpPr>
          <p:nvPr/>
        </p:nvSpPr>
        <p:spPr bwMode="auto">
          <a:xfrm>
            <a:off x="179512" y="4005064"/>
            <a:ext cx="2808312" cy="230425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dirty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ru-RU" sz="3600" b="1" kern="10" dirty="0" err="1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latin typeface="Times New Roman"/>
                <a:cs typeface="Times New Roman"/>
              </a:rPr>
              <a:t>х</a:t>
            </a:r>
            <a:r>
              <a:rPr lang="ru-RU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latin typeface="Times New Roman"/>
                <a:cs typeface="Times New Roman"/>
              </a:rPr>
              <a:t> = 3</a:t>
            </a:r>
          </a:p>
          <a:p>
            <a:pPr algn="ctr"/>
            <a:r>
              <a:rPr lang="ru-RU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latin typeface="Times New Roman"/>
                <a:cs typeface="Times New Roman"/>
              </a:rPr>
              <a:t>3+2=5</a:t>
            </a:r>
          </a:p>
          <a:p>
            <a:pPr algn="ctr"/>
            <a:r>
              <a:rPr lang="ru-RU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latin typeface="Times New Roman"/>
                <a:cs typeface="Times New Roman"/>
              </a:rPr>
              <a:t>5=5 </a:t>
            </a:r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2843808" y="4221088"/>
            <a:ext cx="324036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dirty="0"/>
              <a:t>- </a:t>
            </a:r>
            <a:r>
              <a:rPr lang="ru-RU" sz="2800" b="1" dirty="0">
                <a:solidFill>
                  <a:srgbClr val="FF0000"/>
                </a:solidFill>
              </a:rPr>
              <a:t>корень уравнения</a:t>
            </a:r>
          </a:p>
        </p:txBody>
      </p:sp>
      <p:sp>
        <p:nvSpPr>
          <p:cNvPr id="3" name="WordArt 6"/>
          <p:cNvSpPr>
            <a:spLocks noChangeArrowheads="1" noChangeShapeType="1" noTextEdit="1"/>
          </p:cNvSpPr>
          <p:nvPr/>
        </p:nvSpPr>
        <p:spPr bwMode="auto">
          <a:xfrm>
            <a:off x="1259632" y="4221088"/>
            <a:ext cx="2160587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b="1" i="1" kern="10" dirty="0">
              <a:ln w="9525">
                <a:noFill/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/>
      <p:bldP spid="17414" grpId="0"/>
      <p:bldP spid="8198" grpId="0" animBg="1"/>
      <p:bldP spid="2" grpId="0" animBg="1"/>
      <p:bldP spid="17417" grpId="0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f20090918141730-stude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188640"/>
            <a:ext cx="2195736" cy="287518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827584" y="548680"/>
            <a:ext cx="705678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Вывод:</a:t>
            </a:r>
          </a:p>
          <a:p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4000" b="1" dirty="0">
                <a:solidFill>
                  <a:srgbClr val="C00000"/>
                </a:solidFill>
              </a:rPr>
              <a:t>Корень уравнения 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</a:rPr>
              <a:t>– это</a:t>
            </a:r>
          </a:p>
          <a:p>
            <a:pPr marL="742950" indent="-742950">
              <a:buFont typeface="+mj-lt"/>
              <a:buAutoNum type="arabicParenR"/>
            </a:pPr>
            <a:r>
              <a:rPr lang="ru-RU" sz="3600" u="sng" dirty="0">
                <a:solidFill>
                  <a:schemeClr val="accent1">
                    <a:lumMod val="50000"/>
                  </a:schemeClr>
                </a:solidFill>
              </a:rPr>
              <a:t>Число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</a:rPr>
              <a:t> (значение буквы)</a:t>
            </a:r>
          </a:p>
          <a:p>
            <a:pPr marL="742950" indent="-742950">
              <a:buFont typeface="+mj-lt"/>
              <a:buAutoNum type="arabicParenR"/>
            </a:pPr>
            <a:endParaRPr lang="ru-RU" sz="3600" dirty="0">
              <a:solidFill>
                <a:schemeClr val="accent1">
                  <a:lumMod val="50000"/>
                </a:schemeClr>
              </a:solidFill>
            </a:endParaRPr>
          </a:p>
          <a:p>
            <a:pPr marL="742950" indent="-742950">
              <a:buFont typeface="+mj-lt"/>
              <a:buAutoNum type="arabicParenR"/>
            </a:pPr>
            <a:r>
              <a:rPr lang="ru-RU" sz="3600" dirty="0">
                <a:solidFill>
                  <a:schemeClr val="accent1">
                    <a:lumMod val="50000"/>
                  </a:schemeClr>
                </a:solidFill>
              </a:rPr>
              <a:t>При </a:t>
            </a:r>
            <a:r>
              <a:rPr lang="ru-RU" sz="3600" u="sng" dirty="0">
                <a:solidFill>
                  <a:schemeClr val="accent1">
                    <a:lumMod val="50000"/>
                  </a:schemeClr>
                </a:solidFill>
              </a:rPr>
              <a:t>подстановке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</a:rPr>
              <a:t> в уравнение получаем </a:t>
            </a:r>
            <a:r>
              <a:rPr lang="ru-RU" sz="3600" u="sng" dirty="0">
                <a:solidFill>
                  <a:schemeClr val="accent1">
                    <a:lumMod val="50000"/>
                  </a:schemeClr>
                </a:solidFill>
              </a:rPr>
              <a:t>верное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</a:rPr>
              <a:t> числовое равенство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1988840"/>
            <a:ext cx="748883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solidFill>
                  <a:srgbClr val="FF0000"/>
                </a:solidFill>
                <a:latin typeface="Monotype Corsiva" pitchFamily="66" charset="0"/>
              </a:rPr>
              <a:t>Учитель просит – надо встать</a:t>
            </a:r>
          </a:p>
          <a:p>
            <a:pPr algn="ctr"/>
            <a:r>
              <a:rPr lang="ru-RU" sz="4400" b="1" dirty="0">
                <a:solidFill>
                  <a:srgbClr val="FF0000"/>
                </a:solidFill>
                <a:latin typeface="Monotype Corsiva" pitchFamily="66" charset="0"/>
              </a:rPr>
              <a:t>Когда он сесть позволит – сядь</a:t>
            </a:r>
          </a:p>
          <a:p>
            <a:pPr algn="ctr"/>
            <a:r>
              <a:rPr lang="ru-RU" sz="4400" b="1" dirty="0">
                <a:solidFill>
                  <a:srgbClr val="FF0000"/>
                </a:solidFill>
                <a:latin typeface="Monotype Corsiva" pitchFamily="66" charset="0"/>
              </a:rPr>
              <a:t>Ответить хочешь – не шуми, </a:t>
            </a:r>
          </a:p>
          <a:p>
            <a:pPr algn="ctr"/>
            <a:r>
              <a:rPr lang="ru-RU" sz="4400" b="1" dirty="0">
                <a:solidFill>
                  <a:srgbClr val="FF0000"/>
                </a:solidFill>
                <a:latin typeface="Monotype Corsiva" pitchFamily="66" charset="0"/>
              </a:rPr>
              <a:t>А лучше руку подними.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11560" y="332656"/>
            <a:ext cx="6840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Памятка</a:t>
            </a: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f20090918141730-stude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8550" y="3068638"/>
            <a:ext cx="2724150" cy="3567112"/>
          </a:xfrm>
          <a:prstGeom prst="rect">
            <a:avLst/>
          </a:prstGeom>
          <a:noFill/>
        </p:spPr>
      </p:pic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395536" y="0"/>
            <a:ext cx="554513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!!! Важно</a:t>
            </a: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179512" y="836712"/>
            <a:ext cx="7993385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Если в равенство входит </a:t>
            </a:r>
            <a:r>
              <a:rPr lang="ru-RU" sz="3200" b="1" i="1" u="sng" dirty="0">
                <a:latin typeface="Times New Roman" pitchFamily="18" charset="0"/>
                <a:cs typeface="Times New Roman" pitchFamily="18" charset="0"/>
              </a:rPr>
              <a:t>буква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, то равенство может быть </a:t>
            </a:r>
            <a:r>
              <a:rPr lang="ru-RU" sz="3200" b="1" i="1" u="sng" dirty="0">
                <a:latin typeface="Times New Roman" pitchFamily="18" charset="0"/>
                <a:cs typeface="Times New Roman" pitchFamily="18" charset="0"/>
              </a:rPr>
              <a:t>верным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при одних значениях этой буквы и </a:t>
            </a:r>
            <a:r>
              <a:rPr lang="ru-RU" sz="3200" b="1" i="1" u="sng" dirty="0">
                <a:latin typeface="Times New Roman" pitchFamily="18" charset="0"/>
                <a:cs typeface="Times New Roman" pitchFamily="18" charset="0"/>
              </a:rPr>
              <a:t>неверным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при других её значениях</a:t>
            </a:r>
          </a:p>
        </p:txBody>
      </p:sp>
      <p:sp>
        <p:nvSpPr>
          <p:cNvPr id="8198" name="WordArt 6"/>
          <p:cNvSpPr>
            <a:spLocks noChangeArrowheads="1" noChangeShapeType="1" noTextEdit="1"/>
          </p:cNvSpPr>
          <p:nvPr/>
        </p:nvSpPr>
        <p:spPr bwMode="auto">
          <a:xfrm>
            <a:off x="1907704" y="2780928"/>
            <a:ext cx="2592288" cy="86409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dirty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ru-RU" sz="4000" b="1" kern="10" dirty="0" err="1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latin typeface="Times New Roman"/>
                <a:cs typeface="Times New Roman"/>
              </a:rPr>
              <a:t>х</a:t>
            </a:r>
            <a:r>
              <a:rPr lang="ru-RU" sz="4000" b="1" kern="10" dirty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latin typeface="Times New Roman"/>
                <a:cs typeface="Times New Roman"/>
              </a:rPr>
              <a:t> + 2 =5 </a:t>
            </a:r>
            <a:endParaRPr lang="ru-RU" sz="3600" b="1" kern="10" dirty="0">
              <a:ln w="9525">
                <a:noFill/>
                <a:round/>
                <a:headEnd/>
                <a:tailEnd/>
              </a:ln>
              <a:solidFill>
                <a:srgbClr val="336699"/>
              </a:solidFill>
              <a:latin typeface="Times New Roman"/>
              <a:cs typeface="Times New Roman"/>
            </a:endParaRPr>
          </a:p>
        </p:txBody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1" y="4221163"/>
            <a:ext cx="622935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Верно при </a:t>
            </a:r>
            <a:r>
              <a:rPr lang="ru-RU" sz="3600" b="1" i="1" dirty="0" err="1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3600" b="1" i="1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 = 3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 и неверно при </a:t>
            </a:r>
            <a:r>
              <a:rPr lang="ru-RU" sz="3600" b="1" i="1" dirty="0" err="1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3600" b="1" i="1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 = 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/>
      <p:bldP spid="15366" grpId="0"/>
      <p:bldP spid="8198" grpId="0" animBg="1"/>
      <p:bldP spid="1536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789040"/>
            <a:ext cx="1990539" cy="1484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995936" y="5534561"/>
            <a:ext cx="17281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>
                <a:solidFill>
                  <a:schemeClr val="bg1"/>
                </a:solidFill>
                <a:latin typeface="Arial Black" pitchFamily="34" charset="0"/>
              </a:rPr>
              <a:t>8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71600" y="620688"/>
            <a:ext cx="2088232" cy="646331"/>
          </a:xfrm>
          <a:prstGeom prst="rect">
            <a:avLst/>
          </a:prstGeom>
          <a:solidFill>
            <a:srgbClr val="92D050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</a:rPr>
              <a:t>14+х=20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35896" y="1124744"/>
            <a:ext cx="2016224" cy="646331"/>
          </a:xfrm>
          <a:prstGeom prst="rect">
            <a:avLst/>
          </a:prstGeom>
          <a:solidFill>
            <a:srgbClr val="92D050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</a:rPr>
              <a:t>48-х=28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491880" y="2420888"/>
            <a:ext cx="1800200" cy="646331"/>
          </a:xfrm>
          <a:prstGeom prst="rect">
            <a:avLst/>
          </a:prstGeom>
          <a:solidFill>
            <a:srgbClr val="92D050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</a:rPr>
              <a:t>19+х=27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940152" y="548681"/>
            <a:ext cx="1944216" cy="646331"/>
          </a:xfrm>
          <a:prstGeom prst="rect">
            <a:avLst/>
          </a:prstGeom>
          <a:solidFill>
            <a:srgbClr val="92D050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</a:rPr>
              <a:t>26-х=18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419872" y="116632"/>
            <a:ext cx="1584176" cy="646331"/>
          </a:xfrm>
          <a:prstGeom prst="rect">
            <a:avLst/>
          </a:prstGeom>
          <a:solidFill>
            <a:srgbClr val="92D050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err="1">
                <a:solidFill>
                  <a:schemeClr val="bg1"/>
                </a:solidFill>
              </a:rPr>
              <a:t>х</a:t>
            </a:r>
            <a:r>
              <a:rPr lang="ru-RU" sz="3600" b="1" dirty="0">
                <a:solidFill>
                  <a:schemeClr val="bg1"/>
                </a:solidFill>
              </a:rPr>
              <a:t>- 6=2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34908" t="61840" r="30442" b="20000"/>
          <a:stretch>
            <a:fillRect/>
          </a:stretch>
        </p:blipFill>
        <p:spPr bwMode="auto">
          <a:xfrm>
            <a:off x="683568" y="1844824"/>
            <a:ext cx="7465115" cy="2445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23528" y="332656"/>
            <a:ext cx="8208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Чтение уравнений и буквенных выражений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81" name="Picture 13" descr="f20090918141730-stude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1863" y="2781300"/>
            <a:ext cx="2943225" cy="3854450"/>
          </a:xfrm>
          <a:prstGeom prst="rect">
            <a:avLst/>
          </a:prstGeom>
          <a:noFill/>
        </p:spPr>
      </p:pic>
      <p:sp>
        <p:nvSpPr>
          <p:cNvPr id="7182" name="WordArt 14"/>
          <p:cNvSpPr>
            <a:spLocks noChangeArrowheads="1" noChangeShapeType="1" noTextEdit="1"/>
          </p:cNvSpPr>
          <p:nvPr/>
        </p:nvSpPr>
        <p:spPr bwMode="auto">
          <a:xfrm>
            <a:off x="323528" y="188640"/>
            <a:ext cx="5905500" cy="908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Примеры уравнений</a:t>
            </a:r>
          </a:p>
        </p:txBody>
      </p:sp>
      <p:sp>
        <p:nvSpPr>
          <p:cNvPr id="7183" name="Text Box 15"/>
          <p:cNvSpPr txBox="1">
            <a:spLocks noChangeArrowheads="1"/>
          </p:cNvSpPr>
          <p:nvPr/>
        </p:nvSpPr>
        <p:spPr bwMode="auto">
          <a:xfrm>
            <a:off x="1619250" y="1268413"/>
            <a:ext cx="27368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dirty="0">
                <a:solidFill>
                  <a:schemeClr val="accent2"/>
                </a:solidFill>
              </a:rPr>
              <a:t>Х + 26 = 82</a:t>
            </a:r>
          </a:p>
        </p:txBody>
      </p:sp>
      <p:sp>
        <p:nvSpPr>
          <p:cNvPr id="7184" name="Text Box 16"/>
          <p:cNvSpPr txBox="1">
            <a:spLocks noChangeArrowheads="1"/>
          </p:cNvSpPr>
          <p:nvPr/>
        </p:nvSpPr>
        <p:spPr bwMode="auto">
          <a:xfrm>
            <a:off x="611188" y="1844675"/>
            <a:ext cx="777716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/>
              <a:t>По смыслу вычитания, неизвестное слагаемое равно разности суммы и другого слагаемого</a:t>
            </a:r>
          </a:p>
        </p:txBody>
      </p:sp>
      <p:sp>
        <p:nvSpPr>
          <p:cNvPr id="7185" name="Text Box 17"/>
          <p:cNvSpPr txBox="1">
            <a:spLocks noChangeArrowheads="1"/>
          </p:cNvSpPr>
          <p:nvPr/>
        </p:nvSpPr>
        <p:spPr bwMode="auto">
          <a:xfrm>
            <a:off x="1547813" y="2708275"/>
            <a:ext cx="27368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dirty="0">
                <a:solidFill>
                  <a:schemeClr val="accent2"/>
                </a:solidFill>
              </a:rPr>
              <a:t>Х = 82 - 26</a:t>
            </a:r>
          </a:p>
        </p:txBody>
      </p:sp>
      <p:sp>
        <p:nvSpPr>
          <p:cNvPr id="7186" name="Text Box 18"/>
          <p:cNvSpPr txBox="1">
            <a:spLocks noChangeArrowheads="1"/>
          </p:cNvSpPr>
          <p:nvPr/>
        </p:nvSpPr>
        <p:spPr bwMode="auto">
          <a:xfrm>
            <a:off x="1692275" y="3284538"/>
            <a:ext cx="27368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dirty="0">
                <a:solidFill>
                  <a:schemeClr val="accent2"/>
                </a:solidFill>
              </a:rPr>
              <a:t>Х = 56</a:t>
            </a:r>
          </a:p>
        </p:txBody>
      </p:sp>
      <p:sp>
        <p:nvSpPr>
          <p:cNvPr id="7187" name="Text Box 19"/>
          <p:cNvSpPr txBox="1">
            <a:spLocks noChangeArrowheads="1"/>
          </p:cNvSpPr>
          <p:nvPr/>
        </p:nvSpPr>
        <p:spPr bwMode="auto">
          <a:xfrm>
            <a:off x="900113" y="3789363"/>
            <a:ext cx="27368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dirty="0"/>
              <a:t>Правило</a:t>
            </a:r>
          </a:p>
        </p:txBody>
      </p:sp>
      <p:sp>
        <p:nvSpPr>
          <p:cNvPr id="7188" name="Text Box 20"/>
          <p:cNvSpPr txBox="1">
            <a:spLocks noChangeArrowheads="1"/>
          </p:cNvSpPr>
          <p:nvPr/>
        </p:nvSpPr>
        <p:spPr bwMode="auto">
          <a:xfrm>
            <a:off x="0" y="4437112"/>
            <a:ext cx="6443663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dirty="0"/>
              <a:t>Чтобы найти </a:t>
            </a:r>
            <a:r>
              <a:rPr lang="ru-RU" sz="2800" b="1" i="1" dirty="0">
                <a:solidFill>
                  <a:schemeClr val="accent2"/>
                </a:solidFill>
              </a:rPr>
              <a:t>неизвестное</a:t>
            </a:r>
            <a:r>
              <a:rPr lang="ru-RU" sz="2800" b="1" dirty="0"/>
              <a:t> </a:t>
            </a:r>
            <a:r>
              <a:rPr lang="ru-RU" sz="2800" b="1" i="1" dirty="0">
                <a:solidFill>
                  <a:schemeClr val="accent2"/>
                </a:solidFill>
              </a:rPr>
              <a:t>слагаемое</a:t>
            </a:r>
            <a:r>
              <a:rPr lang="ru-RU" sz="2800" b="1" dirty="0"/>
              <a:t>, надо из </a:t>
            </a:r>
            <a:r>
              <a:rPr lang="ru-RU" sz="2800" b="1" i="1" dirty="0"/>
              <a:t>суммы</a:t>
            </a:r>
            <a:r>
              <a:rPr lang="ru-RU" sz="2800" b="1" dirty="0"/>
              <a:t> </a:t>
            </a:r>
            <a:r>
              <a:rPr lang="ru-RU" sz="2800" b="1" i="1" dirty="0"/>
              <a:t>вычесть</a:t>
            </a:r>
            <a:r>
              <a:rPr lang="ru-RU" sz="2800" b="1" dirty="0"/>
              <a:t> известное слагаемое</a:t>
            </a:r>
          </a:p>
        </p:txBody>
      </p:sp>
      <p:sp>
        <p:nvSpPr>
          <p:cNvPr id="7189" name="Text Box 21"/>
          <p:cNvSpPr txBox="1">
            <a:spLocks noChangeArrowheads="1"/>
          </p:cNvSpPr>
          <p:nvPr/>
        </p:nvSpPr>
        <p:spPr bwMode="auto">
          <a:xfrm>
            <a:off x="5364163" y="908050"/>
            <a:ext cx="27368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solidFill>
                  <a:schemeClr val="accent2"/>
                </a:solidFill>
              </a:rPr>
              <a:t>Пример 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3" grpId="0"/>
      <p:bldP spid="7184" grpId="0"/>
      <p:bldP spid="7185" grpId="0"/>
      <p:bldP spid="7186" grpId="0"/>
      <p:bldP spid="7187" grpId="0"/>
      <p:bldP spid="718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 descr="f20090918141730-stude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1863" y="2781300"/>
            <a:ext cx="2943225" cy="3854450"/>
          </a:xfrm>
          <a:prstGeom prst="rect">
            <a:avLst/>
          </a:prstGeom>
          <a:noFill/>
        </p:spPr>
      </p:pic>
      <p:sp>
        <p:nvSpPr>
          <p:cNvPr id="19460" name="WordArt 4"/>
          <p:cNvSpPr>
            <a:spLocks noChangeArrowheads="1" noChangeShapeType="1" noTextEdit="1"/>
          </p:cNvSpPr>
          <p:nvPr/>
        </p:nvSpPr>
        <p:spPr bwMode="auto">
          <a:xfrm>
            <a:off x="683568" y="0"/>
            <a:ext cx="5905500" cy="908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Примеры уравнений</a:t>
            </a:r>
            <a:endParaRPr lang="ru-RU" sz="3600" b="1" kern="1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1619250" y="1268413"/>
            <a:ext cx="27368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dirty="0">
                <a:solidFill>
                  <a:schemeClr val="accent2"/>
                </a:solidFill>
              </a:rPr>
              <a:t>у - 32 = 18</a:t>
            </a: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611188" y="1844675"/>
            <a:ext cx="777716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/>
              <a:t>По смыслу вычитания, у является суммой чисел 18 и 32.</a:t>
            </a:r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1547813" y="2708275"/>
            <a:ext cx="27368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dirty="0">
                <a:solidFill>
                  <a:schemeClr val="accent2"/>
                </a:solidFill>
              </a:rPr>
              <a:t>у = 18 + 32</a:t>
            </a:r>
          </a:p>
        </p:txBody>
      </p:sp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1692275" y="3284538"/>
            <a:ext cx="27368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dirty="0">
                <a:solidFill>
                  <a:schemeClr val="accent2"/>
                </a:solidFill>
              </a:rPr>
              <a:t>Х = 50</a:t>
            </a:r>
          </a:p>
        </p:txBody>
      </p:sp>
      <p:sp>
        <p:nvSpPr>
          <p:cNvPr id="19465" name="Text Box 9"/>
          <p:cNvSpPr txBox="1">
            <a:spLocks noChangeArrowheads="1"/>
          </p:cNvSpPr>
          <p:nvPr/>
        </p:nvSpPr>
        <p:spPr bwMode="auto">
          <a:xfrm>
            <a:off x="900113" y="3789363"/>
            <a:ext cx="27368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dirty="0"/>
              <a:t>Правило</a:t>
            </a:r>
          </a:p>
        </p:txBody>
      </p:sp>
      <p:sp>
        <p:nvSpPr>
          <p:cNvPr id="19466" name="Text Box 10"/>
          <p:cNvSpPr txBox="1">
            <a:spLocks noChangeArrowheads="1"/>
          </p:cNvSpPr>
          <p:nvPr/>
        </p:nvSpPr>
        <p:spPr bwMode="auto">
          <a:xfrm>
            <a:off x="395288" y="4508500"/>
            <a:ext cx="6048375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dirty="0"/>
              <a:t>Чтобы найти </a:t>
            </a:r>
            <a:r>
              <a:rPr lang="ru-RU" sz="2800" b="1" i="1" dirty="0">
                <a:solidFill>
                  <a:schemeClr val="accent2"/>
                </a:solidFill>
              </a:rPr>
              <a:t>неизвестное</a:t>
            </a:r>
            <a:r>
              <a:rPr lang="ru-RU" sz="2800" b="1" dirty="0"/>
              <a:t> </a:t>
            </a:r>
            <a:r>
              <a:rPr lang="ru-RU" sz="2800" b="1" i="1" dirty="0">
                <a:solidFill>
                  <a:schemeClr val="accent2"/>
                </a:solidFill>
              </a:rPr>
              <a:t>уменьшаемое</a:t>
            </a:r>
            <a:r>
              <a:rPr lang="ru-RU" sz="2800" b="1" dirty="0"/>
              <a:t>, надо </a:t>
            </a:r>
            <a:r>
              <a:rPr lang="ru-RU" sz="2800" b="1" i="1" dirty="0"/>
              <a:t>сложить </a:t>
            </a:r>
            <a:r>
              <a:rPr lang="ru-RU" sz="2800" b="1" dirty="0"/>
              <a:t>вычитаемое и разность</a:t>
            </a:r>
            <a:r>
              <a:rPr lang="ru-RU" sz="2800" b="1" i="1" dirty="0"/>
              <a:t>  </a:t>
            </a:r>
            <a:endParaRPr lang="ru-RU" sz="2800" b="1" dirty="0"/>
          </a:p>
        </p:txBody>
      </p:sp>
      <p:sp>
        <p:nvSpPr>
          <p:cNvPr id="19467" name="Text Box 11"/>
          <p:cNvSpPr txBox="1">
            <a:spLocks noChangeArrowheads="1"/>
          </p:cNvSpPr>
          <p:nvPr/>
        </p:nvSpPr>
        <p:spPr bwMode="auto">
          <a:xfrm>
            <a:off x="5364163" y="908050"/>
            <a:ext cx="27368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Пример 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1" grpId="0"/>
      <p:bldP spid="19462" grpId="0"/>
      <p:bldP spid="19463" grpId="0"/>
      <p:bldP spid="19464" grpId="0"/>
      <p:bldP spid="19465" grpId="0"/>
      <p:bldP spid="1946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 descr="f20090918141730-stude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1863" y="2781300"/>
            <a:ext cx="2943225" cy="3854450"/>
          </a:xfrm>
          <a:prstGeom prst="rect">
            <a:avLst/>
          </a:prstGeom>
          <a:noFill/>
        </p:spPr>
      </p:pic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1619250" y="1125538"/>
            <a:ext cx="27368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solidFill>
                  <a:schemeClr val="accent2"/>
                </a:solidFill>
              </a:rPr>
              <a:t>28 - х = 15</a:t>
            </a: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179388" y="1557338"/>
            <a:ext cx="864076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/>
              <a:t>По смыслу вычитания, число 28 является суммой  </a:t>
            </a:r>
            <a:r>
              <a:rPr lang="ru-RU" sz="2400" b="1" dirty="0" err="1"/>
              <a:t>х</a:t>
            </a:r>
            <a:r>
              <a:rPr lang="ru-RU" sz="2400" b="1" dirty="0"/>
              <a:t> и 15, то есть </a:t>
            </a:r>
            <a:r>
              <a:rPr lang="ru-RU" sz="2400" b="1" dirty="0" err="1"/>
              <a:t>х</a:t>
            </a:r>
            <a:r>
              <a:rPr lang="ru-RU" sz="2400" b="1" dirty="0"/>
              <a:t> + 15 = 28. Отсюда получим:</a:t>
            </a:r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1547813" y="2708275"/>
            <a:ext cx="27368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solidFill>
                  <a:schemeClr val="accent2"/>
                </a:solidFill>
              </a:rPr>
              <a:t>х = 28 - 15</a:t>
            </a:r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1692275" y="3284538"/>
            <a:ext cx="27368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solidFill>
                  <a:schemeClr val="accent2"/>
                </a:solidFill>
              </a:rPr>
              <a:t>Х = 13</a:t>
            </a:r>
          </a:p>
        </p:txBody>
      </p:sp>
      <p:sp>
        <p:nvSpPr>
          <p:cNvPr id="20489" name="Text Box 9"/>
          <p:cNvSpPr txBox="1">
            <a:spLocks noChangeArrowheads="1"/>
          </p:cNvSpPr>
          <p:nvPr/>
        </p:nvSpPr>
        <p:spPr bwMode="auto">
          <a:xfrm>
            <a:off x="900113" y="3789363"/>
            <a:ext cx="27368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/>
              <a:t>Правило</a:t>
            </a:r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395288" y="4508500"/>
            <a:ext cx="604837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/>
              <a:t>Чтобы найти </a:t>
            </a:r>
            <a:r>
              <a:rPr lang="ru-RU" sz="2800" b="1" i="1">
                <a:solidFill>
                  <a:schemeClr val="accent2"/>
                </a:solidFill>
              </a:rPr>
              <a:t>неизвестное</a:t>
            </a:r>
            <a:r>
              <a:rPr lang="ru-RU" sz="2800" b="1"/>
              <a:t> </a:t>
            </a:r>
            <a:r>
              <a:rPr lang="ru-RU" sz="2800" b="1" i="1">
                <a:solidFill>
                  <a:schemeClr val="accent2"/>
                </a:solidFill>
              </a:rPr>
              <a:t>вычитаемое</a:t>
            </a:r>
            <a:r>
              <a:rPr lang="ru-RU" sz="2800" b="1"/>
              <a:t>, надо из </a:t>
            </a:r>
            <a:r>
              <a:rPr lang="ru-RU" sz="2800" b="1" i="1"/>
              <a:t>уменьшаемого </a:t>
            </a:r>
            <a:r>
              <a:rPr lang="ru-RU" sz="2800" b="1"/>
              <a:t>вычесть  разность</a:t>
            </a:r>
            <a:r>
              <a:rPr lang="ru-RU" sz="2800" b="1" i="1"/>
              <a:t>  </a:t>
            </a:r>
            <a:endParaRPr lang="ru-RU" sz="2800" b="1"/>
          </a:p>
        </p:txBody>
      </p:sp>
      <p:sp>
        <p:nvSpPr>
          <p:cNvPr id="20491" name="Text Box 11"/>
          <p:cNvSpPr txBox="1">
            <a:spLocks noChangeArrowheads="1"/>
          </p:cNvSpPr>
          <p:nvPr/>
        </p:nvSpPr>
        <p:spPr bwMode="auto">
          <a:xfrm>
            <a:off x="5364163" y="908050"/>
            <a:ext cx="27368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solidFill>
                  <a:schemeClr val="accent2"/>
                </a:solidFill>
              </a:rPr>
              <a:t>Пример 3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0" y="0"/>
            <a:ext cx="51845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kern="1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Примеры уравнений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5" grpId="0"/>
      <p:bldP spid="20486" grpId="0"/>
      <p:bldP spid="20487" grpId="0"/>
      <p:bldP spid="20488" grpId="0"/>
      <p:bldP spid="20489" grpId="0"/>
      <p:bldP spid="2049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Рисунок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07175" y="2995613"/>
            <a:ext cx="2536825" cy="386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395288" y="2852738"/>
            <a:ext cx="6553200" cy="914400"/>
            <a:chOff x="385" y="890"/>
            <a:chExt cx="4128" cy="576"/>
          </a:xfrm>
        </p:grpSpPr>
        <p:sp>
          <p:nvSpPr>
            <p:cNvPr id="12304" name="Rectangle 6"/>
            <p:cNvSpPr>
              <a:spLocks noChangeArrowheads="1"/>
            </p:cNvSpPr>
            <p:nvPr/>
          </p:nvSpPr>
          <p:spPr bwMode="auto">
            <a:xfrm>
              <a:off x="385" y="890"/>
              <a:ext cx="4128" cy="57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b="1" i="1">
                <a:latin typeface="Georgia" pitchFamily="18" charset="0"/>
              </a:endParaRPr>
            </a:p>
            <a:p>
              <a:r>
                <a:rPr lang="ru-RU" sz="2400" b="1">
                  <a:latin typeface="Times New Roman" pitchFamily="18" charset="0"/>
                </a:rPr>
                <a:t>0                                                                           </a:t>
              </a:r>
              <a:r>
                <a:rPr lang="ru-RU" sz="2400" b="1" i="1">
                  <a:latin typeface="Times New Roman" pitchFamily="18" charset="0"/>
                </a:rPr>
                <a:t>х</a:t>
              </a:r>
              <a:endParaRPr lang="ru-RU" sz="2400" b="1" i="1">
                <a:latin typeface="Georgia" pitchFamily="18" charset="0"/>
              </a:endParaRPr>
            </a:p>
          </p:txBody>
        </p:sp>
        <p:sp>
          <p:nvSpPr>
            <p:cNvPr id="12305" name="Freeform 7"/>
            <p:cNvSpPr>
              <a:spLocks/>
            </p:cNvSpPr>
            <p:nvPr/>
          </p:nvSpPr>
          <p:spPr bwMode="auto">
            <a:xfrm>
              <a:off x="504" y="1162"/>
              <a:ext cx="3715" cy="1"/>
            </a:xfrm>
            <a:custGeom>
              <a:avLst/>
              <a:gdLst>
                <a:gd name="T0" fmla="*/ 0 w 3715"/>
                <a:gd name="T1" fmla="*/ 0 h 1"/>
                <a:gd name="T2" fmla="*/ 3715 w 3715"/>
                <a:gd name="T3" fmla="*/ 0 h 1"/>
                <a:gd name="T4" fmla="*/ 0 60000 65536"/>
                <a:gd name="T5" fmla="*/ 0 60000 65536"/>
                <a:gd name="T6" fmla="*/ 0 w 3715"/>
                <a:gd name="T7" fmla="*/ 0 h 1"/>
                <a:gd name="T8" fmla="*/ 3715 w 3715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715" h="1">
                  <a:moveTo>
                    <a:pt x="0" y="0"/>
                  </a:moveTo>
                  <a:lnTo>
                    <a:pt x="3715" y="0"/>
                  </a:lnTo>
                </a:path>
              </a:pathLst>
            </a:cu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06" name="Line 8"/>
            <p:cNvSpPr>
              <a:spLocks noChangeShapeType="1"/>
            </p:cNvSpPr>
            <p:nvPr/>
          </p:nvSpPr>
          <p:spPr bwMode="auto">
            <a:xfrm>
              <a:off x="521" y="1116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3323" name="Line 11"/>
          <p:cNvSpPr>
            <a:spLocks noChangeShapeType="1"/>
          </p:cNvSpPr>
          <p:nvPr/>
        </p:nvSpPr>
        <p:spPr bwMode="auto">
          <a:xfrm>
            <a:off x="2338388" y="3213100"/>
            <a:ext cx="0" cy="142875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27" name="Line 15"/>
          <p:cNvSpPr>
            <a:spLocks noChangeShapeType="1"/>
          </p:cNvSpPr>
          <p:nvPr/>
        </p:nvSpPr>
        <p:spPr bwMode="auto">
          <a:xfrm>
            <a:off x="5362575" y="3213100"/>
            <a:ext cx="0" cy="142875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29" name="WordArt 17"/>
          <p:cNvSpPr>
            <a:spLocks noChangeArrowheads="1" noChangeShapeType="1" noTextEdit="1"/>
          </p:cNvSpPr>
          <p:nvPr/>
        </p:nvSpPr>
        <p:spPr bwMode="auto">
          <a:xfrm>
            <a:off x="2122488" y="2563813"/>
            <a:ext cx="360362" cy="3952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200" b="1" i="1" kern="10">
                <a:ln w="19050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х</a:t>
            </a:r>
          </a:p>
        </p:txBody>
      </p:sp>
      <p:sp>
        <p:nvSpPr>
          <p:cNvPr id="13330" name="WordArt 18"/>
          <p:cNvSpPr>
            <a:spLocks noChangeArrowheads="1" noChangeShapeType="1" noTextEdit="1"/>
          </p:cNvSpPr>
          <p:nvPr/>
        </p:nvSpPr>
        <p:spPr bwMode="auto">
          <a:xfrm>
            <a:off x="5219700" y="2347913"/>
            <a:ext cx="287338" cy="682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200" b="1" i="1" kern="10" dirty="0">
                <a:ln w="19050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5</a:t>
            </a:r>
          </a:p>
        </p:txBody>
      </p:sp>
      <p:sp>
        <p:nvSpPr>
          <p:cNvPr id="13331" name="WordArt 19"/>
          <p:cNvSpPr>
            <a:spLocks noChangeArrowheads="1" noChangeShapeType="1" noTextEdit="1"/>
          </p:cNvSpPr>
          <p:nvPr/>
        </p:nvSpPr>
        <p:spPr bwMode="auto">
          <a:xfrm>
            <a:off x="3419475" y="2060575"/>
            <a:ext cx="792163" cy="3952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b="1" i="1" kern="10" dirty="0">
                <a:ln w="19050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+ </a:t>
            </a:r>
            <a:r>
              <a:rPr lang="ru-RU" sz="3200" b="1" i="1" kern="10" dirty="0">
                <a:ln w="19050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3</a:t>
            </a:r>
          </a:p>
        </p:txBody>
      </p:sp>
      <p:sp>
        <p:nvSpPr>
          <p:cNvPr id="13332" name="Freeform 20"/>
          <p:cNvSpPr>
            <a:spLocks/>
          </p:cNvSpPr>
          <p:nvPr/>
        </p:nvSpPr>
        <p:spPr bwMode="auto">
          <a:xfrm>
            <a:off x="2338388" y="2563813"/>
            <a:ext cx="2960687" cy="538162"/>
          </a:xfrm>
          <a:custGeom>
            <a:avLst/>
            <a:gdLst>
              <a:gd name="T0" fmla="*/ 2147483647 w 1819"/>
              <a:gd name="T1" fmla="*/ 854331470 h 339"/>
              <a:gd name="T2" fmla="*/ 2147483647 w 1819"/>
              <a:gd name="T3" fmla="*/ 191531678 h 339"/>
              <a:gd name="T4" fmla="*/ 2147483647 w 1819"/>
              <a:gd name="T5" fmla="*/ 2519360 h 339"/>
              <a:gd name="T6" fmla="*/ 1170959125 w 1819"/>
              <a:gd name="T7" fmla="*/ 214212311 h 339"/>
              <a:gd name="T8" fmla="*/ 0 w 1819"/>
              <a:gd name="T9" fmla="*/ 808968518 h 33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19"/>
              <a:gd name="T16" fmla="*/ 0 h 339"/>
              <a:gd name="T17" fmla="*/ 1819 w 1819"/>
              <a:gd name="T18" fmla="*/ 339 h 33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19" h="339">
                <a:moveTo>
                  <a:pt x="1819" y="339"/>
                </a:moveTo>
                <a:cubicBezTo>
                  <a:pt x="1742" y="295"/>
                  <a:pt x="1507" y="132"/>
                  <a:pt x="1356" y="76"/>
                </a:cubicBezTo>
                <a:cubicBezTo>
                  <a:pt x="1205" y="20"/>
                  <a:pt x="1066" y="0"/>
                  <a:pt x="914" y="1"/>
                </a:cubicBezTo>
                <a:cubicBezTo>
                  <a:pt x="762" y="2"/>
                  <a:pt x="594" y="32"/>
                  <a:pt x="442" y="85"/>
                </a:cubicBezTo>
                <a:cubicBezTo>
                  <a:pt x="290" y="138"/>
                  <a:pt x="92" y="272"/>
                  <a:pt x="0" y="321"/>
                </a:cubicBezTo>
              </a:path>
            </a:pathLst>
          </a:custGeom>
          <a:noFill/>
          <a:ln w="50800">
            <a:solidFill>
              <a:srgbClr val="FF00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33" name="WordArt 21"/>
          <p:cNvSpPr>
            <a:spLocks noChangeArrowheads="1" noChangeShapeType="1" noTextEdit="1"/>
          </p:cNvSpPr>
          <p:nvPr/>
        </p:nvSpPr>
        <p:spPr bwMode="auto">
          <a:xfrm>
            <a:off x="3347864" y="3933056"/>
            <a:ext cx="792485" cy="50405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b="1" i="1" kern="10" dirty="0">
                <a:ln w="19050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- </a:t>
            </a:r>
            <a:r>
              <a:rPr lang="ru-RU" sz="3200" b="1" i="1" kern="10" dirty="0">
                <a:ln w="19050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3</a:t>
            </a:r>
          </a:p>
        </p:txBody>
      </p:sp>
      <p:sp>
        <p:nvSpPr>
          <p:cNvPr id="13334" name="Freeform 22"/>
          <p:cNvSpPr>
            <a:spLocks/>
          </p:cNvSpPr>
          <p:nvPr/>
        </p:nvSpPr>
        <p:spPr bwMode="auto">
          <a:xfrm flipH="1" flipV="1">
            <a:off x="2338388" y="3500438"/>
            <a:ext cx="2952750" cy="433387"/>
          </a:xfrm>
          <a:custGeom>
            <a:avLst/>
            <a:gdLst>
              <a:gd name="T0" fmla="*/ 2147483647 w 1819"/>
              <a:gd name="T1" fmla="*/ 554053918 h 339"/>
              <a:gd name="T2" fmla="*/ 2147483647 w 1819"/>
              <a:gd name="T3" fmla="*/ 124213312 h 339"/>
              <a:gd name="T4" fmla="*/ 2147483647 w 1819"/>
              <a:gd name="T5" fmla="*/ 1633831 h 339"/>
              <a:gd name="T6" fmla="*/ 1164690335 w 1819"/>
              <a:gd name="T7" fmla="*/ 138921617 h 339"/>
              <a:gd name="T8" fmla="*/ 0 w 1819"/>
              <a:gd name="T9" fmla="*/ 524634750 h 33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19"/>
              <a:gd name="T16" fmla="*/ 0 h 339"/>
              <a:gd name="T17" fmla="*/ 1819 w 1819"/>
              <a:gd name="T18" fmla="*/ 339 h 33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19" h="339">
                <a:moveTo>
                  <a:pt x="1819" y="339"/>
                </a:moveTo>
                <a:cubicBezTo>
                  <a:pt x="1742" y="295"/>
                  <a:pt x="1507" y="132"/>
                  <a:pt x="1356" y="76"/>
                </a:cubicBezTo>
                <a:cubicBezTo>
                  <a:pt x="1205" y="20"/>
                  <a:pt x="1066" y="0"/>
                  <a:pt x="914" y="1"/>
                </a:cubicBezTo>
                <a:cubicBezTo>
                  <a:pt x="762" y="2"/>
                  <a:pt x="594" y="32"/>
                  <a:pt x="442" y="85"/>
                </a:cubicBezTo>
                <a:cubicBezTo>
                  <a:pt x="290" y="138"/>
                  <a:pt x="92" y="272"/>
                  <a:pt x="0" y="321"/>
                </a:cubicBezTo>
              </a:path>
            </a:pathLst>
          </a:custGeom>
          <a:noFill/>
          <a:ln w="50800">
            <a:solidFill>
              <a:srgbClr val="0000FF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36" name="WordArt 24"/>
          <p:cNvSpPr>
            <a:spLocks noChangeArrowheads="1" noChangeShapeType="1" noTextEdit="1"/>
          </p:cNvSpPr>
          <p:nvPr/>
        </p:nvSpPr>
        <p:spPr bwMode="auto">
          <a:xfrm>
            <a:off x="2051050" y="4940300"/>
            <a:ext cx="3527425" cy="6492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dirty="0" err="1">
                <a:ln w="19050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х</a:t>
            </a:r>
            <a:r>
              <a:rPr lang="ru-RU" sz="3600" b="1" i="1" kern="10" dirty="0">
                <a:ln w="19050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= 5</a:t>
            </a:r>
            <a:r>
              <a:rPr lang="en-US" sz="3600" b="1" i="1" kern="10" dirty="0">
                <a:ln w="19050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- </a:t>
            </a:r>
            <a:r>
              <a:rPr lang="ru-RU" sz="3600" b="1" i="1" kern="10" dirty="0">
                <a:ln w="19050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3</a:t>
            </a:r>
          </a:p>
        </p:txBody>
      </p:sp>
      <p:grpSp>
        <p:nvGrpSpPr>
          <p:cNvPr id="3" name="Group 26"/>
          <p:cNvGrpSpPr>
            <a:grpSpLocks/>
          </p:cNvGrpSpPr>
          <p:nvPr/>
        </p:nvGrpSpPr>
        <p:grpSpPr bwMode="auto">
          <a:xfrm>
            <a:off x="2051050" y="1052513"/>
            <a:ext cx="3598863" cy="792162"/>
            <a:chOff x="1292" y="663"/>
            <a:chExt cx="2267" cy="499"/>
          </a:xfrm>
        </p:grpSpPr>
        <p:sp>
          <p:nvSpPr>
            <p:cNvPr id="12302" name="WordArt 23"/>
            <p:cNvSpPr>
              <a:spLocks noChangeArrowheads="1" noChangeShapeType="1" noTextEdit="1"/>
            </p:cNvSpPr>
            <p:nvPr/>
          </p:nvSpPr>
          <p:spPr bwMode="auto">
            <a:xfrm>
              <a:off x="1337" y="663"/>
              <a:ext cx="2222" cy="409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i="1" kern="10" dirty="0" err="1">
                  <a:ln w="19050">
                    <a:solidFill>
                      <a:srgbClr val="FFCC99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Times New Roman"/>
                  <a:cs typeface="Times New Roman"/>
                </a:rPr>
                <a:t>х</a:t>
              </a:r>
              <a:r>
                <a:rPr lang="ru-RU" sz="3600" b="1" i="1" kern="10" dirty="0">
                  <a:ln w="19050">
                    <a:solidFill>
                      <a:srgbClr val="FFCC99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Times New Roman"/>
                  <a:cs typeface="Times New Roman"/>
                </a:rPr>
                <a:t> + 3 = 5</a:t>
              </a:r>
            </a:p>
          </p:txBody>
        </p:sp>
        <p:sp>
          <p:nvSpPr>
            <p:cNvPr id="12303" name="Line 25"/>
            <p:cNvSpPr>
              <a:spLocks noChangeShapeType="1"/>
            </p:cNvSpPr>
            <p:nvPr/>
          </p:nvSpPr>
          <p:spPr bwMode="auto">
            <a:xfrm>
              <a:off x="1292" y="1162"/>
              <a:ext cx="363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3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13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3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3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3" grpId="0" animBg="1"/>
      <p:bldP spid="13327" grpId="0" animBg="1"/>
      <p:bldP spid="13329" grpId="0" animBg="1"/>
      <p:bldP spid="13330" grpId="0" animBg="1"/>
      <p:bldP spid="13331" grpId="0" animBg="1"/>
      <p:bldP spid="13332" grpId="0" animBg="1"/>
      <p:bldP spid="13333" grpId="0" animBg="1"/>
      <p:bldP spid="13334" grpId="0" animBg="1"/>
      <p:bldP spid="1333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Рисунок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07175" y="2995613"/>
            <a:ext cx="2536825" cy="386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95288" y="2852738"/>
            <a:ext cx="6553200" cy="914400"/>
            <a:chOff x="385" y="890"/>
            <a:chExt cx="4128" cy="576"/>
          </a:xfrm>
        </p:grpSpPr>
        <p:sp>
          <p:nvSpPr>
            <p:cNvPr id="16398" name="Rectangle 4"/>
            <p:cNvSpPr>
              <a:spLocks noChangeArrowheads="1"/>
            </p:cNvSpPr>
            <p:nvPr/>
          </p:nvSpPr>
          <p:spPr bwMode="auto">
            <a:xfrm>
              <a:off x="385" y="890"/>
              <a:ext cx="4128" cy="57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b="1" i="1">
                <a:latin typeface="Georgia" pitchFamily="18" charset="0"/>
              </a:endParaRPr>
            </a:p>
            <a:p>
              <a:r>
                <a:rPr lang="ru-RU" sz="2400" b="1">
                  <a:latin typeface="Times New Roman" pitchFamily="18" charset="0"/>
                </a:rPr>
                <a:t>0                                                                           </a:t>
              </a:r>
              <a:r>
                <a:rPr lang="ru-RU" sz="2400" b="1" i="1">
                  <a:latin typeface="Times New Roman" pitchFamily="18" charset="0"/>
                </a:rPr>
                <a:t>х</a:t>
              </a:r>
              <a:endParaRPr lang="ru-RU" sz="2400" b="1" i="1">
                <a:latin typeface="Georgia" pitchFamily="18" charset="0"/>
              </a:endParaRPr>
            </a:p>
          </p:txBody>
        </p:sp>
        <p:sp>
          <p:nvSpPr>
            <p:cNvPr id="16399" name="Freeform 5"/>
            <p:cNvSpPr>
              <a:spLocks/>
            </p:cNvSpPr>
            <p:nvPr/>
          </p:nvSpPr>
          <p:spPr bwMode="auto">
            <a:xfrm>
              <a:off x="504" y="1162"/>
              <a:ext cx="3715" cy="1"/>
            </a:xfrm>
            <a:custGeom>
              <a:avLst/>
              <a:gdLst>
                <a:gd name="T0" fmla="*/ 0 w 3715"/>
                <a:gd name="T1" fmla="*/ 0 h 1"/>
                <a:gd name="T2" fmla="*/ 3715 w 3715"/>
                <a:gd name="T3" fmla="*/ 0 h 1"/>
                <a:gd name="T4" fmla="*/ 0 60000 65536"/>
                <a:gd name="T5" fmla="*/ 0 60000 65536"/>
                <a:gd name="T6" fmla="*/ 0 w 3715"/>
                <a:gd name="T7" fmla="*/ 0 h 1"/>
                <a:gd name="T8" fmla="*/ 3715 w 3715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715" h="1">
                  <a:moveTo>
                    <a:pt x="0" y="0"/>
                  </a:moveTo>
                  <a:lnTo>
                    <a:pt x="3715" y="0"/>
                  </a:lnTo>
                </a:path>
              </a:pathLst>
            </a:cu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00" name="Line 6"/>
            <p:cNvSpPr>
              <a:spLocks noChangeShapeType="1"/>
            </p:cNvSpPr>
            <p:nvPr/>
          </p:nvSpPr>
          <p:spPr bwMode="auto">
            <a:xfrm>
              <a:off x="521" y="1116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7415" name="Line 7"/>
          <p:cNvSpPr>
            <a:spLocks noChangeShapeType="1"/>
          </p:cNvSpPr>
          <p:nvPr/>
        </p:nvSpPr>
        <p:spPr bwMode="auto">
          <a:xfrm>
            <a:off x="2338388" y="3213100"/>
            <a:ext cx="0" cy="142875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16" name="Line 8"/>
          <p:cNvSpPr>
            <a:spLocks noChangeShapeType="1"/>
          </p:cNvSpPr>
          <p:nvPr/>
        </p:nvSpPr>
        <p:spPr bwMode="auto">
          <a:xfrm>
            <a:off x="5362575" y="3213100"/>
            <a:ext cx="0" cy="142875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17" name="WordArt 9"/>
          <p:cNvSpPr>
            <a:spLocks noChangeArrowheads="1" noChangeShapeType="1" noTextEdit="1"/>
          </p:cNvSpPr>
          <p:nvPr/>
        </p:nvSpPr>
        <p:spPr bwMode="auto">
          <a:xfrm>
            <a:off x="5292725" y="2565400"/>
            <a:ext cx="360363" cy="3952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200" b="1" i="1" kern="10">
                <a:ln w="19050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х</a:t>
            </a:r>
          </a:p>
        </p:txBody>
      </p:sp>
      <p:sp>
        <p:nvSpPr>
          <p:cNvPr id="17418" name="WordArt 10"/>
          <p:cNvSpPr>
            <a:spLocks noChangeArrowheads="1" noChangeShapeType="1" noTextEdit="1"/>
          </p:cNvSpPr>
          <p:nvPr/>
        </p:nvSpPr>
        <p:spPr bwMode="auto">
          <a:xfrm>
            <a:off x="2195513" y="2205038"/>
            <a:ext cx="287337" cy="682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200" b="1" i="1" kern="10" dirty="0">
                <a:ln w="19050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17419" name="WordArt 11"/>
          <p:cNvSpPr>
            <a:spLocks noChangeArrowheads="1" noChangeShapeType="1" noTextEdit="1"/>
          </p:cNvSpPr>
          <p:nvPr/>
        </p:nvSpPr>
        <p:spPr bwMode="auto">
          <a:xfrm>
            <a:off x="3419475" y="2060575"/>
            <a:ext cx="792163" cy="3952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b="1" i="1" kern="10" dirty="0">
                <a:ln w="19050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- </a:t>
            </a:r>
            <a:r>
              <a:rPr lang="ru-RU" sz="3200" b="1" i="1" kern="10" dirty="0">
                <a:ln w="19050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17420" name="Freeform 12"/>
          <p:cNvSpPr>
            <a:spLocks/>
          </p:cNvSpPr>
          <p:nvPr/>
        </p:nvSpPr>
        <p:spPr bwMode="auto">
          <a:xfrm flipH="1">
            <a:off x="2339975" y="2565400"/>
            <a:ext cx="2944813" cy="538163"/>
          </a:xfrm>
          <a:custGeom>
            <a:avLst/>
            <a:gdLst>
              <a:gd name="T0" fmla="*/ 2147483647 w 1819"/>
              <a:gd name="T1" fmla="*/ 854334645 h 339"/>
              <a:gd name="T2" fmla="*/ 2147483647 w 1819"/>
              <a:gd name="T3" fmla="*/ 191532034 h 339"/>
              <a:gd name="T4" fmla="*/ 2147483647 w 1819"/>
              <a:gd name="T5" fmla="*/ 2520952 h 339"/>
              <a:gd name="T6" fmla="*/ 1158436751 w 1819"/>
              <a:gd name="T7" fmla="*/ 214214296 h 339"/>
              <a:gd name="T8" fmla="*/ 0 w 1819"/>
              <a:gd name="T9" fmla="*/ 808971609 h 33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19"/>
              <a:gd name="T16" fmla="*/ 0 h 339"/>
              <a:gd name="T17" fmla="*/ 1819 w 1819"/>
              <a:gd name="T18" fmla="*/ 339 h 33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19" h="339">
                <a:moveTo>
                  <a:pt x="1819" y="339"/>
                </a:moveTo>
                <a:cubicBezTo>
                  <a:pt x="1742" y="295"/>
                  <a:pt x="1507" y="132"/>
                  <a:pt x="1356" y="76"/>
                </a:cubicBezTo>
                <a:cubicBezTo>
                  <a:pt x="1205" y="20"/>
                  <a:pt x="1066" y="0"/>
                  <a:pt x="914" y="1"/>
                </a:cubicBezTo>
                <a:cubicBezTo>
                  <a:pt x="762" y="2"/>
                  <a:pt x="594" y="32"/>
                  <a:pt x="442" y="85"/>
                </a:cubicBezTo>
                <a:cubicBezTo>
                  <a:pt x="290" y="138"/>
                  <a:pt x="92" y="272"/>
                  <a:pt x="0" y="321"/>
                </a:cubicBezTo>
              </a:path>
            </a:pathLst>
          </a:custGeom>
          <a:noFill/>
          <a:ln w="50800">
            <a:solidFill>
              <a:srgbClr val="FF00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21" name="WordArt 13"/>
          <p:cNvSpPr>
            <a:spLocks noChangeArrowheads="1" noChangeShapeType="1" noTextEdit="1"/>
          </p:cNvSpPr>
          <p:nvPr/>
        </p:nvSpPr>
        <p:spPr bwMode="auto">
          <a:xfrm>
            <a:off x="3419475" y="4148138"/>
            <a:ext cx="865188" cy="4333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b="1" i="1" kern="10" dirty="0">
                <a:ln w="19050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+ </a:t>
            </a:r>
            <a:r>
              <a:rPr lang="ru-RU" sz="3200" b="1" i="1" kern="10" dirty="0">
                <a:ln w="19050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17422" name="Freeform 14"/>
          <p:cNvSpPr>
            <a:spLocks/>
          </p:cNvSpPr>
          <p:nvPr/>
        </p:nvSpPr>
        <p:spPr bwMode="auto">
          <a:xfrm flipV="1">
            <a:off x="2339975" y="3429000"/>
            <a:ext cx="2952750" cy="433388"/>
          </a:xfrm>
          <a:custGeom>
            <a:avLst/>
            <a:gdLst>
              <a:gd name="T0" fmla="*/ 2147483647 w 1819"/>
              <a:gd name="T1" fmla="*/ 554056475 h 339"/>
              <a:gd name="T2" fmla="*/ 2147483647 w 1819"/>
              <a:gd name="T3" fmla="*/ 124213598 h 339"/>
              <a:gd name="T4" fmla="*/ 2147483647 w 1819"/>
              <a:gd name="T5" fmla="*/ 1633834 h 339"/>
              <a:gd name="T6" fmla="*/ 1164690335 w 1819"/>
              <a:gd name="T7" fmla="*/ 138923216 h 339"/>
              <a:gd name="T8" fmla="*/ 0 w 1819"/>
              <a:gd name="T9" fmla="*/ 524637239 h 33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19"/>
              <a:gd name="T16" fmla="*/ 0 h 339"/>
              <a:gd name="T17" fmla="*/ 1819 w 1819"/>
              <a:gd name="T18" fmla="*/ 339 h 33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19" h="339">
                <a:moveTo>
                  <a:pt x="1819" y="339"/>
                </a:moveTo>
                <a:cubicBezTo>
                  <a:pt x="1742" y="295"/>
                  <a:pt x="1507" y="132"/>
                  <a:pt x="1356" y="76"/>
                </a:cubicBezTo>
                <a:cubicBezTo>
                  <a:pt x="1205" y="20"/>
                  <a:pt x="1066" y="0"/>
                  <a:pt x="914" y="1"/>
                </a:cubicBezTo>
                <a:cubicBezTo>
                  <a:pt x="762" y="2"/>
                  <a:pt x="594" y="32"/>
                  <a:pt x="442" y="85"/>
                </a:cubicBezTo>
                <a:cubicBezTo>
                  <a:pt x="290" y="138"/>
                  <a:pt x="92" y="272"/>
                  <a:pt x="0" y="321"/>
                </a:cubicBezTo>
              </a:path>
            </a:pathLst>
          </a:custGeom>
          <a:noFill/>
          <a:ln w="50800">
            <a:solidFill>
              <a:srgbClr val="0000FF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23" name="WordArt 15"/>
          <p:cNvSpPr>
            <a:spLocks noChangeArrowheads="1" noChangeShapeType="1" noTextEdit="1"/>
          </p:cNvSpPr>
          <p:nvPr/>
        </p:nvSpPr>
        <p:spPr bwMode="auto">
          <a:xfrm>
            <a:off x="2122488" y="1052513"/>
            <a:ext cx="3527425" cy="6492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dirty="0" err="1">
                <a:ln w="19050">
                  <a:solidFill>
                    <a:srgbClr val="FFCC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х</a:t>
            </a:r>
            <a:r>
              <a:rPr lang="ru-RU" sz="3600" b="1" i="1" kern="10" dirty="0">
                <a:ln w="19050">
                  <a:solidFill>
                    <a:srgbClr val="FFCC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- 2 = 1</a:t>
            </a:r>
          </a:p>
        </p:txBody>
      </p:sp>
      <p:sp>
        <p:nvSpPr>
          <p:cNvPr id="17424" name="WordArt 16"/>
          <p:cNvSpPr>
            <a:spLocks noChangeArrowheads="1" noChangeShapeType="1" noTextEdit="1"/>
          </p:cNvSpPr>
          <p:nvPr/>
        </p:nvSpPr>
        <p:spPr bwMode="auto">
          <a:xfrm>
            <a:off x="2051050" y="4940300"/>
            <a:ext cx="3527425" cy="6492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dirty="0" err="1">
                <a:ln w="19050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х</a:t>
            </a:r>
            <a:r>
              <a:rPr lang="ru-RU" sz="3600" b="1" i="1" kern="10" dirty="0">
                <a:ln w="19050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= 1</a:t>
            </a:r>
            <a:r>
              <a:rPr lang="en-US" sz="3600" b="1" i="1" kern="10" dirty="0">
                <a:ln w="19050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+ </a:t>
            </a:r>
            <a:r>
              <a:rPr lang="ru-RU" sz="3600" b="1" i="1" kern="10" dirty="0">
                <a:ln w="19050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7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10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17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1000"/>
                                        <p:tgtEl>
                                          <p:spTgt spid="17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5" grpId="0" animBg="1"/>
      <p:bldP spid="17416" grpId="0" animBg="1"/>
      <p:bldP spid="17417" grpId="0" animBg="1"/>
      <p:bldP spid="17418" grpId="0" animBg="1"/>
      <p:bldP spid="17419" grpId="0" animBg="1"/>
      <p:bldP spid="17420" grpId="0" animBg="1"/>
      <p:bldP spid="17421" grpId="0" animBg="1"/>
      <p:bldP spid="17422" grpId="0" animBg="1"/>
      <p:bldP spid="17423" grpId="0" animBg="1"/>
      <p:bldP spid="1742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Рисунок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07175" y="2995613"/>
            <a:ext cx="2536825" cy="386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95288" y="2852738"/>
            <a:ext cx="6553200" cy="914400"/>
            <a:chOff x="385" y="890"/>
            <a:chExt cx="4128" cy="576"/>
          </a:xfrm>
        </p:grpSpPr>
        <p:sp>
          <p:nvSpPr>
            <p:cNvPr id="20492" name="Rectangle 4"/>
            <p:cNvSpPr>
              <a:spLocks noChangeArrowheads="1"/>
            </p:cNvSpPr>
            <p:nvPr/>
          </p:nvSpPr>
          <p:spPr bwMode="auto">
            <a:xfrm>
              <a:off x="385" y="890"/>
              <a:ext cx="4128" cy="57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b="1" i="1">
                <a:latin typeface="Georgia" pitchFamily="18" charset="0"/>
              </a:endParaRPr>
            </a:p>
            <a:p>
              <a:r>
                <a:rPr lang="ru-RU" sz="2400" b="1">
                  <a:latin typeface="Times New Roman" pitchFamily="18" charset="0"/>
                </a:rPr>
                <a:t>0                                                                           </a:t>
              </a:r>
              <a:r>
                <a:rPr lang="ru-RU" sz="2400" b="1" i="1">
                  <a:latin typeface="Times New Roman" pitchFamily="18" charset="0"/>
                </a:rPr>
                <a:t>х</a:t>
              </a:r>
              <a:endParaRPr lang="ru-RU" sz="2400" b="1" i="1">
                <a:latin typeface="Georgia" pitchFamily="18" charset="0"/>
              </a:endParaRPr>
            </a:p>
          </p:txBody>
        </p:sp>
        <p:sp>
          <p:nvSpPr>
            <p:cNvPr id="20493" name="Freeform 5"/>
            <p:cNvSpPr>
              <a:spLocks/>
            </p:cNvSpPr>
            <p:nvPr/>
          </p:nvSpPr>
          <p:spPr bwMode="auto">
            <a:xfrm>
              <a:off x="504" y="1162"/>
              <a:ext cx="3715" cy="1"/>
            </a:xfrm>
            <a:custGeom>
              <a:avLst/>
              <a:gdLst>
                <a:gd name="T0" fmla="*/ 0 w 3715"/>
                <a:gd name="T1" fmla="*/ 0 h 1"/>
                <a:gd name="T2" fmla="*/ 3715 w 3715"/>
                <a:gd name="T3" fmla="*/ 0 h 1"/>
                <a:gd name="T4" fmla="*/ 0 60000 65536"/>
                <a:gd name="T5" fmla="*/ 0 60000 65536"/>
                <a:gd name="T6" fmla="*/ 0 w 3715"/>
                <a:gd name="T7" fmla="*/ 0 h 1"/>
                <a:gd name="T8" fmla="*/ 3715 w 3715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715" h="1">
                  <a:moveTo>
                    <a:pt x="0" y="0"/>
                  </a:moveTo>
                  <a:lnTo>
                    <a:pt x="3715" y="0"/>
                  </a:lnTo>
                </a:path>
              </a:pathLst>
            </a:cu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494" name="Line 6"/>
            <p:cNvSpPr>
              <a:spLocks noChangeShapeType="1"/>
            </p:cNvSpPr>
            <p:nvPr/>
          </p:nvSpPr>
          <p:spPr bwMode="auto">
            <a:xfrm>
              <a:off x="521" y="1116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2535" name="Line 7"/>
          <p:cNvSpPr>
            <a:spLocks noChangeShapeType="1"/>
          </p:cNvSpPr>
          <p:nvPr/>
        </p:nvSpPr>
        <p:spPr bwMode="auto">
          <a:xfrm>
            <a:off x="2338388" y="3213100"/>
            <a:ext cx="0" cy="142875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2536" name="Line 8"/>
          <p:cNvSpPr>
            <a:spLocks noChangeShapeType="1"/>
          </p:cNvSpPr>
          <p:nvPr/>
        </p:nvSpPr>
        <p:spPr bwMode="auto">
          <a:xfrm>
            <a:off x="5362575" y="3213100"/>
            <a:ext cx="0" cy="142875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2537" name="WordArt 9"/>
          <p:cNvSpPr>
            <a:spLocks noChangeArrowheads="1" noChangeShapeType="1" noTextEdit="1"/>
          </p:cNvSpPr>
          <p:nvPr/>
        </p:nvSpPr>
        <p:spPr bwMode="auto">
          <a:xfrm>
            <a:off x="2122488" y="2276475"/>
            <a:ext cx="288925" cy="682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200" b="1" i="1" kern="10" dirty="0">
                <a:ln w="19050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22538" name="WordArt 10"/>
          <p:cNvSpPr>
            <a:spLocks noChangeArrowheads="1" noChangeShapeType="1" noTextEdit="1"/>
          </p:cNvSpPr>
          <p:nvPr/>
        </p:nvSpPr>
        <p:spPr bwMode="auto">
          <a:xfrm>
            <a:off x="5219700" y="2420938"/>
            <a:ext cx="360363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200" b="1" i="1" kern="10" dirty="0">
                <a:ln w="19050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5</a:t>
            </a:r>
          </a:p>
        </p:txBody>
      </p:sp>
      <p:sp>
        <p:nvSpPr>
          <p:cNvPr id="22539" name="WordArt 11"/>
          <p:cNvSpPr>
            <a:spLocks noChangeArrowheads="1" noChangeShapeType="1" noTextEdit="1"/>
          </p:cNvSpPr>
          <p:nvPr/>
        </p:nvSpPr>
        <p:spPr bwMode="auto">
          <a:xfrm>
            <a:off x="3419475" y="2060575"/>
            <a:ext cx="792163" cy="3952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b="1" i="1" kern="10">
                <a:ln w="19050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- x</a:t>
            </a:r>
            <a:endParaRPr lang="ru-RU" sz="3200" b="1" i="1" kern="10">
              <a:ln w="19050">
                <a:solidFill>
                  <a:srgbClr val="FFCC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2540" name="Freeform 12"/>
          <p:cNvSpPr>
            <a:spLocks/>
          </p:cNvSpPr>
          <p:nvPr/>
        </p:nvSpPr>
        <p:spPr bwMode="auto">
          <a:xfrm flipH="1">
            <a:off x="2339975" y="2636838"/>
            <a:ext cx="3024188" cy="538162"/>
          </a:xfrm>
          <a:custGeom>
            <a:avLst/>
            <a:gdLst>
              <a:gd name="T0" fmla="*/ 2147483647 w 1819"/>
              <a:gd name="T1" fmla="*/ 854331470 h 339"/>
              <a:gd name="T2" fmla="*/ 2147483647 w 1819"/>
              <a:gd name="T3" fmla="*/ 191531678 h 339"/>
              <a:gd name="T4" fmla="*/ 2147483647 w 1819"/>
              <a:gd name="T5" fmla="*/ 2519360 h 339"/>
              <a:gd name="T6" fmla="*/ 1221727151 w 1819"/>
              <a:gd name="T7" fmla="*/ 214212311 h 339"/>
              <a:gd name="T8" fmla="*/ 0 w 1819"/>
              <a:gd name="T9" fmla="*/ 808968518 h 33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19"/>
              <a:gd name="T16" fmla="*/ 0 h 339"/>
              <a:gd name="T17" fmla="*/ 1819 w 1819"/>
              <a:gd name="T18" fmla="*/ 339 h 33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19" h="339">
                <a:moveTo>
                  <a:pt x="1819" y="339"/>
                </a:moveTo>
                <a:cubicBezTo>
                  <a:pt x="1742" y="295"/>
                  <a:pt x="1507" y="132"/>
                  <a:pt x="1356" y="76"/>
                </a:cubicBezTo>
                <a:cubicBezTo>
                  <a:pt x="1205" y="20"/>
                  <a:pt x="1066" y="0"/>
                  <a:pt x="914" y="1"/>
                </a:cubicBezTo>
                <a:cubicBezTo>
                  <a:pt x="762" y="2"/>
                  <a:pt x="594" y="32"/>
                  <a:pt x="442" y="85"/>
                </a:cubicBezTo>
                <a:cubicBezTo>
                  <a:pt x="290" y="138"/>
                  <a:pt x="92" y="272"/>
                  <a:pt x="0" y="321"/>
                </a:cubicBezTo>
              </a:path>
            </a:pathLst>
          </a:custGeom>
          <a:noFill/>
          <a:ln w="50800">
            <a:solidFill>
              <a:srgbClr val="FF00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90" name="WordArt 15"/>
          <p:cNvSpPr>
            <a:spLocks noChangeArrowheads="1" noChangeShapeType="1" noTextEdit="1"/>
          </p:cNvSpPr>
          <p:nvPr/>
        </p:nvSpPr>
        <p:spPr bwMode="auto">
          <a:xfrm>
            <a:off x="2122488" y="1052513"/>
            <a:ext cx="3527425" cy="6492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dirty="0">
                <a:ln w="19050">
                  <a:solidFill>
                    <a:srgbClr val="FFCC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5 - </a:t>
            </a:r>
            <a:r>
              <a:rPr lang="en-US" sz="3600" b="1" i="1" kern="10" dirty="0">
                <a:ln w="19050">
                  <a:solidFill>
                    <a:srgbClr val="FFCC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x = </a:t>
            </a:r>
            <a:r>
              <a:rPr lang="ru-RU" sz="3600" b="1" i="1" kern="10" dirty="0">
                <a:ln w="19050">
                  <a:solidFill>
                    <a:srgbClr val="FFCC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22544" name="WordArt 16"/>
          <p:cNvSpPr>
            <a:spLocks noChangeArrowheads="1" noChangeShapeType="1" noTextEdit="1"/>
          </p:cNvSpPr>
          <p:nvPr/>
        </p:nvSpPr>
        <p:spPr bwMode="auto">
          <a:xfrm>
            <a:off x="2051720" y="4005064"/>
            <a:ext cx="3600400" cy="8653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dirty="0" err="1">
                <a:ln w="19050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х</a:t>
            </a:r>
            <a:r>
              <a:rPr lang="ru-RU" sz="3600" b="1" i="1" kern="10" dirty="0">
                <a:ln w="19050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= 5</a:t>
            </a:r>
            <a:r>
              <a:rPr lang="en-US" sz="3600" b="1" i="1" kern="10" dirty="0">
                <a:ln w="19050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- </a:t>
            </a:r>
            <a:r>
              <a:rPr lang="ru-RU" sz="3600" b="1" i="1" kern="10" dirty="0">
                <a:ln w="19050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1000"/>
                                        <p:tgtEl>
                                          <p:spTgt spid="22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2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2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22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5" grpId="0" animBg="1"/>
      <p:bldP spid="22536" grpId="0" animBg="1"/>
      <p:bldP spid="22537" grpId="0" animBg="1"/>
      <p:bldP spid="22538" grpId="0" animBg="1"/>
      <p:bldP spid="22539" grpId="0" animBg="1"/>
      <p:bldP spid="22540" grpId="0" animBg="1"/>
      <p:bldP spid="2254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23728" y="692696"/>
            <a:ext cx="540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 : а = 1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99592" y="2852936"/>
            <a:ext cx="73448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Уравнение может иметь несколько корней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3"/>
          <p:cNvSpPr>
            <a:spLocks noChangeArrowheads="1"/>
          </p:cNvSpPr>
          <p:nvPr/>
        </p:nvSpPr>
        <p:spPr bwMode="auto">
          <a:xfrm>
            <a:off x="373063" y="836613"/>
            <a:ext cx="1390650" cy="1147762"/>
          </a:xfrm>
          <a:prstGeom prst="flowChartAlternateProcess">
            <a:avLst/>
          </a:prstGeom>
          <a:solidFill>
            <a:schemeClr val="tx2">
              <a:lumMod val="20000"/>
              <a:lumOff val="80000"/>
            </a:schemeClr>
          </a:solidFill>
          <a:ln w="76200">
            <a:solidFill>
              <a:srgbClr val="00B0F0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 sz="2000" b="1" i="1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 i="1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 i="1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 i="1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 i="1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4000" i="0" dirty="0">
                <a:solidFill>
                  <a:schemeClr val="tx2"/>
                </a:solidFill>
                <a:latin typeface="Arial" charset="0"/>
                <a:cs typeface="+mn-cs"/>
              </a:rPr>
              <a:t>90</a:t>
            </a:r>
          </a:p>
        </p:txBody>
      </p:sp>
      <p:sp>
        <p:nvSpPr>
          <p:cNvPr id="63492" name="Line 4"/>
          <p:cNvSpPr>
            <a:spLocks noChangeShapeType="1"/>
          </p:cNvSpPr>
          <p:nvPr/>
        </p:nvSpPr>
        <p:spPr bwMode="auto">
          <a:xfrm>
            <a:off x="1963738" y="1557338"/>
            <a:ext cx="1312862" cy="0"/>
          </a:xfrm>
          <a:prstGeom prst="line">
            <a:avLst/>
          </a:prstGeom>
          <a:noFill/>
          <a:ln w="38100">
            <a:solidFill>
              <a:srgbClr val="00B0F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63493" name="Rectangle 5"/>
          <p:cNvSpPr>
            <a:spLocks noChangeArrowheads="1"/>
          </p:cNvSpPr>
          <p:nvPr/>
        </p:nvSpPr>
        <p:spPr bwMode="auto">
          <a:xfrm>
            <a:off x="3348038" y="838200"/>
            <a:ext cx="1871662" cy="10064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rgbClr val="00B0F0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 sz="2000" b="1" i="1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 i="1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 i="1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 i="1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 i="1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4000" i="0" dirty="0">
                <a:solidFill>
                  <a:srgbClr val="003399"/>
                </a:solidFill>
                <a:latin typeface="Arial" charset="0"/>
                <a:cs typeface="+mn-cs"/>
              </a:rPr>
              <a:t>45</a:t>
            </a:r>
          </a:p>
        </p:txBody>
      </p:sp>
      <p:sp>
        <p:nvSpPr>
          <p:cNvPr id="63494" name="Line 6"/>
          <p:cNvSpPr>
            <a:spLocks noChangeShapeType="1"/>
          </p:cNvSpPr>
          <p:nvPr/>
        </p:nvSpPr>
        <p:spPr bwMode="auto">
          <a:xfrm>
            <a:off x="5334000" y="1557338"/>
            <a:ext cx="1355725" cy="0"/>
          </a:xfrm>
          <a:prstGeom prst="line">
            <a:avLst/>
          </a:prstGeom>
          <a:noFill/>
          <a:ln w="38100">
            <a:solidFill>
              <a:srgbClr val="00B0F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63495" name="Line 7"/>
          <p:cNvSpPr>
            <a:spLocks noChangeShapeType="1"/>
          </p:cNvSpPr>
          <p:nvPr/>
        </p:nvSpPr>
        <p:spPr bwMode="auto">
          <a:xfrm>
            <a:off x="7620000" y="1997075"/>
            <a:ext cx="0" cy="898525"/>
          </a:xfrm>
          <a:prstGeom prst="line">
            <a:avLst/>
          </a:prstGeom>
          <a:noFill/>
          <a:ln w="38100">
            <a:solidFill>
              <a:srgbClr val="00B0F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63496" name="Line 8"/>
          <p:cNvSpPr>
            <a:spLocks noChangeShapeType="1"/>
          </p:cNvSpPr>
          <p:nvPr/>
        </p:nvSpPr>
        <p:spPr bwMode="auto">
          <a:xfrm>
            <a:off x="7696200" y="4114800"/>
            <a:ext cx="0" cy="863600"/>
          </a:xfrm>
          <a:prstGeom prst="line">
            <a:avLst/>
          </a:prstGeom>
          <a:noFill/>
          <a:ln w="38100">
            <a:solidFill>
              <a:srgbClr val="00B0F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63497" name="Rectangle 9"/>
          <p:cNvSpPr>
            <a:spLocks noChangeArrowheads="1"/>
          </p:cNvSpPr>
          <p:nvPr/>
        </p:nvSpPr>
        <p:spPr bwMode="auto">
          <a:xfrm>
            <a:off x="6858000" y="990600"/>
            <a:ext cx="1871663" cy="10064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rgbClr val="00B0F0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 sz="2000" b="1" i="1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 i="1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 i="1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 i="1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 i="1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4000" i="0" dirty="0">
                <a:solidFill>
                  <a:srgbClr val="003399"/>
                </a:solidFill>
                <a:latin typeface="Arial" charset="0"/>
                <a:cs typeface="+mn-cs"/>
              </a:rPr>
              <a:t>3</a:t>
            </a:r>
          </a:p>
        </p:txBody>
      </p:sp>
      <p:sp>
        <p:nvSpPr>
          <p:cNvPr id="63498" name="Rectangle 10"/>
          <p:cNvSpPr>
            <a:spLocks noChangeArrowheads="1"/>
          </p:cNvSpPr>
          <p:nvPr/>
        </p:nvSpPr>
        <p:spPr bwMode="auto">
          <a:xfrm>
            <a:off x="6934200" y="2971800"/>
            <a:ext cx="1871663" cy="10064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rgbClr val="00B0F0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 sz="2000" b="1" i="1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 i="1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 i="1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 i="1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 i="1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4000" i="0" dirty="0">
                <a:solidFill>
                  <a:srgbClr val="003399"/>
                </a:solidFill>
                <a:latin typeface="Arial" charset="0"/>
                <a:cs typeface="+mn-cs"/>
              </a:rPr>
              <a:t>75</a:t>
            </a:r>
          </a:p>
        </p:txBody>
      </p:sp>
      <p:sp>
        <p:nvSpPr>
          <p:cNvPr id="63499" name="Rectangle 11"/>
          <p:cNvSpPr>
            <a:spLocks noChangeArrowheads="1"/>
          </p:cNvSpPr>
          <p:nvPr/>
        </p:nvSpPr>
        <p:spPr bwMode="auto">
          <a:xfrm>
            <a:off x="6934200" y="5105400"/>
            <a:ext cx="1871663" cy="10064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rgbClr val="00B0F0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 sz="2000" b="1" i="1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 i="1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 i="1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 i="1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 i="1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4000" i="0" dirty="0">
                <a:solidFill>
                  <a:srgbClr val="003399"/>
                </a:solidFill>
                <a:latin typeface="Arial" charset="0"/>
                <a:cs typeface="+mn-cs"/>
              </a:rPr>
              <a:t>64</a:t>
            </a:r>
          </a:p>
        </p:txBody>
      </p:sp>
      <p:sp>
        <p:nvSpPr>
          <p:cNvPr id="63500" name="Line 12"/>
          <p:cNvSpPr>
            <a:spLocks noChangeShapeType="1"/>
          </p:cNvSpPr>
          <p:nvPr/>
        </p:nvSpPr>
        <p:spPr bwMode="auto">
          <a:xfrm flipH="1" flipV="1">
            <a:off x="2286000" y="5715000"/>
            <a:ext cx="1150938" cy="0"/>
          </a:xfrm>
          <a:prstGeom prst="line">
            <a:avLst/>
          </a:prstGeom>
          <a:noFill/>
          <a:ln w="38100">
            <a:solidFill>
              <a:srgbClr val="00B0F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63501" name="Rectangle 13"/>
          <p:cNvSpPr>
            <a:spLocks noChangeArrowheads="1"/>
          </p:cNvSpPr>
          <p:nvPr/>
        </p:nvSpPr>
        <p:spPr bwMode="auto">
          <a:xfrm>
            <a:off x="3581400" y="5302250"/>
            <a:ext cx="1871663" cy="10064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rgbClr val="00B0F0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 sz="2000" b="1" i="1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 i="1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 i="1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 i="1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 i="1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4000" i="0" dirty="0">
                <a:solidFill>
                  <a:srgbClr val="003399"/>
                </a:solidFill>
                <a:latin typeface="Arial" charset="0"/>
                <a:cs typeface="+mn-cs"/>
              </a:rPr>
              <a:t>8</a:t>
            </a:r>
            <a:r>
              <a:rPr lang="en-US" altLang="ru-RU" sz="4000" i="0" dirty="0">
                <a:solidFill>
                  <a:schemeClr val="tx1"/>
                </a:solidFill>
                <a:latin typeface="Arial" charset="0"/>
                <a:cs typeface="+mn-cs"/>
              </a:rPr>
              <a:t> </a:t>
            </a:r>
            <a:r>
              <a:rPr lang="ru-RU" altLang="ru-RU" sz="4000" i="0" dirty="0">
                <a:solidFill>
                  <a:schemeClr val="tx1"/>
                </a:solidFill>
                <a:latin typeface="Arial" charset="0"/>
                <a:cs typeface="+mn-cs"/>
              </a:rPr>
              <a:t> </a:t>
            </a:r>
          </a:p>
        </p:txBody>
      </p:sp>
      <p:sp>
        <p:nvSpPr>
          <p:cNvPr id="63502" name="Line 14"/>
          <p:cNvSpPr>
            <a:spLocks noChangeShapeType="1"/>
          </p:cNvSpPr>
          <p:nvPr/>
        </p:nvSpPr>
        <p:spPr bwMode="auto">
          <a:xfrm flipH="1">
            <a:off x="5562600" y="5715000"/>
            <a:ext cx="1223963" cy="0"/>
          </a:xfrm>
          <a:prstGeom prst="line">
            <a:avLst/>
          </a:prstGeom>
          <a:noFill/>
          <a:ln w="38100">
            <a:solidFill>
              <a:srgbClr val="00B0F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6158" name="WordArt 15"/>
          <p:cNvSpPr>
            <a:spLocks noChangeArrowheads="1" noChangeShapeType="1" noTextEdit="1"/>
          </p:cNvSpPr>
          <p:nvPr/>
        </p:nvSpPr>
        <p:spPr bwMode="auto">
          <a:xfrm>
            <a:off x="1976438" y="908050"/>
            <a:ext cx="86677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349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- 45</a:t>
            </a:r>
          </a:p>
        </p:txBody>
      </p:sp>
      <p:sp>
        <p:nvSpPr>
          <p:cNvPr id="6159" name="WordArt 16"/>
          <p:cNvSpPr>
            <a:spLocks noChangeArrowheads="1" noChangeShapeType="1" noTextEdit="1"/>
          </p:cNvSpPr>
          <p:nvPr/>
        </p:nvSpPr>
        <p:spPr bwMode="auto">
          <a:xfrm>
            <a:off x="5637213" y="914400"/>
            <a:ext cx="87947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: 15</a:t>
            </a:r>
          </a:p>
        </p:txBody>
      </p:sp>
      <p:sp>
        <p:nvSpPr>
          <p:cNvPr id="6160" name="WordArt 17"/>
          <p:cNvSpPr>
            <a:spLocks noChangeArrowheads="1" noChangeShapeType="1" noTextEdit="1"/>
          </p:cNvSpPr>
          <p:nvPr/>
        </p:nvSpPr>
        <p:spPr bwMode="auto">
          <a:xfrm>
            <a:off x="7740650" y="2349500"/>
            <a:ext cx="762000" cy="469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·25</a:t>
            </a:r>
          </a:p>
        </p:txBody>
      </p:sp>
      <p:sp>
        <p:nvSpPr>
          <p:cNvPr id="6161" name="WordArt 18"/>
          <p:cNvSpPr>
            <a:spLocks noChangeArrowheads="1" noChangeShapeType="1" noTextEdit="1"/>
          </p:cNvSpPr>
          <p:nvPr/>
        </p:nvSpPr>
        <p:spPr bwMode="auto">
          <a:xfrm>
            <a:off x="7848600" y="4343400"/>
            <a:ext cx="881063" cy="4984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- 11</a:t>
            </a:r>
          </a:p>
        </p:txBody>
      </p:sp>
      <p:sp>
        <p:nvSpPr>
          <p:cNvPr id="6162" name="WordArt 19"/>
          <p:cNvSpPr>
            <a:spLocks noChangeArrowheads="1" noChangeShapeType="1" noTextEdit="1"/>
          </p:cNvSpPr>
          <p:nvPr/>
        </p:nvSpPr>
        <p:spPr bwMode="auto">
          <a:xfrm>
            <a:off x="5867400" y="5181600"/>
            <a:ext cx="576263" cy="4524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:8</a:t>
            </a:r>
          </a:p>
        </p:txBody>
      </p:sp>
      <p:sp>
        <p:nvSpPr>
          <p:cNvPr id="6163" name="WordArt 21"/>
          <p:cNvSpPr>
            <a:spLocks noChangeArrowheads="1" noChangeShapeType="1" noTextEdit="1"/>
          </p:cNvSpPr>
          <p:nvPr/>
        </p:nvSpPr>
        <p:spPr bwMode="auto">
          <a:xfrm>
            <a:off x="2438400" y="5105400"/>
            <a:ext cx="914400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349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+ 28</a:t>
            </a:r>
          </a:p>
        </p:txBody>
      </p:sp>
      <p:sp>
        <p:nvSpPr>
          <p:cNvPr id="63511" name="Rectangle 23"/>
          <p:cNvSpPr>
            <a:spLocks noChangeArrowheads="1"/>
          </p:cNvSpPr>
          <p:nvPr/>
        </p:nvSpPr>
        <p:spPr bwMode="auto">
          <a:xfrm>
            <a:off x="381000" y="5105400"/>
            <a:ext cx="1871663" cy="10064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rgbClr val="00B0F0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 sz="2000" b="1" i="1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 i="1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 i="1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 i="1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 i="1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4000" i="0" dirty="0">
                <a:solidFill>
                  <a:srgbClr val="003399"/>
                </a:solidFill>
                <a:latin typeface="Arial" charset="0"/>
                <a:cs typeface="+mn-cs"/>
              </a:rPr>
              <a:t>36</a:t>
            </a:r>
          </a:p>
        </p:txBody>
      </p:sp>
      <p:sp>
        <p:nvSpPr>
          <p:cNvPr id="63512" name="Rectangle 24"/>
          <p:cNvSpPr>
            <a:spLocks noChangeArrowheads="1"/>
          </p:cNvSpPr>
          <p:nvPr/>
        </p:nvSpPr>
        <p:spPr bwMode="auto">
          <a:xfrm>
            <a:off x="228600" y="3048000"/>
            <a:ext cx="1871663" cy="10064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rgbClr val="00B0F0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 sz="2000" b="1" i="1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 i="1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 i="1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 i="1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 i="1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4000" i="0" dirty="0">
                <a:solidFill>
                  <a:srgbClr val="003399"/>
                </a:solidFill>
                <a:latin typeface="Arial" charset="0"/>
                <a:cs typeface="+mn-cs"/>
              </a:rPr>
              <a:t>18</a:t>
            </a:r>
          </a:p>
        </p:txBody>
      </p:sp>
      <p:sp>
        <p:nvSpPr>
          <p:cNvPr id="63513" name="Line 25"/>
          <p:cNvSpPr>
            <a:spLocks noChangeShapeType="1"/>
          </p:cNvSpPr>
          <p:nvPr/>
        </p:nvSpPr>
        <p:spPr bwMode="auto">
          <a:xfrm flipV="1">
            <a:off x="1066800" y="4191000"/>
            <a:ext cx="0" cy="720725"/>
          </a:xfrm>
          <a:prstGeom prst="line">
            <a:avLst/>
          </a:prstGeom>
          <a:noFill/>
          <a:ln w="38100">
            <a:solidFill>
              <a:srgbClr val="00B0F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63514" name="Line 26"/>
          <p:cNvSpPr>
            <a:spLocks noChangeShapeType="1"/>
          </p:cNvSpPr>
          <p:nvPr/>
        </p:nvSpPr>
        <p:spPr bwMode="auto">
          <a:xfrm flipH="1" flipV="1">
            <a:off x="1066800" y="2209800"/>
            <a:ext cx="0" cy="685800"/>
          </a:xfrm>
          <a:prstGeom prst="line">
            <a:avLst/>
          </a:prstGeom>
          <a:noFill/>
          <a:ln w="38100">
            <a:solidFill>
              <a:srgbClr val="00B0F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6168" name="WordArt 27"/>
          <p:cNvSpPr>
            <a:spLocks noChangeArrowheads="1" noChangeShapeType="1" noTextEdit="1"/>
          </p:cNvSpPr>
          <p:nvPr/>
        </p:nvSpPr>
        <p:spPr bwMode="auto">
          <a:xfrm>
            <a:off x="1295400" y="4292600"/>
            <a:ext cx="506413" cy="4778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2857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: 2</a:t>
            </a:r>
          </a:p>
        </p:txBody>
      </p:sp>
      <p:pic>
        <p:nvPicPr>
          <p:cNvPr id="32" name="Содержимое 6" descr="lenakater69.jpg"/>
          <p:cNvPicPr>
            <a:picLocks noGrp="1"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509904" y="1952777"/>
            <a:ext cx="2430248" cy="3128168"/>
          </a:xfrm>
          <a:prstGeom prst="rect">
            <a:avLst/>
          </a:prstGeom>
          <a:ln>
            <a:noFill/>
            <a:prstDash val="sysDash"/>
            <a:miter lim="800000"/>
          </a:ln>
          <a:effectLst>
            <a:softEdge rad="317500"/>
          </a:effectLst>
        </p:spPr>
      </p:pic>
      <p:sp>
        <p:nvSpPr>
          <p:cNvPr id="33" name="Rectangle 24"/>
          <p:cNvSpPr>
            <a:spLocks noChangeArrowheads="1"/>
          </p:cNvSpPr>
          <p:nvPr/>
        </p:nvSpPr>
        <p:spPr bwMode="auto">
          <a:xfrm>
            <a:off x="228600" y="765175"/>
            <a:ext cx="1676400" cy="129698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rgbClr val="00B0F0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 sz="2000" b="1" i="1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 i="1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 i="1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 i="1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 i="1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4000" i="0" dirty="0">
                <a:solidFill>
                  <a:srgbClr val="003399"/>
                </a:solidFill>
                <a:latin typeface="Arial" charset="0"/>
                <a:cs typeface="+mn-cs"/>
              </a:rPr>
              <a:t>90</a:t>
            </a:r>
          </a:p>
        </p:txBody>
      </p:sp>
      <p:pic>
        <p:nvPicPr>
          <p:cNvPr id="34" name="Содержимое 5" descr="znayka_asking_6.jpg"/>
          <p:cNvPicPr>
            <a:picLocks noGrp="1"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 flipH="1">
            <a:off x="2483768" y="1575469"/>
            <a:ext cx="4088598" cy="3941763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B0F0"/>
            </a:solidFill>
            <a:prstDash val="sysDash"/>
            <a:miter lim="800000"/>
          </a:ln>
          <a:effectLst>
            <a:softEdge rad="317500"/>
          </a:effectLst>
        </p:spPr>
      </p:pic>
      <p:sp>
        <p:nvSpPr>
          <p:cNvPr id="6172" name="Заголовок 1"/>
          <p:cNvSpPr txBox="1">
            <a:spLocks/>
          </p:cNvSpPr>
          <p:nvPr/>
        </p:nvSpPr>
        <p:spPr bwMode="auto">
          <a:xfrm>
            <a:off x="250825" y="-90488"/>
            <a:ext cx="8229600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3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Вычислите:</a:t>
            </a:r>
          </a:p>
        </p:txBody>
      </p:sp>
      <p:sp>
        <p:nvSpPr>
          <p:cNvPr id="6173" name="WordArt 17"/>
          <p:cNvSpPr>
            <a:spLocks noChangeArrowheads="1" noChangeShapeType="1" noTextEdit="1"/>
          </p:cNvSpPr>
          <p:nvPr/>
        </p:nvSpPr>
        <p:spPr bwMode="auto">
          <a:xfrm>
            <a:off x="1354138" y="2349500"/>
            <a:ext cx="447675" cy="469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·5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34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34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34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634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634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634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634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634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634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63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63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63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80"/>
                                        <p:tgtEl>
                                          <p:spTgt spid="635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80"/>
                                        <p:tgtEl>
                                          <p:spTgt spid="635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80"/>
                                        <p:tgtEl>
                                          <p:spTgt spid="635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80"/>
                                        <p:tgtEl>
                                          <p:spTgt spid="635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80"/>
                                        <p:tgtEl>
                                          <p:spTgt spid="635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80"/>
                                        <p:tgtEl>
                                          <p:spTgt spid="635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2" dur="80"/>
                                        <p:tgtEl>
                                          <p:spTgt spid="635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3" dur="80"/>
                                        <p:tgtEl>
                                          <p:spTgt spid="635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80"/>
                                        <p:tgtEl>
                                          <p:spTgt spid="635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548680"/>
            <a:ext cx="691276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002060"/>
                </a:solidFill>
              </a:rPr>
              <a:t>Решите уравнение  </a:t>
            </a:r>
          </a:p>
          <a:p>
            <a:pPr algn="ctr"/>
            <a:endParaRPr lang="ru-RU" sz="4400" b="1" u="sng" dirty="0">
              <a:solidFill>
                <a:srgbClr val="002060"/>
              </a:solidFill>
            </a:endParaRPr>
          </a:p>
          <a:p>
            <a:pPr algn="ctr"/>
            <a:r>
              <a:rPr lang="ru-RU" sz="4400" b="1" u="sng" dirty="0">
                <a:solidFill>
                  <a:srgbClr val="002060"/>
                </a:solidFill>
              </a:rPr>
              <a:t> </a:t>
            </a:r>
            <a:r>
              <a:rPr lang="ru-RU" sz="4800" b="1" u="sng" dirty="0">
                <a:solidFill>
                  <a:srgbClr val="002060"/>
                </a:solidFill>
              </a:rPr>
              <a:t>0*х=7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2852936"/>
            <a:ext cx="65847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Уравнение не имеет корней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dd36efffaa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014538" cy="328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AutoShape 5"/>
          <p:cNvSpPr>
            <a:spLocks noChangeArrowheads="1"/>
          </p:cNvSpPr>
          <p:nvPr/>
        </p:nvSpPr>
        <p:spPr bwMode="auto">
          <a:xfrm>
            <a:off x="2555875" y="0"/>
            <a:ext cx="6588125" cy="2060575"/>
          </a:xfrm>
          <a:prstGeom prst="cloudCallout">
            <a:avLst>
              <a:gd name="adj1" fmla="val -66745"/>
              <a:gd name="adj2" fmla="val 29278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2400" b="1" i="1">
                <a:latin typeface="Georgia" pitchFamily="18" charset="0"/>
              </a:rPr>
              <a:t>Проверь, правильно ли решены уравнения.</a:t>
            </a:r>
          </a:p>
          <a:p>
            <a:pPr algn="ctr"/>
            <a:r>
              <a:rPr lang="ru-RU" sz="2400" b="1" i="1">
                <a:latin typeface="Georgia" pitchFamily="18" charset="0"/>
              </a:rPr>
              <a:t>Исправь ошибки, если они есть.</a:t>
            </a:r>
          </a:p>
          <a:p>
            <a:endParaRPr lang="ru-RU" sz="2400" b="1" i="1">
              <a:solidFill>
                <a:schemeClr val="accent2"/>
              </a:solidFill>
              <a:latin typeface="Georgia" pitchFamily="18" charset="0"/>
            </a:endParaRPr>
          </a:p>
        </p:txBody>
      </p:sp>
      <p:sp>
        <p:nvSpPr>
          <p:cNvPr id="14342" name="WordArt 6"/>
          <p:cNvSpPr>
            <a:spLocks noChangeArrowheads="1" noChangeShapeType="1" noTextEdit="1"/>
          </p:cNvSpPr>
          <p:nvPr/>
        </p:nvSpPr>
        <p:spPr bwMode="auto">
          <a:xfrm>
            <a:off x="2411413" y="2205038"/>
            <a:ext cx="5040312" cy="6492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19050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х + 315 = 887</a:t>
            </a:r>
          </a:p>
        </p:txBody>
      </p:sp>
      <p:sp>
        <p:nvSpPr>
          <p:cNvPr id="14343" name="AutoShape 7"/>
          <p:cNvSpPr>
            <a:spLocks noChangeArrowheads="1"/>
          </p:cNvSpPr>
          <p:nvPr/>
        </p:nvSpPr>
        <p:spPr bwMode="auto">
          <a:xfrm>
            <a:off x="7775575" y="260350"/>
            <a:ext cx="1368425" cy="1346200"/>
          </a:xfrm>
          <a:prstGeom prst="irregularSeal1">
            <a:avLst/>
          </a:prstGeom>
          <a:gradFill rotWithShape="1">
            <a:gsLst>
              <a:gs pos="0">
                <a:srgbClr val="FFFFFF"/>
              </a:gs>
              <a:gs pos="100000">
                <a:srgbClr val="FF99CC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b="1">
                <a:latin typeface="Times New Roman" pitchFamily="18" charset="0"/>
              </a:rPr>
              <a:t>1.</a:t>
            </a:r>
          </a:p>
        </p:txBody>
      </p:sp>
      <p:sp>
        <p:nvSpPr>
          <p:cNvPr id="14344" name="WordArt 8"/>
          <p:cNvSpPr>
            <a:spLocks noChangeArrowheads="1" noChangeShapeType="1" noTextEdit="1"/>
          </p:cNvSpPr>
          <p:nvPr/>
        </p:nvSpPr>
        <p:spPr bwMode="auto">
          <a:xfrm>
            <a:off x="2411413" y="3141663"/>
            <a:ext cx="5040312" cy="6492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19050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х = 887 - 315</a:t>
            </a:r>
          </a:p>
        </p:txBody>
      </p:sp>
      <p:sp>
        <p:nvSpPr>
          <p:cNvPr id="14345" name="WordArt 9"/>
          <p:cNvSpPr>
            <a:spLocks noChangeArrowheads="1" noChangeShapeType="1" noTextEdit="1"/>
          </p:cNvSpPr>
          <p:nvPr/>
        </p:nvSpPr>
        <p:spPr bwMode="auto">
          <a:xfrm>
            <a:off x="2411413" y="4076700"/>
            <a:ext cx="2881312" cy="6492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19050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х = 572</a:t>
            </a:r>
          </a:p>
        </p:txBody>
      </p:sp>
      <p:sp>
        <p:nvSpPr>
          <p:cNvPr id="14347" name="WordArt 11"/>
          <p:cNvSpPr>
            <a:spLocks noChangeArrowheads="1" noChangeShapeType="1" noTextEdit="1"/>
          </p:cNvSpPr>
          <p:nvPr/>
        </p:nvSpPr>
        <p:spPr bwMode="auto">
          <a:xfrm>
            <a:off x="2411413" y="5013325"/>
            <a:ext cx="5040312" cy="6492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19050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572 + 315 = 887</a:t>
            </a:r>
          </a:p>
        </p:txBody>
      </p:sp>
      <p:sp>
        <p:nvSpPr>
          <p:cNvPr id="14348" name="WordArt 12"/>
          <p:cNvSpPr>
            <a:spLocks noChangeArrowheads="1" noChangeShapeType="1" noTextEdit="1"/>
          </p:cNvSpPr>
          <p:nvPr/>
        </p:nvSpPr>
        <p:spPr bwMode="auto">
          <a:xfrm>
            <a:off x="2484438" y="5949950"/>
            <a:ext cx="4752975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19050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Ответ: 572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0" animBg="1"/>
      <p:bldP spid="14342" grpId="0" animBg="1"/>
      <p:bldP spid="14343" grpId="0" animBg="1"/>
      <p:bldP spid="14344" grpId="0" animBg="1"/>
      <p:bldP spid="14345" grpId="0" animBg="1"/>
      <p:bldP spid="14347" grpId="0" animBg="1"/>
      <p:bldP spid="1434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dd36efffaa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014538" cy="328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AutoShape 3"/>
          <p:cNvSpPr>
            <a:spLocks noChangeArrowheads="1"/>
          </p:cNvSpPr>
          <p:nvPr/>
        </p:nvSpPr>
        <p:spPr bwMode="auto">
          <a:xfrm>
            <a:off x="2555875" y="0"/>
            <a:ext cx="6588125" cy="2060575"/>
          </a:xfrm>
          <a:prstGeom prst="cloudCallout">
            <a:avLst>
              <a:gd name="adj1" fmla="val -66745"/>
              <a:gd name="adj2" fmla="val 29278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2400" b="1" i="1">
                <a:latin typeface="Georgia" pitchFamily="18" charset="0"/>
              </a:rPr>
              <a:t>Проверь, правильно ли решены уравнения.</a:t>
            </a:r>
          </a:p>
          <a:p>
            <a:pPr algn="ctr"/>
            <a:r>
              <a:rPr lang="ru-RU" sz="2400" b="1" i="1">
                <a:latin typeface="Georgia" pitchFamily="18" charset="0"/>
              </a:rPr>
              <a:t>Исправь ошибки, если они есть.</a:t>
            </a:r>
          </a:p>
          <a:p>
            <a:endParaRPr lang="ru-RU" sz="2400" b="1" i="1">
              <a:solidFill>
                <a:schemeClr val="accent2"/>
              </a:solidFill>
              <a:latin typeface="Georgia" pitchFamily="18" charset="0"/>
            </a:endParaRPr>
          </a:p>
        </p:txBody>
      </p:sp>
      <p:sp>
        <p:nvSpPr>
          <p:cNvPr id="15364" name="WordArt 4"/>
          <p:cNvSpPr>
            <a:spLocks noChangeArrowheads="1" noChangeShapeType="1" noTextEdit="1"/>
          </p:cNvSpPr>
          <p:nvPr/>
        </p:nvSpPr>
        <p:spPr bwMode="auto">
          <a:xfrm>
            <a:off x="2411413" y="2060575"/>
            <a:ext cx="4248150" cy="793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19050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у + 92 = 144</a:t>
            </a:r>
          </a:p>
        </p:txBody>
      </p:sp>
      <p:sp>
        <p:nvSpPr>
          <p:cNvPr id="15365" name="AutoShape 5"/>
          <p:cNvSpPr>
            <a:spLocks noChangeArrowheads="1"/>
          </p:cNvSpPr>
          <p:nvPr/>
        </p:nvSpPr>
        <p:spPr bwMode="auto">
          <a:xfrm>
            <a:off x="7775575" y="260350"/>
            <a:ext cx="1368425" cy="1346200"/>
          </a:xfrm>
          <a:prstGeom prst="irregularSeal1">
            <a:avLst/>
          </a:prstGeom>
          <a:gradFill rotWithShape="1">
            <a:gsLst>
              <a:gs pos="0">
                <a:srgbClr val="FFFFFF"/>
              </a:gs>
              <a:gs pos="100000">
                <a:srgbClr val="FF99CC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b="1">
                <a:latin typeface="Times New Roman" pitchFamily="18" charset="0"/>
              </a:rPr>
              <a:t>2.</a:t>
            </a:r>
          </a:p>
        </p:txBody>
      </p:sp>
      <p:sp>
        <p:nvSpPr>
          <p:cNvPr id="15368" name="WordArt 8"/>
          <p:cNvSpPr>
            <a:spLocks noChangeArrowheads="1" noChangeShapeType="1" noTextEdit="1"/>
          </p:cNvSpPr>
          <p:nvPr/>
        </p:nvSpPr>
        <p:spPr bwMode="auto">
          <a:xfrm>
            <a:off x="2411413" y="2852738"/>
            <a:ext cx="4248150" cy="793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19050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у = 144 + 92</a:t>
            </a:r>
          </a:p>
        </p:txBody>
      </p:sp>
      <p:sp>
        <p:nvSpPr>
          <p:cNvPr id="15369" name="WordArt 9"/>
          <p:cNvSpPr>
            <a:spLocks noChangeArrowheads="1" noChangeShapeType="1" noTextEdit="1"/>
          </p:cNvSpPr>
          <p:nvPr/>
        </p:nvSpPr>
        <p:spPr bwMode="auto">
          <a:xfrm>
            <a:off x="2411413" y="3716338"/>
            <a:ext cx="2665412" cy="720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19050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у = 236</a:t>
            </a:r>
          </a:p>
        </p:txBody>
      </p:sp>
      <p:sp>
        <p:nvSpPr>
          <p:cNvPr id="15370" name="Line 10"/>
          <p:cNvSpPr>
            <a:spLocks noChangeShapeType="1"/>
          </p:cNvSpPr>
          <p:nvPr/>
        </p:nvSpPr>
        <p:spPr bwMode="auto">
          <a:xfrm flipV="1">
            <a:off x="5003800" y="2852738"/>
            <a:ext cx="792163" cy="719137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71" name="WordArt 11"/>
          <p:cNvSpPr>
            <a:spLocks noChangeArrowheads="1" noChangeShapeType="1" noTextEdit="1"/>
          </p:cNvSpPr>
          <p:nvPr/>
        </p:nvSpPr>
        <p:spPr bwMode="auto">
          <a:xfrm>
            <a:off x="2339975" y="3644900"/>
            <a:ext cx="4248150" cy="793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19050">
                  <a:solidFill>
                    <a:srgbClr val="FFCC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у = 144 - 92</a:t>
            </a:r>
          </a:p>
        </p:txBody>
      </p:sp>
      <p:sp>
        <p:nvSpPr>
          <p:cNvPr id="15372" name="WordArt 12"/>
          <p:cNvSpPr>
            <a:spLocks noChangeArrowheads="1" noChangeShapeType="1" noTextEdit="1"/>
          </p:cNvSpPr>
          <p:nvPr/>
        </p:nvSpPr>
        <p:spPr bwMode="auto">
          <a:xfrm>
            <a:off x="2411413" y="4508500"/>
            <a:ext cx="2160587" cy="7905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19050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у = 52</a:t>
            </a:r>
          </a:p>
        </p:txBody>
      </p:sp>
      <p:sp>
        <p:nvSpPr>
          <p:cNvPr id="15373" name="AutoShape 1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3850" y="6092825"/>
            <a:ext cx="1582738" cy="431800"/>
          </a:xfrm>
          <a:prstGeom prst="actionButtonBlank">
            <a:avLst/>
          </a:prstGeom>
          <a:gradFill rotWithShape="1">
            <a:gsLst>
              <a:gs pos="0">
                <a:srgbClr val="FF0000"/>
              </a:gs>
              <a:gs pos="50000">
                <a:srgbClr val="FFFFFF"/>
              </a:gs>
              <a:gs pos="100000">
                <a:srgbClr val="FF00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/>
              <a:t>Ошибка</a:t>
            </a:r>
          </a:p>
        </p:txBody>
      </p:sp>
      <p:sp>
        <p:nvSpPr>
          <p:cNvPr id="15374" name="WordArt 14"/>
          <p:cNvSpPr>
            <a:spLocks noChangeArrowheads="1" noChangeShapeType="1" noTextEdit="1"/>
          </p:cNvSpPr>
          <p:nvPr/>
        </p:nvSpPr>
        <p:spPr bwMode="auto">
          <a:xfrm>
            <a:off x="2411413" y="5443538"/>
            <a:ext cx="4248150" cy="5064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19050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52 + 92 = 144</a:t>
            </a:r>
          </a:p>
        </p:txBody>
      </p:sp>
      <p:sp>
        <p:nvSpPr>
          <p:cNvPr id="15375" name="WordArt 15"/>
          <p:cNvSpPr>
            <a:spLocks noChangeArrowheads="1" noChangeShapeType="1" noTextEdit="1"/>
          </p:cNvSpPr>
          <p:nvPr/>
        </p:nvSpPr>
        <p:spPr bwMode="auto">
          <a:xfrm>
            <a:off x="2555875" y="6165850"/>
            <a:ext cx="3600450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19050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0066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Ответ: 52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53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2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5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00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73"/>
                  </p:tgtEl>
                </p:cond>
              </p:nextCondLst>
            </p:seq>
          </p:childTnLst>
        </p:cTn>
      </p:par>
    </p:tnLst>
    <p:bldLst>
      <p:bldP spid="15364" grpId="0" animBg="1"/>
      <p:bldP spid="15365" grpId="0" animBg="1"/>
      <p:bldP spid="15368" grpId="0" animBg="1"/>
      <p:bldP spid="15369" grpId="0" animBg="1"/>
      <p:bldP spid="15369" grpId="1" animBg="1"/>
      <p:bldP spid="15370" grpId="0" animBg="1"/>
      <p:bldP spid="15371" grpId="0" animBg="1"/>
      <p:bldP spid="15372" grpId="0" animBg="1"/>
      <p:bldP spid="15374" grpId="0" animBg="1"/>
      <p:bldP spid="1537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dd36efffaa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014538" cy="328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AutoShape 3"/>
          <p:cNvSpPr>
            <a:spLocks noChangeArrowheads="1"/>
          </p:cNvSpPr>
          <p:nvPr/>
        </p:nvSpPr>
        <p:spPr bwMode="auto">
          <a:xfrm>
            <a:off x="2555875" y="0"/>
            <a:ext cx="6588125" cy="2060575"/>
          </a:xfrm>
          <a:prstGeom prst="cloudCallout">
            <a:avLst>
              <a:gd name="adj1" fmla="val -66745"/>
              <a:gd name="adj2" fmla="val 29278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2400" b="1" i="1">
                <a:latin typeface="Georgia" pitchFamily="18" charset="0"/>
              </a:rPr>
              <a:t>Проверь, правильно ли решены уравнения.</a:t>
            </a:r>
          </a:p>
          <a:p>
            <a:pPr algn="ctr"/>
            <a:r>
              <a:rPr lang="ru-RU" sz="2400" b="1" i="1">
                <a:latin typeface="Georgia" pitchFamily="18" charset="0"/>
              </a:rPr>
              <a:t>Исправь ошибки, если они есть.</a:t>
            </a:r>
          </a:p>
          <a:p>
            <a:endParaRPr lang="ru-RU" sz="2400" b="1" i="1">
              <a:solidFill>
                <a:schemeClr val="accent2"/>
              </a:solidFill>
              <a:latin typeface="Georgia" pitchFamily="18" charset="0"/>
            </a:endParaRPr>
          </a:p>
        </p:txBody>
      </p:sp>
      <p:sp>
        <p:nvSpPr>
          <p:cNvPr id="18436" name="WordArt 4"/>
          <p:cNvSpPr>
            <a:spLocks noChangeArrowheads="1" noChangeShapeType="1" noTextEdit="1"/>
          </p:cNvSpPr>
          <p:nvPr/>
        </p:nvSpPr>
        <p:spPr bwMode="auto">
          <a:xfrm>
            <a:off x="2411413" y="1989138"/>
            <a:ext cx="4824412" cy="6492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19050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х - 215 = 115</a:t>
            </a:r>
          </a:p>
        </p:txBody>
      </p:sp>
      <p:sp>
        <p:nvSpPr>
          <p:cNvPr id="18437" name="AutoShape 5"/>
          <p:cNvSpPr>
            <a:spLocks noChangeArrowheads="1"/>
          </p:cNvSpPr>
          <p:nvPr/>
        </p:nvSpPr>
        <p:spPr bwMode="auto">
          <a:xfrm>
            <a:off x="7775575" y="260350"/>
            <a:ext cx="1368425" cy="1346200"/>
          </a:xfrm>
          <a:prstGeom prst="irregularSeal1">
            <a:avLst/>
          </a:prstGeom>
          <a:gradFill rotWithShape="1">
            <a:gsLst>
              <a:gs pos="0">
                <a:srgbClr val="FFFFFF"/>
              </a:gs>
              <a:gs pos="100000">
                <a:srgbClr val="FF99CC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b="1">
                <a:latin typeface="Times New Roman" pitchFamily="18" charset="0"/>
              </a:rPr>
              <a:t>1.</a:t>
            </a:r>
          </a:p>
        </p:txBody>
      </p:sp>
      <p:sp>
        <p:nvSpPr>
          <p:cNvPr id="18438" name="WordArt 6"/>
          <p:cNvSpPr>
            <a:spLocks noChangeArrowheads="1" noChangeShapeType="1" noTextEdit="1"/>
          </p:cNvSpPr>
          <p:nvPr/>
        </p:nvSpPr>
        <p:spPr bwMode="auto">
          <a:xfrm>
            <a:off x="2339975" y="2924175"/>
            <a:ext cx="4824413" cy="6492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19050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х = 215 - 115</a:t>
            </a:r>
          </a:p>
        </p:txBody>
      </p:sp>
      <p:sp>
        <p:nvSpPr>
          <p:cNvPr id="18439" name="WordArt 7"/>
          <p:cNvSpPr>
            <a:spLocks noChangeArrowheads="1" noChangeShapeType="1" noTextEdit="1"/>
          </p:cNvSpPr>
          <p:nvPr/>
        </p:nvSpPr>
        <p:spPr bwMode="auto">
          <a:xfrm>
            <a:off x="2411413" y="3860800"/>
            <a:ext cx="2736850" cy="6492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19050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х = 100</a:t>
            </a:r>
          </a:p>
        </p:txBody>
      </p:sp>
      <p:sp>
        <p:nvSpPr>
          <p:cNvPr id="18440" name="Line 8"/>
          <p:cNvSpPr>
            <a:spLocks noChangeShapeType="1"/>
          </p:cNvSpPr>
          <p:nvPr/>
        </p:nvSpPr>
        <p:spPr bwMode="auto">
          <a:xfrm flipV="1">
            <a:off x="5076825" y="2997200"/>
            <a:ext cx="792163" cy="719138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41" name="WordArt 9"/>
          <p:cNvSpPr>
            <a:spLocks noChangeArrowheads="1" noChangeShapeType="1" noTextEdit="1"/>
          </p:cNvSpPr>
          <p:nvPr/>
        </p:nvSpPr>
        <p:spPr bwMode="auto">
          <a:xfrm>
            <a:off x="2411413" y="3860800"/>
            <a:ext cx="4824412" cy="6492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19050">
                  <a:solidFill>
                    <a:srgbClr val="FFCC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х = 215 + 115</a:t>
            </a:r>
          </a:p>
        </p:txBody>
      </p:sp>
      <p:sp>
        <p:nvSpPr>
          <p:cNvPr id="18442" name="WordArt 10"/>
          <p:cNvSpPr>
            <a:spLocks noChangeArrowheads="1" noChangeShapeType="1" noTextEdit="1"/>
          </p:cNvSpPr>
          <p:nvPr/>
        </p:nvSpPr>
        <p:spPr bwMode="auto">
          <a:xfrm>
            <a:off x="2411413" y="4797425"/>
            <a:ext cx="2736850" cy="6492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19050">
                  <a:solidFill>
                    <a:srgbClr val="FFCC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х = 330</a:t>
            </a:r>
          </a:p>
        </p:txBody>
      </p:sp>
      <p:sp>
        <p:nvSpPr>
          <p:cNvPr id="18444" name="WordArt 12"/>
          <p:cNvSpPr>
            <a:spLocks noChangeArrowheads="1" noChangeShapeType="1" noTextEdit="1"/>
          </p:cNvSpPr>
          <p:nvPr/>
        </p:nvSpPr>
        <p:spPr bwMode="auto">
          <a:xfrm>
            <a:off x="2411413" y="5516563"/>
            <a:ext cx="4824412" cy="6492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19050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300 - 215 = 115</a:t>
            </a:r>
          </a:p>
        </p:txBody>
      </p:sp>
      <p:sp>
        <p:nvSpPr>
          <p:cNvPr id="18445" name="WordArt 13"/>
          <p:cNvSpPr>
            <a:spLocks noChangeArrowheads="1" noChangeShapeType="1" noTextEdit="1"/>
          </p:cNvSpPr>
          <p:nvPr/>
        </p:nvSpPr>
        <p:spPr bwMode="auto">
          <a:xfrm>
            <a:off x="3203575" y="6308725"/>
            <a:ext cx="2808288" cy="361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19050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0066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Ответ: 330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0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8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animBg="1"/>
      <p:bldP spid="18436" grpId="0" animBg="1"/>
      <p:bldP spid="18437" grpId="0" animBg="1"/>
      <p:bldP spid="18438" grpId="0" animBg="1"/>
      <p:bldP spid="18439" grpId="0" animBg="1"/>
      <p:bldP spid="18439" grpId="1" animBg="1"/>
      <p:bldP spid="18440" grpId="0" animBg="1"/>
      <p:bldP spid="18441" grpId="0" animBg="1"/>
      <p:bldP spid="18442" grpId="0" animBg="1"/>
      <p:bldP spid="18444" grpId="0" animBg="1"/>
      <p:bldP spid="1844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dd36efffaa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014538" cy="328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AutoShape 3"/>
          <p:cNvSpPr>
            <a:spLocks noChangeArrowheads="1"/>
          </p:cNvSpPr>
          <p:nvPr/>
        </p:nvSpPr>
        <p:spPr bwMode="auto">
          <a:xfrm>
            <a:off x="2555875" y="0"/>
            <a:ext cx="6588125" cy="2060575"/>
          </a:xfrm>
          <a:prstGeom prst="cloudCallout">
            <a:avLst>
              <a:gd name="adj1" fmla="val -66745"/>
              <a:gd name="adj2" fmla="val 29278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2400" b="1" i="1">
                <a:latin typeface="Georgia" pitchFamily="18" charset="0"/>
              </a:rPr>
              <a:t>Проверь, правильно ли решены уравнения.</a:t>
            </a:r>
          </a:p>
          <a:p>
            <a:pPr algn="ctr"/>
            <a:r>
              <a:rPr lang="ru-RU" sz="2400" b="1" i="1">
                <a:latin typeface="Georgia" pitchFamily="18" charset="0"/>
              </a:rPr>
              <a:t>Исправь ошибки, если они есть.</a:t>
            </a:r>
          </a:p>
          <a:p>
            <a:endParaRPr lang="ru-RU" sz="2400" b="1" i="1">
              <a:solidFill>
                <a:schemeClr val="accent2"/>
              </a:solidFill>
              <a:latin typeface="Georgia" pitchFamily="18" charset="0"/>
            </a:endParaRPr>
          </a:p>
        </p:txBody>
      </p:sp>
      <p:sp>
        <p:nvSpPr>
          <p:cNvPr id="19460" name="WordArt 4"/>
          <p:cNvSpPr>
            <a:spLocks noChangeArrowheads="1" noChangeShapeType="1" noTextEdit="1"/>
          </p:cNvSpPr>
          <p:nvPr/>
        </p:nvSpPr>
        <p:spPr bwMode="auto">
          <a:xfrm>
            <a:off x="2411413" y="2276475"/>
            <a:ext cx="4824412" cy="6492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19050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х - 47 = 247</a:t>
            </a:r>
          </a:p>
        </p:txBody>
      </p:sp>
      <p:sp>
        <p:nvSpPr>
          <p:cNvPr id="19461" name="AutoShape 5"/>
          <p:cNvSpPr>
            <a:spLocks noChangeArrowheads="1"/>
          </p:cNvSpPr>
          <p:nvPr/>
        </p:nvSpPr>
        <p:spPr bwMode="auto">
          <a:xfrm>
            <a:off x="7775575" y="260350"/>
            <a:ext cx="1368425" cy="1346200"/>
          </a:xfrm>
          <a:prstGeom prst="irregularSeal1">
            <a:avLst/>
          </a:prstGeom>
          <a:gradFill rotWithShape="1">
            <a:gsLst>
              <a:gs pos="0">
                <a:srgbClr val="FFFFFF"/>
              </a:gs>
              <a:gs pos="100000">
                <a:srgbClr val="FF99CC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b="1">
                <a:latin typeface="Times New Roman" pitchFamily="18" charset="0"/>
              </a:rPr>
              <a:t>2.</a:t>
            </a:r>
          </a:p>
        </p:txBody>
      </p:sp>
      <p:sp>
        <p:nvSpPr>
          <p:cNvPr id="19462" name="WordArt 6"/>
          <p:cNvSpPr>
            <a:spLocks noChangeArrowheads="1" noChangeShapeType="1" noTextEdit="1"/>
          </p:cNvSpPr>
          <p:nvPr/>
        </p:nvSpPr>
        <p:spPr bwMode="auto">
          <a:xfrm>
            <a:off x="2339975" y="3213100"/>
            <a:ext cx="4824413" cy="6492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19050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х = 247 + 47</a:t>
            </a:r>
          </a:p>
        </p:txBody>
      </p:sp>
      <p:sp>
        <p:nvSpPr>
          <p:cNvPr id="19463" name="WordArt 7"/>
          <p:cNvSpPr>
            <a:spLocks noChangeArrowheads="1" noChangeShapeType="1" noTextEdit="1"/>
          </p:cNvSpPr>
          <p:nvPr/>
        </p:nvSpPr>
        <p:spPr bwMode="auto">
          <a:xfrm>
            <a:off x="2411413" y="4076700"/>
            <a:ext cx="2736850" cy="6492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19050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х = 294</a:t>
            </a:r>
          </a:p>
        </p:txBody>
      </p:sp>
      <p:sp>
        <p:nvSpPr>
          <p:cNvPr id="19468" name="WordArt 12"/>
          <p:cNvSpPr>
            <a:spLocks noChangeArrowheads="1" noChangeShapeType="1" noTextEdit="1"/>
          </p:cNvSpPr>
          <p:nvPr/>
        </p:nvSpPr>
        <p:spPr bwMode="auto">
          <a:xfrm>
            <a:off x="2411413" y="4940300"/>
            <a:ext cx="4824412" cy="6492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19050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294 - 47 = 247</a:t>
            </a:r>
          </a:p>
        </p:txBody>
      </p:sp>
      <p:sp>
        <p:nvSpPr>
          <p:cNvPr id="19469" name="WordArt 13"/>
          <p:cNvSpPr>
            <a:spLocks noChangeArrowheads="1" noChangeShapeType="1" noTextEdit="1"/>
          </p:cNvSpPr>
          <p:nvPr/>
        </p:nvSpPr>
        <p:spPr bwMode="auto">
          <a:xfrm>
            <a:off x="2411413" y="5803900"/>
            <a:ext cx="4824412" cy="6492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19050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0066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Ответ: 294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9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 animBg="1"/>
      <p:bldP spid="19461" grpId="0" animBg="1"/>
      <p:bldP spid="19462" grpId="0" animBg="1"/>
      <p:bldP spid="19463" grpId="0" animBg="1"/>
      <p:bldP spid="19468" grpId="0" animBg="1"/>
      <p:bldP spid="1946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dd36efffaa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014538" cy="328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AutoShape 3"/>
          <p:cNvSpPr>
            <a:spLocks noChangeArrowheads="1"/>
          </p:cNvSpPr>
          <p:nvPr/>
        </p:nvSpPr>
        <p:spPr bwMode="auto">
          <a:xfrm>
            <a:off x="2555875" y="0"/>
            <a:ext cx="6588125" cy="2060575"/>
          </a:xfrm>
          <a:prstGeom prst="cloudCallout">
            <a:avLst>
              <a:gd name="adj1" fmla="val -66745"/>
              <a:gd name="adj2" fmla="val 29278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2400" b="1" i="1">
                <a:latin typeface="Georgia" pitchFamily="18" charset="0"/>
              </a:rPr>
              <a:t>Проверь, правильно ли решены уравнения.</a:t>
            </a:r>
          </a:p>
          <a:p>
            <a:pPr algn="ctr"/>
            <a:r>
              <a:rPr lang="ru-RU" sz="2400" b="1" i="1">
                <a:latin typeface="Georgia" pitchFamily="18" charset="0"/>
              </a:rPr>
              <a:t>Исправь ошибки, если они есть.</a:t>
            </a:r>
          </a:p>
          <a:p>
            <a:endParaRPr lang="ru-RU" sz="2400" b="1" i="1">
              <a:solidFill>
                <a:schemeClr val="accent2"/>
              </a:solidFill>
              <a:latin typeface="Georgia" pitchFamily="18" charset="0"/>
            </a:endParaRPr>
          </a:p>
        </p:txBody>
      </p:sp>
      <p:sp>
        <p:nvSpPr>
          <p:cNvPr id="23556" name="WordArt 4"/>
          <p:cNvSpPr>
            <a:spLocks noChangeArrowheads="1" noChangeShapeType="1" noTextEdit="1"/>
          </p:cNvSpPr>
          <p:nvPr/>
        </p:nvSpPr>
        <p:spPr bwMode="auto">
          <a:xfrm>
            <a:off x="2555875" y="2060575"/>
            <a:ext cx="4824413" cy="6492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i="1" kern="10">
                <a:ln w="19050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371 - x = 47</a:t>
            </a:r>
            <a:endParaRPr lang="ru-RU" sz="3600" b="1" i="1" kern="10">
              <a:ln w="19050">
                <a:solidFill>
                  <a:srgbClr val="00CCFF"/>
                </a:solidFill>
                <a:round/>
                <a:headEnd/>
                <a:tailEnd/>
              </a:ln>
              <a:solidFill>
                <a:srgbClr val="00008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3557" name="AutoShape 5"/>
          <p:cNvSpPr>
            <a:spLocks noChangeArrowheads="1"/>
          </p:cNvSpPr>
          <p:nvPr/>
        </p:nvSpPr>
        <p:spPr bwMode="auto">
          <a:xfrm>
            <a:off x="7775575" y="260350"/>
            <a:ext cx="1368425" cy="1346200"/>
          </a:xfrm>
          <a:prstGeom prst="irregularSeal1">
            <a:avLst/>
          </a:prstGeom>
          <a:gradFill rotWithShape="1">
            <a:gsLst>
              <a:gs pos="0">
                <a:srgbClr val="FFFFFF"/>
              </a:gs>
              <a:gs pos="100000">
                <a:srgbClr val="FF99CC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b="1">
                <a:latin typeface="Times New Roman" pitchFamily="18" charset="0"/>
              </a:rPr>
              <a:t>1</a:t>
            </a:r>
            <a:r>
              <a:rPr lang="ru-RU" sz="3600" b="1">
                <a:latin typeface="Times New Roman" pitchFamily="18" charset="0"/>
              </a:rPr>
              <a:t>.</a:t>
            </a:r>
          </a:p>
        </p:txBody>
      </p:sp>
      <p:sp>
        <p:nvSpPr>
          <p:cNvPr id="23558" name="WordArt 6"/>
          <p:cNvSpPr>
            <a:spLocks noChangeArrowheads="1" noChangeShapeType="1" noTextEdit="1"/>
          </p:cNvSpPr>
          <p:nvPr/>
        </p:nvSpPr>
        <p:spPr bwMode="auto">
          <a:xfrm>
            <a:off x="2627313" y="2924175"/>
            <a:ext cx="4824412" cy="6492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19050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х = 371 - 47</a:t>
            </a:r>
          </a:p>
        </p:txBody>
      </p:sp>
      <p:sp>
        <p:nvSpPr>
          <p:cNvPr id="23559" name="WordArt 7"/>
          <p:cNvSpPr>
            <a:spLocks noChangeArrowheads="1" noChangeShapeType="1" noTextEdit="1"/>
          </p:cNvSpPr>
          <p:nvPr/>
        </p:nvSpPr>
        <p:spPr bwMode="auto">
          <a:xfrm>
            <a:off x="2843213" y="3789363"/>
            <a:ext cx="2736850" cy="6492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19050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х = 324</a:t>
            </a:r>
          </a:p>
        </p:txBody>
      </p:sp>
      <p:sp>
        <p:nvSpPr>
          <p:cNvPr id="23561" name="WordArt 9"/>
          <p:cNvSpPr>
            <a:spLocks noChangeArrowheads="1" noChangeShapeType="1" noTextEdit="1"/>
          </p:cNvSpPr>
          <p:nvPr/>
        </p:nvSpPr>
        <p:spPr bwMode="auto">
          <a:xfrm>
            <a:off x="2627313" y="4795838"/>
            <a:ext cx="4824412" cy="6492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19050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371 - 324 = 47</a:t>
            </a:r>
          </a:p>
        </p:txBody>
      </p:sp>
      <p:sp>
        <p:nvSpPr>
          <p:cNvPr id="23562" name="WordArt 10"/>
          <p:cNvSpPr>
            <a:spLocks noChangeArrowheads="1" noChangeShapeType="1" noTextEdit="1"/>
          </p:cNvSpPr>
          <p:nvPr/>
        </p:nvSpPr>
        <p:spPr bwMode="auto">
          <a:xfrm>
            <a:off x="2700338" y="5803900"/>
            <a:ext cx="4824412" cy="6492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19050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0066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Ответ: 324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animBg="1"/>
      <p:bldP spid="23556" grpId="0" animBg="1"/>
      <p:bldP spid="23557" grpId="0" animBg="1"/>
      <p:bldP spid="23558" grpId="0" animBg="1"/>
      <p:bldP spid="23559" grpId="0" animBg="1"/>
      <p:bldP spid="23561" grpId="0" animBg="1"/>
      <p:bldP spid="2356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dd36efffaa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014538" cy="328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AutoShape 3"/>
          <p:cNvSpPr>
            <a:spLocks noChangeArrowheads="1"/>
          </p:cNvSpPr>
          <p:nvPr/>
        </p:nvSpPr>
        <p:spPr bwMode="auto">
          <a:xfrm>
            <a:off x="2555875" y="0"/>
            <a:ext cx="6588125" cy="2060575"/>
          </a:xfrm>
          <a:prstGeom prst="cloudCallout">
            <a:avLst>
              <a:gd name="adj1" fmla="val -66745"/>
              <a:gd name="adj2" fmla="val 29278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2400" b="1" i="1">
                <a:latin typeface="Georgia" pitchFamily="18" charset="0"/>
              </a:rPr>
              <a:t>Проверь, правильно ли решены уравнения.</a:t>
            </a:r>
          </a:p>
          <a:p>
            <a:pPr algn="ctr"/>
            <a:r>
              <a:rPr lang="ru-RU" sz="2400" b="1" i="1">
                <a:latin typeface="Georgia" pitchFamily="18" charset="0"/>
              </a:rPr>
              <a:t>Исправь ошибки, если они есть.</a:t>
            </a:r>
          </a:p>
          <a:p>
            <a:endParaRPr lang="ru-RU" sz="2400" b="1" i="1">
              <a:solidFill>
                <a:schemeClr val="accent2"/>
              </a:solidFill>
              <a:latin typeface="Georgia" pitchFamily="18" charset="0"/>
            </a:endParaRPr>
          </a:p>
        </p:txBody>
      </p:sp>
      <p:sp>
        <p:nvSpPr>
          <p:cNvPr id="25604" name="WordArt 4"/>
          <p:cNvSpPr>
            <a:spLocks noChangeArrowheads="1" noChangeShapeType="1" noTextEdit="1"/>
          </p:cNvSpPr>
          <p:nvPr/>
        </p:nvSpPr>
        <p:spPr bwMode="auto">
          <a:xfrm>
            <a:off x="2411413" y="2060575"/>
            <a:ext cx="4392612" cy="6492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19050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100 - х = 63</a:t>
            </a:r>
          </a:p>
        </p:txBody>
      </p:sp>
      <p:sp>
        <p:nvSpPr>
          <p:cNvPr id="25605" name="AutoShape 5"/>
          <p:cNvSpPr>
            <a:spLocks noChangeArrowheads="1"/>
          </p:cNvSpPr>
          <p:nvPr/>
        </p:nvSpPr>
        <p:spPr bwMode="auto">
          <a:xfrm>
            <a:off x="7775575" y="260350"/>
            <a:ext cx="1368425" cy="1346200"/>
          </a:xfrm>
          <a:prstGeom prst="irregularSeal1">
            <a:avLst/>
          </a:prstGeom>
          <a:gradFill rotWithShape="1">
            <a:gsLst>
              <a:gs pos="0">
                <a:srgbClr val="FFFFFF"/>
              </a:gs>
              <a:gs pos="100000">
                <a:srgbClr val="FF99CC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b="1">
                <a:latin typeface="Times New Roman" pitchFamily="18" charset="0"/>
              </a:rPr>
              <a:t>2</a:t>
            </a:r>
            <a:r>
              <a:rPr lang="ru-RU" sz="3600" b="1">
                <a:latin typeface="Times New Roman" pitchFamily="18" charset="0"/>
              </a:rPr>
              <a:t>.</a:t>
            </a:r>
          </a:p>
        </p:txBody>
      </p:sp>
      <p:sp>
        <p:nvSpPr>
          <p:cNvPr id="25606" name="WordArt 6"/>
          <p:cNvSpPr>
            <a:spLocks noChangeArrowheads="1" noChangeShapeType="1" noTextEdit="1"/>
          </p:cNvSpPr>
          <p:nvPr/>
        </p:nvSpPr>
        <p:spPr bwMode="auto">
          <a:xfrm>
            <a:off x="2339975" y="2924175"/>
            <a:ext cx="4392613" cy="6492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19050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х = 100 + 63</a:t>
            </a:r>
          </a:p>
        </p:txBody>
      </p:sp>
      <p:sp>
        <p:nvSpPr>
          <p:cNvPr id="25607" name="WordArt 7"/>
          <p:cNvSpPr>
            <a:spLocks noChangeArrowheads="1" noChangeShapeType="1" noTextEdit="1"/>
          </p:cNvSpPr>
          <p:nvPr/>
        </p:nvSpPr>
        <p:spPr bwMode="auto">
          <a:xfrm>
            <a:off x="2484438" y="3716338"/>
            <a:ext cx="2736850" cy="6492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19050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х = 163</a:t>
            </a:r>
          </a:p>
        </p:txBody>
      </p:sp>
      <p:sp>
        <p:nvSpPr>
          <p:cNvPr id="25608" name="Line 8"/>
          <p:cNvSpPr>
            <a:spLocks noChangeShapeType="1"/>
          </p:cNvSpPr>
          <p:nvPr/>
        </p:nvSpPr>
        <p:spPr bwMode="auto">
          <a:xfrm flipV="1">
            <a:off x="5076825" y="2924175"/>
            <a:ext cx="792163" cy="719138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09" name="WordArt 9"/>
          <p:cNvSpPr>
            <a:spLocks noChangeArrowheads="1" noChangeShapeType="1" noTextEdit="1"/>
          </p:cNvSpPr>
          <p:nvPr/>
        </p:nvSpPr>
        <p:spPr bwMode="auto">
          <a:xfrm>
            <a:off x="2411413" y="3716338"/>
            <a:ext cx="4321175" cy="6492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19050">
                  <a:solidFill>
                    <a:srgbClr val="FFCC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х = 100 - 63</a:t>
            </a:r>
          </a:p>
        </p:txBody>
      </p:sp>
      <p:sp>
        <p:nvSpPr>
          <p:cNvPr id="25610" name="WordArt 10"/>
          <p:cNvSpPr>
            <a:spLocks noChangeArrowheads="1" noChangeShapeType="1" noTextEdit="1"/>
          </p:cNvSpPr>
          <p:nvPr/>
        </p:nvSpPr>
        <p:spPr bwMode="auto">
          <a:xfrm>
            <a:off x="2555875" y="4581525"/>
            <a:ext cx="2305050" cy="6492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19050">
                  <a:solidFill>
                    <a:srgbClr val="FFCC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х = 37</a:t>
            </a:r>
          </a:p>
        </p:txBody>
      </p:sp>
      <p:sp>
        <p:nvSpPr>
          <p:cNvPr id="25611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3850" y="6092825"/>
            <a:ext cx="1582738" cy="431800"/>
          </a:xfrm>
          <a:prstGeom prst="actionButtonBlank">
            <a:avLst/>
          </a:prstGeom>
          <a:gradFill rotWithShape="1">
            <a:gsLst>
              <a:gs pos="0">
                <a:srgbClr val="FF0000"/>
              </a:gs>
              <a:gs pos="50000">
                <a:srgbClr val="FFFFFF"/>
              </a:gs>
              <a:gs pos="100000">
                <a:srgbClr val="FF00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/>
              <a:t>Ошибка</a:t>
            </a:r>
          </a:p>
        </p:txBody>
      </p:sp>
      <p:sp>
        <p:nvSpPr>
          <p:cNvPr id="25612" name="WordArt 12"/>
          <p:cNvSpPr>
            <a:spLocks noChangeArrowheads="1" noChangeShapeType="1" noTextEdit="1"/>
          </p:cNvSpPr>
          <p:nvPr/>
        </p:nvSpPr>
        <p:spPr bwMode="auto">
          <a:xfrm>
            <a:off x="2484438" y="5373688"/>
            <a:ext cx="4392612" cy="6492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19050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100 - 37 = 63</a:t>
            </a:r>
          </a:p>
        </p:txBody>
      </p:sp>
      <p:sp>
        <p:nvSpPr>
          <p:cNvPr id="25613" name="WordArt 13"/>
          <p:cNvSpPr>
            <a:spLocks noChangeArrowheads="1" noChangeShapeType="1" noTextEdit="1"/>
          </p:cNvSpPr>
          <p:nvPr/>
        </p:nvSpPr>
        <p:spPr bwMode="auto">
          <a:xfrm>
            <a:off x="2411413" y="6165850"/>
            <a:ext cx="4176712" cy="5032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19050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0066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Ответ: 37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56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10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5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5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11"/>
                  </p:tgtEl>
                </p:cond>
              </p:nextCondLst>
            </p:seq>
          </p:childTnLst>
        </p:cTn>
      </p:par>
    </p:tnLst>
    <p:bldLst>
      <p:bldP spid="25603" grpId="0" animBg="1"/>
      <p:bldP spid="25604" grpId="0" animBg="1"/>
      <p:bldP spid="25605" grpId="0" animBg="1"/>
      <p:bldP spid="25606" grpId="0" animBg="1"/>
      <p:bldP spid="25607" grpId="0" animBg="1"/>
      <p:bldP spid="25607" grpId="1" animBg="1"/>
      <p:bldP spid="25608" grpId="0" animBg="1"/>
      <p:bldP spid="25609" grpId="0" animBg="1"/>
      <p:bldP spid="25610" grpId="0" animBg="1"/>
      <p:bldP spid="25612" grpId="0" animBg="1"/>
      <p:bldP spid="2561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8229601" cy="836613"/>
          </a:xfrm>
        </p:spPr>
        <p:txBody>
          <a:bodyPr/>
          <a:lstStyle/>
          <a:p>
            <a:r>
              <a:rPr lang="ru-RU" sz="3600" b="1" i="1" dirty="0">
                <a:solidFill>
                  <a:srgbClr val="FF0000"/>
                </a:solidFill>
                <a:latin typeface="Georgia" pitchFamily="18" charset="0"/>
              </a:rPr>
              <a:t>Самостоятельная работа.</a:t>
            </a:r>
          </a:p>
        </p:txBody>
      </p:sp>
      <p:graphicFrame>
        <p:nvGraphicFramePr>
          <p:cNvPr id="46110" name="Group 30"/>
          <p:cNvGraphicFramePr>
            <a:graphicFrameLocks noGrp="1"/>
          </p:cNvGraphicFramePr>
          <p:nvPr>
            <p:ph idx="1"/>
          </p:nvPr>
        </p:nvGraphicFramePr>
        <p:xfrm>
          <a:off x="0" y="765175"/>
          <a:ext cx="9144000" cy="5813743"/>
        </p:xfrm>
        <a:graphic>
          <a:graphicData uri="http://schemas.openxmlformats.org/drawingml/2006/table">
            <a:tbl>
              <a:tblPr/>
              <a:tblGrid>
                <a:gridCol w="457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09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Вариант 1.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Вариант 2.</a:t>
                      </a: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25650">
                <a:tc>
                  <a:txBody>
                    <a:bodyPr/>
                    <a:lstStyle/>
                    <a:p>
                      <a:pPr marL="533400" marR="0" lvl="0" indent="-5334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Реши уравнения: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arenR"/>
                        <a:tabLst/>
                      </a:pPr>
                      <a:r>
                        <a:rPr kumimoji="0" lang="ru-RU" sz="28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х</a:t>
                      </a:r>
                      <a:r>
                        <a:rPr kumimoji="0" lang="ru-RU" sz="2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+ 32 = 171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arenR"/>
                        <a:tabLst/>
                      </a:pPr>
                      <a:r>
                        <a:rPr kumimoji="0" lang="ru-RU" sz="2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463 – у = 219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33400" marR="0" lvl="0" indent="-5334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Реши уравнения: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arenR"/>
                        <a:tabLst/>
                      </a:pPr>
                      <a:r>
                        <a:rPr kumimoji="0" lang="ru-RU" sz="2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83 + с = 345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arenR"/>
                        <a:tabLst/>
                      </a:pPr>
                      <a:r>
                        <a:rPr kumimoji="0" lang="ru-RU" sz="28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</a:t>
                      </a:r>
                      <a:r>
                        <a:rPr kumimoji="0" lang="ru-RU" sz="2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– 93 = 139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94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 санатории было 97 отдыхающих. После того, как несколько человек уехало на экскурсию, в санатории осталось 78 отдыхающих. Сколько человек уехали?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 автобусе было 78 пассажиров. На остановке несколько человек вышли. В автобусе осталось 59 пассажиров. Сколько человек вышли из автобуса на остановке?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50"/>
                            </p:stCondLst>
                            <p:childTnLst>
                              <p:par>
                                <p:cTn id="1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6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6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6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63688" y="0"/>
            <a:ext cx="446449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solidFill>
                  <a:srgbClr val="FF0000"/>
                </a:solidFill>
                <a:latin typeface="Franklin Gothic Medium" pitchFamily="34" charset="0"/>
              </a:rPr>
              <a:t>Ответы:</a:t>
            </a:r>
          </a:p>
          <a:p>
            <a:endParaRPr lang="ru-RU" dirty="0"/>
          </a:p>
        </p:txBody>
      </p:sp>
      <p:graphicFrame>
        <p:nvGraphicFramePr>
          <p:cNvPr id="5" name="Group 3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082004"/>
              </p:ext>
            </p:extLst>
          </p:nvPr>
        </p:nvGraphicFramePr>
        <p:xfrm>
          <a:off x="251520" y="620688"/>
          <a:ext cx="8496944" cy="5801296"/>
        </p:xfrm>
        <a:graphic>
          <a:graphicData uri="http://schemas.openxmlformats.org/drawingml/2006/table">
            <a:tbl>
              <a:tblPr/>
              <a:tblGrid>
                <a:gridCol w="42484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484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43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Вариант 1.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Вариант 2.</a:t>
                      </a:r>
                      <a:endParaRPr kumimoji="0" lang="ru-RU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0815"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ru-RU" sz="3600" dirty="0">
                          <a:latin typeface="Times New Roman" pitchFamily="18" charset="0"/>
                          <a:cs typeface="Times New Roman" pitchFamily="18" charset="0"/>
                        </a:rPr>
                        <a:t>Ответ: х=139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3600" dirty="0">
                          <a:latin typeface="Times New Roman" pitchFamily="18" charset="0"/>
                          <a:cs typeface="Times New Roman" pitchFamily="18" charset="0"/>
                        </a:rPr>
                        <a:t>Ответ: </a:t>
                      </a:r>
                      <a:r>
                        <a:rPr lang="ru-RU" sz="3600" dirty="0" err="1">
                          <a:latin typeface="Times New Roman" pitchFamily="18" charset="0"/>
                          <a:cs typeface="Times New Roman" pitchFamily="18" charset="0"/>
                        </a:rPr>
                        <a:t>х=</a:t>
                      </a:r>
                      <a:r>
                        <a:rPr lang="ru-RU" sz="3600" dirty="0">
                          <a:latin typeface="Times New Roman" pitchFamily="18" charset="0"/>
                          <a:cs typeface="Times New Roman" pitchFamily="18" charset="0"/>
                        </a:rPr>
                        <a:t> 244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33400" marR="0" lvl="0" indent="-5334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Ответ : х=262</a:t>
                      </a:r>
                    </a:p>
                    <a:p>
                      <a:pPr marL="533400" marR="0" lvl="0" indent="-5334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Ответ:х=232</a:t>
                      </a:r>
                      <a:endParaRPr kumimoji="0" lang="ru-RU" sz="36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57318">
                <a:tc>
                  <a:txBody>
                    <a:bodyPr/>
                    <a:lstStyle/>
                    <a:p>
                      <a:pPr marL="514350" marR="0" lvl="0" indent="-5143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arenR"/>
                        <a:tabLst/>
                      </a:pPr>
                      <a:r>
                        <a:rPr kumimoji="0" lang="ru-RU" sz="36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97-х=78(чел.)</a:t>
                      </a:r>
                    </a:p>
                    <a:p>
                      <a:pPr marL="514350" marR="0" lvl="0" indent="-5143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sz="36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Ответ: 19 человек уехало.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14350" marR="0" lvl="0" indent="-5143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arenR"/>
                        <a:tabLst/>
                      </a:pPr>
                      <a:r>
                        <a:rPr kumimoji="0" lang="ru-RU" sz="36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78-х=59 (чел.)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Ответ: 19 человек вышли из автобуса на остановке.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7680308" cy="144655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8800" b="1" dirty="0">
                <a:solidFill>
                  <a:srgbClr val="0099FF"/>
                </a:solidFill>
                <a:latin typeface="Monotype Corsiva" pitchFamily="66" charset="0"/>
              </a:rPr>
              <a:t>Спасибо  за урок !</a:t>
            </a:r>
          </a:p>
        </p:txBody>
      </p:sp>
      <p:pic>
        <p:nvPicPr>
          <p:cNvPr id="8" name="Рисунок 7" descr="5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1196752"/>
            <a:ext cx="51435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s_zvonok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>
            <a:clrChange>
              <a:clrFrom>
                <a:srgbClr val="C38911"/>
              </a:clrFrom>
              <a:clrTo>
                <a:srgbClr val="C38911">
                  <a:alpha val="0"/>
                </a:srgbClr>
              </a:clrTo>
            </a:clrChange>
            <a:duotone>
              <a:prstClr val="black"/>
              <a:srgbClr val="FFAA21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755576" y="630932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180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99592" y="836712"/>
            <a:ext cx="76328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002060"/>
                </a:solidFill>
                <a:latin typeface="Monotype Corsiva" pitchFamily="66" charset="0"/>
              </a:rPr>
              <a:t>Прочитайте разными способами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55576" y="2276872"/>
            <a:ext cx="698477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>
                <a:solidFill>
                  <a:srgbClr val="0070C0"/>
                </a:solidFill>
                <a:latin typeface="Monotype Corsiva" pitchFamily="66" charset="0"/>
              </a:rPr>
              <a:t>569+28</a:t>
            </a:r>
          </a:p>
          <a:p>
            <a:r>
              <a:rPr lang="ru-RU" sz="7200" b="1" dirty="0">
                <a:solidFill>
                  <a:srgbClr val="0070C0"/>
                </a:solidFill>
                <a:latin typeface="Monotype Corsiva" pitchFamily="66" charset="0"/>
              </a:rPr>
              <a:t>12+36=48</a:t>
            </a:r>
          </a:p>
          <a:p>
            <a:r>
              <a:rPr lang="ru-RU" sz="7200" b="1" dirty="0">
                <a:solidFill>
                  <a:srgbClr val="0070C0"/>
                </a:solidFill>
                <a:latin typeface="Monotype Corsiva" pitchFamily="66" charset="0"/>
              </a:rPr>
              <a:t>678-89=589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WordArt 4"/>
          <p:cNvSpPr>
            <a:spLocks noChangeArrowheads="1" noChangeShapeType="1" noTextEdit="1"/>
          </p:cNvSpPr>
          <p:nvPr/>
        </p:nvSpPr>
        <p:spPr bwMode="auto">
          <a:xfrm>
            <a:off x="251520" y="260648"/>
            <a:ext cx="3169047" cy="360000"/>
          </a:xfrm>
          <a:custGeom>
            <a:avLst/>
            <a:gdLst>
              <a:gd name="connsiteX0" fmla="*/ 0 w 3169047"/>
              <a:gd name="connsiteY0" fmla="*/ 0 h 836712"/>
              <a:gd name="connsiteX1" fmla="*/ 3169047 w 3169047"/>
              <a:gd name="connsiteY1" fmla="*/ 0 h 836712"/>
              <a:gd name="connsiteX2" fmla="*/ 3169047 w 3169047"/>
              <a:gd name="connsiteY2" fmla="*/ 836712 h 836712"/>
              <a:gd name="connsiteX3" fmla="*/ 0 w 3169047"/>
              <a:gd name="connsiteY3" fmla="*/ 836712 h 836712"/>
              <a:gd name="connsiteX4" fmla="*/ 0 w 3169047"/>
              <a:gd name="connsiteY4" fmla="*/ 0 h 836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69047" h="836712">
                <a:moveTo>
                  <a:pt x="0" y="0"/>
                </a:moveTo>
                <a:lnTo>
                  <a:pt x="3169047" y="0"/>
                </a:lnTo>
                <a:lnTo>
                  <a:pt x="3169047" y="836712"/>
                </a:lnTo>
                <a:lnTo>
                  <a:pt x="0" y="836712"/>
                </a:lnTo>
                <a:lnTo>
                  <a:pt x="0" y="0"/>
                </a:lnTo>
                <a:close/>
              </a:path>
            </a:pathLst>
          </a:cu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kern="1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Работаем устно</a:t>
            </a:r>
          </a:p>
        </p:txBody>
      </p:sp>
      <p:pic>
        <p:nvPicPr>
          <p:cNvPr id="11269" name="Picture 5" descr="f20090918141730-stude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3141663"/>
            <a:ext cx="2559050" cy="3351212"/>
          </a:xfrm>
          <a:prstGeom prst="rect">
            <a:avLst/>
          </a:prstGeom>
          <a:noFill/>
        </p:spPr>
      </p:pic>
      <p:sp>
        <p:nvSpPr>
          <p:cNvPr id="11271" name="AutoShape 7"/>
          <p:cNvSpPr>
            <a:spLocks noChangeArrowheads="1"/>
          </p:cNvSpPr>
          <p:nvPr/>
        </p:nvSpPr>
        <p:spPr bwMode="auto">
          <a:xfrm>
            <a:off x="2771775" y="549275"/>
            <a:ext cx="5903913" cy="1223963"/>
          </a:xfrm>
          <a:prstGeom prst="wedgeEllipseCallout">
            <a:avLst>
              <a:gd name="adj1" fmla="val -61968"/>
              <a:gd name="adj2" fmla="val 23119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Как называют числа при сложении?</a:t>
            </a:r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4716463" y="2420938"/>
            <a:ext cx="3313112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600" b="1" i="1" dirty="0">
                <a:solidFill>
                  <a:schemeClr val="accent2"/>
                </a:solidFill>
              </a:rPr>
              <a:t>a + b = c</a:t>
            </a:r>
            <a:endParaRPr lang="ru-RU" sz="6600" b="1" i="1" dirty="0">
              <a:solidFill>
                <a:schemeClr val="accent2"/>
              </a:solidFill>
            </a:endParaRPr>
          </a:p>
        </p:txBody>
      </p:sp>
      <p:sp>
        <p:nvSpPr>
          <p:cNvPr id="11273" name="Line 9"/>
          <p:cNvSpPr>
            <a:spLocks noChangeShapeType="1"/>
          </p:cNvSpPr>
          <p:nvPr/>
        </p:nvSpPr>
        <p:spPr bwMode="auto">
          <a:xfrm flipV="1">
            <a:off x="3995936" y="3356991"/>
            <a:ext cx="864171" cy="1656184"/>
          </a:xfrm>
          <a:prstGeom prst="line">
            <a:avLst/>
          </a:prstGeom>
          <a:noFill/>
          <a:ln w="76200">
            <a:solidFill>
              <a:srgbClr val="99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274" name="Line 10"/>
          <p:cNvSpPr>
            <a:spLocks noChangeShapeType="1"/>
          </p:cNvSpPr>
          <p:nvPr/>
        </p:nvSpPr>
        <p:spPr bwMode="auto">
          <a:xfrm flipH="1" flipV="1">
            <a:off x="6156176" y="3429000"/>
            <a:ext cx="1265" cy="2088232"/>
          </a:xfrm>
          <a:prstGeom prst="line">
            <a:avLst/>
          </a:prstGeom>
          <a:noFill/>
          <a:ln w="76200">
            <a:solidFill>
              <a:srgbClr val="99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275" name="Text Box 11"/>
          <p:cNvSpPr txBox="1">
            <a:spLocks noChangeArrowheads="1"/>
          </p:cNvSpPr>
          <p:nvPr/>
        </p:nvSpPr>
        <p:spPr bwMode="auto">
          <a:xfrm>
            <a:off x="2771800" y="5013176"/>
            <a:ext cx="237601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dirty="0">
                <a:solidFill>
                  <a:srgbClr val="993300"/>
                </a:solidFill>
              </a:rPr>
              <a:t>Слагаемое</a:t>
            </a:r>
          </a:p>
        </p:txBody>
      </p:sp>
      <p:sp>
        <p:nvSpPr>
          <p:cNvPr id="11276" name="Text Box 12"/>
          <p:cNvSpPr txBox="1">
            <a:spLocks noChangeArrowheads="1"/>
          </p:cNvSpPr>
          <p:nvPr/>
        </p:nvSpPr>
        <p:spPr bwMode="auto">
          <a:xfrm>
            <a:off x="5220072" y="5445224"/>
            <a:ext cx="27369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dirty="0">
                <a:solidFill>
                  <a:srgbClr val="993300"/>
                </a:solidFill>
              </a:rPr>
              <a:t>Слагаемое</a:t>
            </a:r>
          </a:p>
        </p:txBody>
      </p:sp>
      <p:sp>
        <p:nvSpPr>
          <p:cNvPr id="11277" name="Text Box 13"/>
          <p:cNvSpPr txBox="1">
            <a:spLocks noChangeArrowheads="1"/>
          </p:cNvSpPr>
          <p:nvPr/>
        </p:nvSpPr>
        <p:spPr bwMode="auto">
          <a:xfrm>
            <a:off x="7343775" y="4869160"/>
            <a:ext cx="180022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dirty="0">
                <a:solidFill>
                  <a:schemeClr val="accent2"/>
                </a:solidFill>
              </a:rPr>
              <a:t>Сумма</a:t>
            </a:r>
          </a:p>
        </p:txBody>
      </p:sp>
      <p:sp>
        <p:nvSpPr>
          <p:cNvPr id="11278" name="Line 14"/>
          <p:cNvSpPr>
            <a:spLocks noChangeShapeType="1"/>
          </p:cNvSpPr>
          <p:nvPr/>
        </p:nvSpPr>
        <p:spPr bwMode="auto">
          <a:xfrm flipH="1" flipV="1">
            <a:off x="7524328" y="3284984"/>
            <a:ext cx="215900" cy="151130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1" grpId="0" animBg="1"/>
      <p:bldP spid="11272" grpId="0"/>
      <p:bldP spid="11273" grpId="0" animBg="1"/>
      <p:bldP spid="11274" grpId="0" animBg="1"/>
      <p:bldP spid="11275" grpId="0"/>
      <p:bldP spid="11276" grpId="0"/>
      <p:bldP spid="11277" grpId="0"/>
      <p:bldP spid="1127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dd36efffaa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014538" cy="328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AutoShape 5"/>
          <p:cNvSpPr>
            <a:spLocks noChangeArrowheads="1"/>
          </p:cNvSpPr>
          <p:nvPr/>
        </p:nvSpPr>
        <p:spPr bwMode="auto">
          <a:xfrm>
            <a:off x="3132138" y="0"/>
            <a:ext cx="3816350" cy="1728788"/>
          </a:xfrm>
          <a:prstGeom prst="cloudCallout">
            <a:avLst>
              <a:gd name="adj1" fmla="val -94009"/>
              <a:gd name="adj2" fmla="val 44491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ru-RU" sz="2400" b="1" i="1">
                <a:latin typeface="Georgia" pitchFamily="18" charset="0"/>
              </a:rPr>
              <a:t>Как найти неизвестное слагаемое?</a:t>
            </a:r>
          </a:p>
          <a:p>
            <a:endParaRPr lang="ru-RU" sz="2400" b="1" i="1">
              <a:solidFill>
                <a:schemeClr val="accent2"/>
              </a:solidFill>
              <a:latin typeface="Georgia" pitchFamily="18" charset="0"/>
            </a:endParaRPr>
          </a:p>
        </p:txBody>
      </p:sp>
      <p:pic>
        <p:nvPicPr>
          <p:cNvPr id="12295" name="Picture 7" descr="Рисунок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07175" y="2995613"/>
            <a:ext cx="2536825" cy="386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6" name="AutoShape 8"/>
          <p:cNvSpPr>
            <a:spLocks noChangeArrowheads="1"/>
          </p:cNvSpPr>
          <p:nvPr/>
        </p:nvSpPr>
        <p:spPr bwMode="auto">
          <a:xfrm>
            <a:off x="250825" y="3213100"/>
            <a:ext cx="6626225" cy="1800225"/>
          </a:xfrm>
          <a:prstGeom prst="wedgeRoundRectCallout">
            <a:avLst>
              <a:gd name="adj1" fmla="val 66722"/>
              <a:gd name="adj2" fmla="val -792"/>
              <a:gd name="adj3" fmla="val 16667"/>
            </a:avLst>
          </a:prstGeom>
          <a:solidFill>
            <a:srgbClr val="CCFFFF"/>
          </a:solidFill>
          <a:ln w="9525">
            <a:solidFill>
              <a:srgbClr val="99CCFF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3600" b="1" i="1">
                <a:solidFill>
                  <a:srgbClr val="FF0000"/>
                </a:solidFill>
                <a:latin typeface="Georgia" pitchFamily="18" charset="0"/>
              </a:rPr>
              <a:t>… надо из суммы вычесть известное слагаемое.</a:t>
            </a:r>
          </a:p>
        </p:txBody>
      </p:sp>
      <p:sp>
        <p:nvSpPr>
          <p:cNvPr id="12297" name="WordArt 9"/>
          <p:cNvSpPr>
            <a:spLocks noChangeArrowheads="1" noChangeShapeType="1" noTextEdit="1"/>
          </p:cNvSpPr>
          <p:nvPr/>
        </p:nvSpPr>
        <p:spPr bwMode="auto">
          <a:xfrm>
            <a:off x="3132138" y="5516563"/>
            <a:ext cx="3527425" cy="6492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19050">
                  <a:solidFill>
                    <a:srgbClr val="FFCC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х = </a:t>
            </a:r>
            <a:r>
              <a:rPr lang="en-US" sz="3600" b="1" i="1" kern="10">
                <a:ln w="19050">
                  <a:solidFill>
                    <a:srgbClr val="FFCC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b - </a:t>
            </a:r>
            <a:r>
              <a:rPr lang="ru-RU" sz="3600" b="1" i="1" kern="10">
                <a:ln w="19050">
                  <a:solidFill>
                    <a:srgbClr val="FFCC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а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3132138" y="2060575"/>
            <a:ext cx="3527425" cy="720725"/>
            <a:chOff x="1973" y="1298"/>
            <a:chExt cx="2222" cy="454"/>
          </a:xfrm>
        </p:grpSpPr>
        <p:sp>
          <p:nvSpPr>
            <p:cNvPr id="11272" name="WordArt 6"/>
            <p:cNvSpPr>
              <a:spLocks noChangeArrowheads="1" noChangeShapeType="1" noTextEdit="1"/>
            </p:cNvSpPr>
            <p:nvPr/>
          </p:nvSpPr>
          <p:spPr bwMode="auto">
            <a:xfrm>
              <a:off x="1973" y="1298"/>
              <a:ext cx="2222" cy="409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i="1" kern="10">
                  <a:ln w="19050">
                    <a:solidFill>
                      <a:srgbClr val="FFCC99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Times New Roman"/>
                  <a:cs typeface="Times New Roman"/>
                </a:rPr>
                <a:t>х + а = </a:t>
              </a:r>
              <a:r>
                <a:rPr lang="en-US" sz="3600" b="1" i="1" kern="10">
                  <a:ln w="19050">
                    <a:solidFill>
                      <a:srgbClr val="FFCC99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Times New Roman"/>
                  <a:cs typeface="Times New Roman"/>
                </a:rPr>
                <a:t>b</a:t>
              </a:r>
              <a:endParaRPr lang="ru-RU" sz="3600" b="1" i="1" kern="10">
                <a:ln w="19050">
                  <a:solidFill>
                    <a:srgbClr val="FFCC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endParaRPr>
            </a:p>
          </p:txBody>
        </p:sp>
        <p:sp>
          <p:nvSpPr>
            <p:cNvPr id="11273" name="Line 10"/>
            <p:cNvSpPr>
              <a:spLocks noChangeShapeType="1"/>
            </p:cNvSpPr>
            <p:nvPr/>
          </p:nvSpPr>
          <p:spPr bwMode="auto">
            <a:xfrm>
              <a:off x="1973" y="1752"/>
              <a:ext cx="317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 animBg="1"/>
      <p:bldP spid="12296" grpId="0" animBg="1"/>
      <p:bldP spid="1229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WordArt 2"/>
          <p:cNvSpPr>
            <a:spLocks noChangeArrowheads="1" noChangeShapeType="1" noTextEdit="1"/>
          </p:cNvSpPr>
          <p:nvPr/>
        </p:nvSpPr>
        <p:spPr bwMode="auto">
          <a:xfrm>
            <a:off x="251520" y="188640"/>
            <a:ext cx="2953023" cy="47667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Работаем устно</a:t>
            </a:r>
          </a:p>
        </p:txBody>
      </p:sp>
      <p:pic>
        <p:nvPicPr>
          <p:cNvPr id="13315" name="Picture 3" descr="f20090918141730-stude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3141663"/>
            <a:ext cx="2559050" cy="3351212"/>
          </a:xfrm>
          <a:prstGeom prst="rect">
            <a:avLst/>
          </a:prstGeom>
          <a:noFill/>
        </p:spPr>
      </p:pic>
      <p:sp>
        <p:nvSpPr>
          <p:cNvPr id="13316" name="AutoShape 4"/>
          <p:cNvSpPr>
            <a:spLocks noChangeArrowheads="1"/>
          </p:cNvSpPr>
          <p:nvPr/>
        </p:nvSpPr>
        <p:spPr bwMode="auto">
          <a:xfrm>
            <a:off x="2771775" y="549275"/>
            <a:ext cx="5903913" cy="1223963"/>
          </a:xfrm>
          <a:prstGeom prst="wedgeEllipseCallout">
            <a:avLst>
              <a:gd name="adj1" fmla="val -61968"/>
              <a:gd name="adj2" fmla="val 23119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Как называют числа при вычитании?</a:t>
            </a: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4716463" y="2420938"/>
            <a:ext cx="3313112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600" b="1" i="1" dirty="0">
                <a:solidFill>
                  <a:schemeClr val="accent2"/>
                </a:solidFill>
              </a:rPr>
              <a:t>a </a:t>
            </a:r>
            <a:r>
              <a:rPr lang="ru-RU" sz="6600" b="1" i="1" dirty="0">
                <a:solidFill>
                  <a:schemeClr val="accent2"/>
                </a:solidFill>
              </a:rPr>
              <a:t>-</a:t>
            </a:r>
            <a:r>
              <a:rPr lang="en-US" sz="6600" b="1" i="1" dirty="0">
                <a:solidFill>
                  <a:schemeClr val="accent2"/>
                </a:solidFill>
              </a:rPr>
              <a:t> b = c</a:t>
            </a:r>
            <a:endParaRPr lang="ru-RU" sz="6600" b="1" i="1" dirty="0">
              <a:solidFill>
                <a:schemeClr val="accent2"/>
              </a:solidFill>
            </a:endParaRPr>
          </a:p>
        </p:txBody>
      </p:sp>
      <p:sp>
        <p:nvSpPr>
          <p:cNvPr id="13318" name="Line 6"/>
          <p:cNvSpPr>
            <a:spLocks noChangeShapeType="1"/>
          </p:cNvSpPr>
          <p:nvPr/>
        </p:nvSpPr>
        <p:spPr bwMode="auto">
          <a:xfrm flipV="1">
            <a:off x="3995936" y="3429000"/>
            <a:ext cx="720080" cy="1584325"/>
          </a:xfrm>
          <a:prstGeom prst="line">
            <a:avLst/>
          </a:prstGeom>
          <a:noFill/>
          <a:ln w="76200">
            <a:solidFill>
              <a:srgbClr val="99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319" name="Line 7"/>
          <p:cNvSpPr>
            <a:spLocks noChangeShapeType="1"/>
          </p:cNvSpPr>
          <p:nvPr/>
        </p:nvSpPr>
        <p:spPr bwMode="auto">
          <a:xfrm flipH="1" flipV="1">
            <a:off x="6082903" y="3284984"/>
            <a:ext cx="1265" cy="216024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2699792" y="4869160"/>
            <a:ext cx="28083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dirty="0">
                <a:solidFill>
                  <a:srgbClr val="993300"/>
                </a:solidFill>
              </a:rPr>
              <a:t>Уменьшаемое</a:t>
            </a:r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4499992" y="5517232"/>
            <a:ext cx="266464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dirty="0">
                <a:solidFill>
                  <a:schemeClr val="accent2"/>
                </a:solidFill>
              </a:rPr>
              <a:t>Вычитаемое</a:t>
            </a:r>
          </a:p>
        </p:txBody>
      </p:sp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7164288" y="5085184"/>
            <a:ext cx="180022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dirty="0">
                <a:solidFill>
                  <a:srgbClr val="006666"/>
                </a:solidFill>
              </a:rPr>
              <a:t>Разность</a:t>
            </a:r>
          </a:p>
        </p:txBody>
      </p:sp>
      <p:sp>
        <p:nvSpPr>
          <p:cNvPr id="13323" name="Line 11"/>
          <p:cNvSpPr>
            <a:spLocks noChangeShapeType="1"/>
          </p:cNvSpPr>
          <p:nvPr/>
        </p:nvSpPr>
        <p:spPr bwMode="auto">
          <a:xfrm flipH="1" flipV="1">
            <a:off x="7380312" y="3429000"/>
            <a:ext cx="287337" cy="1584325"/>
          </a:xfrm>
          <a:prstGeom prst="line">
            <a:avLst/>
          </a:prstGeom>
          <a:noFill/>
          <a:ln w="76200">
            <a:solidFill>
              <a:srgbClr val="0066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 animBg="1"/>
      <p:bldP spid="13317" grpId="0"/>
      <p:bldP spid="13318" grpId="0" animBg="1"/>
      <p:bldP spid="13319" grpId="0" animBg="1"/>
      <p:bldP spid="13320" grpId="0"/>
      <p:bldP spid="13321" grpId="0"/>
      <p:bldP spid="13322" grpId="0"/>
      <p:bldP spid="133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dd36efffaa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014538" cy="328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AutoShape 3"/>
          <p:cNvSpPr>
            <a:spLocks noChangeArrowheads="1"/>
          </p:cNvSpPr>
          <p:nvPr/>
        </p:nvSpPr>
        <p:spPr bwMode="auto">
          <a:xfrm>
            <a:off x="3132138" y="0"/>
            <a:ext cx="4824412" cy="1728788"/>
          </a:xfrm>
          <a:prstGeom prst="cloudCallout">
            <a:avLst>
              <a:gd name="adj1" fmla="val -84815"/>
              <a:gd name="adj2" fmla="val 44491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2400" b="1" i="1">
                <a:latin typeface="Georgia" pitchFamily="18" charset="0"/>
              </a:rPr>
              <a:t>Как найти неизвестное уменьшаемое?</a:t>
            </a:r>
          </a:p>
          <a:p>
            <a:pPr algn="ctr"/>
            <a:endParaRPr lang="ru-RU" sz="2400" b="1" i="1">
              <a:solidFill>
                <a:schemeClr val="accent2"/>
              </a:solidFill>
              <a:latin typeface="Georgia" pitchFamily="18" charset="0"/>
            </a:endParaRPr>
          </a:p>
        </p:txBody>
      </p:sp>
      <p:pic>
        <p:nvPicPr>
          <p:cNvPr id="16389" name="Picture 5" descr="Рисунок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07175" y="2995613"/>
            <a:ext cx="2536825" cy="386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0" name="AutoShape 6"/>
          <p:cNvSpPr>
            <a:spLocks noChangeArrowheads="1"/>
          </p:cNvSpPr>
          <p:nvPr/>
        </p:nvSpPr>
        <p:spPr bwMode="auto">
          <a:xfrm>
            <a:off x="250825" y="3213100"/>
            <a:ext cx="6626225" cy="1800225"/>
          </a:xfrm>
          <a:prstGeom prst="wedgeRoundRectCallout">
            <a:avLst>
              <a:gd name="adj1" fmla="val 66722"/>
              <a:gd name="adj2" fmla="val -792"/>
              <a:gd name="adj3" fmla="val 16667"/>
            </a:avLst>
          </a:prstGeom>
          <a:solidFill>
            <a:srgbClr val="CCFFFF"/>
          </a:solidFill>
          <a:ln w="9525">
            <a:solidFill>
              <a:srgbClr val="99CCFF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3600" b="1" i="1">
                <a:solidFill>
                  <a:srgbClr val="FF0000"/>
                </a:solidFill>
                <a:latin typeface="Georgia" pitchFamily="18" charset="0"/>
              </a:rPr>
              <a:t>… надо сложить вычитаемое и разность</a:t>
            </a:r>
          </a:p>
        </p:txBody>
      </p:sp>
      <p:sp>
        <p:nvSpPr>
          <p:cNvPr id="16391" name="WordArt 7"/>
          <p:cNvSpPr>
            <a:spLocks noChangeArrowheads="1" noChangeShapeType="1" noTextEdit="1"/>
          </p:cNvSpPr>
          <p:nvPr/>
        </p:nvSpPr>
        <p:spPr bwMode="auto">
          <a:xfrm>
            <a:off x="3132138" y="5516563"/>
            <a:ext cx="3527425" cy="6492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19050">
                  <a:solidFill>
                    <a:srgbClr val="FFCC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х = </a:t>
            </a:r>
            <a:r>
              <a:rPr lang="en-US" sz="3600" b="1" i="1" kern="10">
                <a:ln w="19050">
                  <a:solidFill>
                    <a:srgbClr val="FFCC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b + </a:t>
            </a:r>
            <a:r>
              <a:rPr lang="ru-RU" sz="3600" b="1" i="1" kern="10">
                <a:ln w="19050">
                  <a:solidFill>
                    <a:srgbClr val="FFCC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а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3132138" y="2060575"/>
            <a:ext cx="3527425" cy="792163"/>
            <a:chOff x="1973" y="1298"/>
            <a:chExt cx="2222" cy="499"/>
          </a:xfrm>
        </p:grpSpPr>
        <p:sp>
          <p:nvSpPr>
            <p:cNvPr id="15368" name="WordArt 4"/>
            <p:cNvSpPr>
              <a:spLocks noChangeArrowheads="1" noChangeShapeType="1" noTextEdit="1"/>
            </p:cNvSpPr>
            <p:nvPr/>
          </p:nvSpPr>
          <p:spPr bwMode="auto">
            <a:xfrm>
              <a:off x="1973" y="1298"/>
              <a:ext cx="2222" cy="409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i="1" kern="10">
                  <a:ln w="19050">
                    <a:solidFill>
                      <a:srgbClr val="FFCC99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Times New Roman"/>
                  <a:cs typeface="Times New Roman"/>
                </a:rPr>
                <a:t>х - а = </a:t>
              </a:r>
              <a:r>
                <a:rPr lang="en-US" sz="3600" b="1" i="1" kern="10">
                  <a:ln w="19050">
                    <a:solidFill>
                      <a:srgbClr val="FFCC99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Times New Roman"/>
                  <a:cs typeface="Times New Roman"/>
                </a:rPr>
                <a:t>b</a:t>
              </a:r>
              <a:endParaRPr lang="ru-RU" sz="3600" b="1" i="1" kern="10">
                <a:ln w="19050">
                  <a:solidFill>
                    <a:srgbClr val="FFCC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endParaRPr>
            </a:p>
          </p:txBody>
        </p:sp>
        <p:sp>
          <p:nvSpPr>
            <p:cNvPr id="15369" name="Line 8"/>
            <p:cNvSpPr>
              <a:spLocks noChangeShapeType="1"/>
            </p:cNvSpPr>
            <p:nvPr/>
          </p:nvSpPr>
          <p:spPr bwMode="auto">
            <a:xfrm>
              <a:off x="1973" y="1797"/>
              <a:ext cx="317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1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animBg="1"/>
      <p:bldP spid="16390" grpId="0" animBg="1"/>
      <p:bldP spid="1639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dd36efffaa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014538" cy="328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AutoShape 3"/>
          <p:cNvSpPr>
            <a:spLocks noChangeArrowheads="1"/>
          </p:cNvSpPr>
          <p:nvPr/>
        </p:nvSpPr>
        <p:spPr bwMode="auto">
          <a:xfrm>
            <a:off x="3132138" y="0"/>
            <a:ext cx="4824412" cy="1728788"/>
          </a:xfrm>
          <a:prstGeom prst="cloudCallout">
            <a:avLst>
              <a:gd name="adj1" fmla="val -84815"/>
              <a:gd name="adj2" fmla="val 44491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2400" b="1" i="1">
                <a:latin typeface="Georgia" pitchFamily="18" charset="0"/>
              </a:rPr>
              <a:t>Как найти неизвестное вычитаемое?</a:t>
            </a:r>
          </a:p>
          <a:p>
            <a:pPr algn="ctr"/>
            <a:endParaRPr lang="ru-RU" sz="2400" b="1" i="1">
              <a:solidFill>
                <a:schemeClr val="accent2"/>
              </a:solidFill>
              <a:latin typeface="Georgia" pitchFamily="18" charset="0"/>
            </a:endParaRPr>
          </a:p>
        </p:txBody>
      </p:sp>
      <p:pic>
        <p:nvPicPr>
          <p:cNvPr id="21509" name="Picture 5" descr="Рисунок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07175" y="2995613"/>
            <a:ext cx="2536825" cy="386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0" name="AutoShape 6"/>
          <p:cNvSpPr>
            <a:spLocks noChangeArrowheads="1"/>
          </p:cNvSpPr>
          <p:nvPr/>
        </p:nvSpPr>
        <p:spPr bwMode="auto">
          <a:xfrm>
            <a:off x="250825" y="3213100"/>
            <a:ext cx="6626225" cy="1800225"/>
          </a:xfrm>
          <a:prstGeom prst="wedgeRoundRectCallout">
            <a:avLst>
              <a:gd name="adj1" fmla="val 66722"/>
              <a:gd name="adj2" fmla="val -792"/>
              <a:gd name="adj3" fmla="val 16667"/>
            </a:avLst>
          </a:prstGeom>
          <a:solidFill>
            <a:srgbClr val="CCFFFF"/>
          </a:solidFill>
          <a:ln w="9525">
            <a:solidFill>
              <a:srgbClr val="99CCFF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3600" b="1" i="1">
                <a:solidFill>
                  <a:srgbClr val="FF0000"/>
                </a:solidFill>
                <a:latin typeface="Georgia" pitchFamily="18" charset="0"/>
              </a:rPr>
              <a:t>… надо из уменьшаемого вычесть разность</a:t>
            </a:r>
          </a:p>
        </p:txBody>
      </p:sp>
      <p:sp>
        <p:nvSpPr>
          <p:cNvPr id="21511" name="WordArt 7"/>
          <p:cNvSpPr>
            <a:spLocks noChangeArrowheads="1" noChangeShapeType="1" noTextEdit="1"/>
          </p:cNvSpPr>
          <p:nvPr/>
        </p:nvSpPr>
        <p:spPr bwMode="auto">
          <a:xfrm>
            <a:off x="3132138" y="5516563"/>
            <a:ext cx="3527425" cy="6492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19050">
                  <a:solidFill>
                    <a:srgbClr val="FFCC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х = а - </a:t>
            </a:r>
            <a:r>
              <a:rPr lang="en-US" sz="3600" b="1" i="1" kern="10">
                <a:ln w="19050">
                  <a:solidFill>
                    <a:srgbClr val="FFCC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b</a:t>
            </a:r>
            <a:endParaRPr lang="ru-RU" sz="3600" b="1" i="1" kern="10">
              <a:ln w="19050">
                <a:solidFill>
                  <a:srgbClr val="FFCC99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3132138" y="2060575"/>
            <a:ext cx="3527425" cy="792163"/>
            <a:chOff x="1973" y="1298"/>
            <a:chExt cx="2222" cy="499"/>
          </a:xfrm>
        </p:grpSpPr>
        <p:sp>
          <p:nvSpPr>
            <p:cNvPr id="19464" name="WordArt 4"/>
            <p:cNvSpPr>
              <a:spLocks noChangeArrowheads="1" noChangeShapeType="1" noTextEdit="1"/>
            </p:cNvSpPr>
            <p:nvPr/>
          </p:nvSpPr>
          <p:spPr bwMode="auto">
            <a:xfrm>
              <a:off x="1973" y="1298"/>
              <a:ext cx="2222" cy="409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i="1" kern="10">
                  <a:ln w="19050">
                    <a:solidFill>
                      <a:srgbClr val="FFCC99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Times New Roman"/>
                  <a:cs typeface="Times New Roman"/>
                </a:rPr>
                <a:t>а - х = </a:t>
              </a:r>
              <a:r>
                <a:rPr lang="en-US" sz="3600" b="1" i="1" kern="10">
                  <a:ln w="19050">
                    <a:solidFill>
                      <a:srgbClr val="FFCC99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Times New Roman"/>
                  <a:cs typeface="Times New Roman"/>
                </a:rPr>
                <a:t>b</a:t>
              </a:r>
              <a:endParaRPr lang="ru-RU" sz="3600" b="1" i="1" kern="10">
                <a:ln w="19050">
                  <a:solidFill>
                    <a:srgbClr val="FFCC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endParaRPr>
            </a:p>
          </p:txBody>
        </p:sp>
        <p:sp>
          <p:nvSpPr>
            <p:cNvPr id="19465" name="Line 8"/>
            <p:cNvSpPr>
              <a:spLocks noChangeShapeType="1"/>
            </p:cNvSpPr>
            <p:nvPr/>
          </p:nvSpPr>
          <p:spPr bwMode="auto">
            <a:xfrm>
              <a:off x="2835" y="1797"/>
              <a:ext cx="317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1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animBg="1"/>
      <p:bldP spid="21510" grpId="0" animBg="1"/>
      <p:bldP spid="21511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1013</TotalTime>
  <Words>1033</Words>
  <Application>Microsoft Office PowerPoint</Application>
  <PresentationFormat>Экран (4:3)</PresentationFormat>
  <Paragraphs>239</Paragraphs>
  <Slides>39</Slides>
  <Notes>1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7" baseType="lpstr">
      <vt:lpstr>Arial</vt:lpstr>
      <vt:lpstr>Arial Black</vt:lpstr>
      <vt:lpstr>Calibri</vt:lpstr>
      <vt:lpstr>Franklin Gothic Medium</vt:lpstr>
      <vt:lpstr>Georgia</vt:lpstr>
      <vt:lpstr>Monotype Corsiva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Самостоятельная работа.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Математику нельзя изучать, наблюдая, как это делает сосед. А. Нивен</dc:title>
  <dc:creator>11111</dc:creator>
  <cp:lastModifiedBy>Пользователь</cp:lastModifiedBy>
  <cp:revision>88</cp:revision>
  <dcterms:created xsi:type="dcterms:W3CDTF">2017-10-15T08:17:59Z</dcterms:created>
  <dcterms:modified xsi:type="dcterms:W3CDTF">2024-11-01T09:52:05Z</dcterms:modified>
</cp:coreProperties>
</file>