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359" r:id="rId2"/>
    <p:sldId id="358" r:id="rId3"/>
    <p:sldId id="276" r:id="rId4"/>
    <p:sldId id="349" r:id="rId5"/>
    <p:sldId id="338" r:id="rId6"/>
    <p:sldId id="350" r:id="rId7"/>
    <p:sldId id="340" r:id="rId8"/>
    <p:sldId id="351" r:id="rId9"/>
    <p:sldId id="342" r:id="rId10"/>
    <p:sldId id="352" r:id="rId11"/>
    <p:sldId id="344" r:id="rId12"/>
    <p:sldId id="353" r:id="rId13"/>
    <p:sldId id="346" r:id="rId14"/>
    <p:sldId id="354" r:id="rId15"/>
    <p:sldId id="348" r:id="rId16"/>
    <p:sldId id="355" r:id="rId17"/>
    <p:sldId id="356" r:id="rId18"/>
    <p:sldId id="35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53" d="100"/>
          <a:sy n="53" d="100"/>
        </p:scale>
        <p:origin x="302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5296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2185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7898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979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0631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9232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106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149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26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623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57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2925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81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8213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1630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04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2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4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Прибор был запатентован ещё в 1860 </a:t>
            </a:r>
            <a:r>
              <a:rPr lang="ru-RU" sz="6000" dirty="0" smtClean="0">
                <a:latin typeface="Corbel" panose="020B0503020204020204" pitchFamily="34" charset="0"/>
              </a:rPr>
              <a:t>году.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Изобретатель </a:t>
            </a:r>
            <a:r>
              <a:rPr lang="ru-RU" sz="6000" dirty="0">
                <a:latin typeface="Corbel" panose="020B0503020204020204" pitchFamily="34" charset="0"/>
              </a:rPr>
              <a:t>назвал его «</a:t>
            </a:r>
            <a:r>
              <a:rPr lang="ru-RU" sz="6000" dirty="0" err="1">
                <a:latin typeface="Corbel" panose="020B0503020204020204" pitchFamily="34" charset="0"/>
              </a:rPr>
              <a:t>подметателем</a:t>
            </a:r>
            <a:r>
              <a:rPr lang="ru-RU" sz="6000" dirty="0">
                <a:latin typeface="Corbel" panose="020B0503020204020204" pitchFamily="34" charset="0"/>
              </a:rPr>
              <a:t> ковров</a:t>
            </a:r>
            <a:r>
              <a:rPr lang="ru-RU" sz="6000" dirty="0" smtClean="0">
                <a:latin typeface="Corbel" panose="020B0503020204020204" pitchFamily="34" charset="0"/>
              </a:rPr>
              <a:t>».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Позже </a:t>
            </a:r>
            <a:r>
              <a:rPr lang="ru-RU" sz="6000" dirty="0">
                <a:latin typeface="Corbel" panose="020B0503020204020204" pitchFamily="34" charset="0"/>
              </a:rPr>
              <a:t>журнал «</a:t>
            </a:r>
            <a:r>
              <a:rPr lang="ru-RU" sz="6000" dirty="0" err="1">
                <a:latin typeface="Corbel" panose="020B0503020204020204" pitchFamily="34" charset="0"/>
              </a:rPr>
              <a:t>Electrician</a:t>
            </a:r>
            <a:r>
              <a:rPr lang="ru-RU" sz="6000" dirty="0">
                <a:latin typeface="Corbel" panose="020B0503020204020204" pitchFamily="34" charset="0"/>
              </a:rPr>
              <a:t>» назвал его </a:t>
            </a:r>
            <a:r>
              <a:rPr lang="ru-RU" sz="6000" dirty="0" smtClean="0">
                <a:latin typeface="Corbel" panose="020B0503020204020204" pitchFamily="34" charset="0"/>
              </a:rPr>
              <a:t>новым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стандартом </a:t>
            </a:r>
            <a:r>
              <a:rPr lang="ru-RU" sz="6000" dirty="0">
                <a:latin typeface="Corbel" panose="020B0503020204020204" pitchFamily="34" charset="0"/>
              </a:rPr>
              <a:t>здоровья. </a:t>
            </a:r>
            <a:r>
              <a:rPr lang="ru-RU" sz="6000" b="1" dirty="0">
                <a:latin typeface="Corbel" panose="020B0503020204020204" pitchFamily="34" charset="0"/>
              </a:rPr>
              <a:t>О чём речь? 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Утюг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Микроволновая печь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Миксер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Пылесос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437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Первого июня отмечают День защиты </a:t>
            </a:r>
            <a:r>
              <a:rPr lang="ru-RU" sz="7200" dirty="0" smtClean="0">
                <a:latin typeface="Corbel" panose="020B0503020204020204" pitchFamily="34" charset="0"/>
              </a:rPr>
              <a:t>детей,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День </a:t>
            </a:r>
            <a:r>
              <a:rPr lang="ru-RU" sz="7200" dirty="0">
                <a:latin typeface="Corbel" panose="020B0503020204020204" pitchFamily="34" charset="0"/>
              </a:rPr>
              <a:t>родителей и Всемирный день…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Чего</a:t>
            </a:r>
            <a:r>
              <a:rPr lang="ru-RU" sz="7200" b="1" dirty="0">
                <a:latin typeface="Corbel" panose="020B0503020204020204" pitchFamily="34" charset="0"/>
              </a:rPr>
              <a:t>? 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1. Винограда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2. Яблок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3. Молока</a:t>
            </a:r>
            <a:r>
              <a:rPr lang="ru-RU" sz="7200" b="1" dirty="0">
                <a:latin typeface="Corbel" panose="020B0503020204020204" pitchFamily="34" charset="0"/>
              </a:rPr>
              <a:t/>
            </a:r>
            <a:br>
              <a:rPr lang="ru-RU" sz="7200" b="1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4. Конфет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Первого июня отмечают День защиты </a:t>
            </a:r>
            <a:r>
              <a:rPr lang="ru-RU" sz="7200" dirty="0" smtClean="0">
                <a:latin typeface="Corbel" panose="020B0503020204020204" pitchFamily="34" charset="0"/>
              </a:rPr>
              <a:t>детей,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День </a:t>
            </a:r>
            <a:r>
              <a:rPr lang="ru-RU" sz="7200" dirty="0">
                <a:latin typeface="Corbel" panose="020B0503020204020204" pitchFamily="34" charset="0"/>
              </a:rPr>
              <a:t>родителей и Всемирный день…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Чего</a:t>
            </a:r>
            <a:r>
              <a:rPr lang="ru-RU" sz="7200" b="1" dirty="0">
                <a:latin typeface="Corbel" panose="020B0503020204020204" pitchFamily="34" charset="0"/>
              </a:rPr>
              <a:t>? </a:t>
            </a:r>
            <a:r>
              <a:rPr lang="ru-RU" sz="7200" dirty="0">
                <a:latin typeface="Corbel" panose="020B0503020204020204" pitchFamily="34" charset="0"/>
              </a:rPr>
              <a:t/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1. Винограда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2. Яблок</a:t>
            </a:r>
            <a:br>
              <a:rPr lang="ru-RU" sz="7200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3. Молока</a:t>
            </a:r>
            <a:r>
              <a:rPr lang="ru-RU" sz="7200" b="1" dirty="0">
                <a:latin typeface="Corbel" panose="020B0503020204020204" pitchFamily="34" charset="0"/>
              </a:rPr>
              <a:t/>
            </a:r>
            <a:br>
              <a:rPr lang="ru-RU" sz="7200" b="1" dirty="0">
                <a:latin typeface="Corbel" panose="020B0503020204020204" pitchFamily="34" charset="0"/>
              </a:rPr>
            </a:br>
            <a:r>
              <a:rPr lang="ru-RU" sz="7200" dirty="0">
                <a:latin typeface="Corbel" panose="020B0503020204020204" pitchFamily="34" charset="0"/>
              </a:rPr>
              <a:t>4. Конфет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3007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На каждой стороне кубика находятся 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интерактивные элементы: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включатель-выключатель</a:t>
            </a:r>
            <a:r>
              <a:rPr lang="ru-RU" sz="4400" dirty="0">
                <a:latin typeface="Corbel" panose="020B0503020204020204" pitchFamily="34" charset="0"/>
              </a:rPr>
              <a:t>, шестерёнки, 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err="1" smtClean="0">
                <a:latin typeface="Corbel" panose="020B0503020204020204" pitchFamily="34" charset="0"/>
              </a:rPr>
              <a:t>нажимающаяся</a:t>
            </a:r>
            <a:r>
              <a:rPr lang="ru-RU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кнопка и т.д. </a:t>
            </a:r>
            <a:r>
              <a:rPr lang="ru-RU" sz="4400" dirty="0" smtClean="0">
                <a:latin typeface="Corbel" panose="020B0503020204020204" pitchFamily="34" charset="0"/>
              </a:rPr>
              <a:t>Кубик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решает </a:t>
            </a:r>
            <a:r>
              <a:rPr lang="ru-RU" sz="4400" dirty="0">
                <a:latin typeface="Corbel" panose="020B0503020204020204" pitchFamily="34" charset="0"/>
              </a:rPr>
              <a:t>проблему того, что ВОЗ назвала 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«</a:t>
            </a:r>
            <a:r>
              <a:rPr lang="ru-RU" sz="4400" dirty="0">
                <a:latin typeface="Corbel" panose="020B0503020204020204" pitchFamily="34" charset="0"/>
              </a:rPr>
              <a:t>эпидемией XXI века».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О </a:t>
            </a:r>
            <a:r>
              <a:rPr lang="ru-RU" sz="4400" b="1" dirty="0">
                <a:latin typeface="Corbel" panose="020B0503020204020204" pitchFamily="34" charset="0"/>
              </a:rPr>
              <a:t>чём речь?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1. Прыщи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2</a:t>
            </a:r>
            <a:r>
              <a:rPr lang="ru-RU" sz="4400" dirty="0">
                <a:latin typeface="Corbel" panose="020B0503020204020204" pitchFamily="34" charset="0"/>
              </a:rPr>
              <a:t>. </a:t>
            </a:r>
            <a:r>
              <a:rPr lang="ru-RU" sz="4400" dirty="0" err="1" smtClean="0">
                <a:latin typeface="Corbel" panose="020B0503020204020204" pitchFamily="34" charset="0"/>
              </a:rPr>
              <a:t>Буллинг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3</a:t>
            </a:r>
            <a:r>
              <a:rPr lang="ru-RU" sz="4400" dirty="0">
                <a:latin typeface="Corbel" panose="020B0503020204020204" pitchFamily="34" charset="0"/>
              </a:rPr>
              <a:t>. </a:t>
            </a:r>
            <a:r>
              <a:rPr lang="ru-RU" sz="4400" dirty="0" err="1">
                <a:latin typeface="Corbel" panose="020B0503020204020204" pitchFamily="34" charset="0"/>
              </a:rPr>
              <a:t>Эйджизм</a:t>
            </a:r>
            <a:r>
              <a:rPr lang="ru-RU" sz="4400" dirty="0">
                <a:latin typeface="Corbel" panose="020B0503020204020204" pitchFamily="34" charset="0"/>
              </a:rPr>
              <a:t> (дискриминация по возрастному </a:t>
            </a:r>
            <a:r>
              <a:rPr lang="ru-RU" sz="4400" dirty="0" smtClean="0">
                <a:latin typeface="Corbel" panose="020B0503020204020204" pitchFamily="34" charset="0"/>
              </a:rPr>
              <a:t>признаку)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4</a:t>
            </a:r>
            <a:r>
              <a:rPr lang="ru-RU" sz="4400" dirty="0">
                <a:latin typeface="Corbel" panose="020B0503020204020204" pitchFamily="34" charset="0"/>
              </a:rPr>
              <a:t>. Стресс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329" y="1416628"/>
            <a:ext cx="9265771" cy="61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На каждой стороне кубика находятся 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интерактивные элементы: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включатель-выключатель</a:t>
            </a:r>
            <a:r>
              <a:rPr lang="ru-RU" sz="4400" dirty="0">
                <a:latin typeface="Corbel" panose="020B0503020204020204" pitchFamily="34" charset="0"/>
              </a:rPr>
              <a:t>, шестерёнки, 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err="1" smtClean="0">
                <a:latin typeface="Corbel" panose="020B0503020204020204" pitchFamily="34" charset="0"/>
              </a:rPr>
              <a:t>нажимающаяся</a:t>
            </a:r>
            <a:r>
              <a:rPr lang="ru-RU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кнопка и т.д. </a:t>
            </a:r>
            <a:r>
              <a:rPr lang="ru-RU" sz="4400" dirty="0" smtClean="0">
                <a:latin typeface="Corbel" panose="020B0503020204020204" pitchFamily="34" charset="0"/>
              </a:rPr>
              <a:t>Кубик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решает </a:t>
            </a:r>
            <a:r>
              <a:rPr lang="ru-RU" sz="4400" dirty="0">
                <a:latin typeface="Corbel" panose="020B0503020204020204" pitchFamily="34" charset="0"/>
              </a:rPr>
              <a:t>проблему того, что ВОЗ назвала 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«</a:t>
            </a:r>
            <a:r>
              <a:rPr lang="ru-RU" sz="4400" dirty="0">
                <a:latin typeface="Corbel" panose="020B0503020204020204" pitchFamily="34" charset="0"/>
              </a:rPr>
              <a:t>эпидемией XXI века».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О </a:t>
            </a:r>
            <a:r>
              <a:rPr lang="ru-RU" sz="4400" b="1" dirty="0">
                <a:latin typeface="Corbel" panose="020B0503020204020204" pitchFamily="34" charset="0"/>
              </a:rPr>
              <a:t>чём речь?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1. Прыщи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2</a:t>
            </a:r>
            <a:r>
              <a:rPr lang="ru-RU" sz="4400" dirty="0">
                <a:latin typeface="Corbel" panose="020B0503020204020204" pitchFamily="34" charset="0"/>
              </a:rPr>
              <a:t>. </a:t>
            </a:r>
            <a:r>
              <a:rPr lang="ru-RU" sz="4400" dirty="0" err="1" smtClean="0">
                <a:latin typeface="Corbel" panose="020B0503020204020204" pitchFamily="34" charset="0"/>
              </a:rPr>
              <a:t>Буллинг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3</a:t>
            </a:r>
            <a:r>
              <a:rPr lang="ru-RU" sz="4400" dirty="0">
                <a:latin typeface="Corbel" panose="020B0503020204020204" pitchFamily="34" charset="0"/>
              </a:rPr>
              <a:t>. </a:t>
            </a:r>
            <a:r>
              <a:rPr lang="ru-RU" sz="4400" dirty="0" err="1">
                <a:latin typeface="Corbel" panose="020B0503020204020204" pitchFamily="34" charset="0"/>
              </a:rPr>
              <a:t>Эйджизм</a:t>
            </a:r>
            <a:r>
              <a:rPr lang="ru-RU" sz="4400" dirty="0">
                <a:latin typeface="Corbel" panose="020B0503020204020204" pitchFamily="34" charset="0"/>
              </a:rPr>
              <a:t> (дискриминация по возрастному </a:t>
            </a:r>
            <a:r>
              <a:rPr lang="ru-RU" sz="4400" dirty="0" smtClean="0">
                <a:latin typeface="Corbel" panose="020B0503020204020204" pitchFamily="34" charset="0"/>
              </a:rPr>
              <a:t>признаку)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4</a:t>
            </a:r>
            <a:r>
              <a:rPr lang="ru-RU" sz="4400" dirty="0">
                <a:latin typeface="Corbel" panose="020B0503020204020204" pitchFamily="34" charset="0"/>
              </a:rPr>
              <a:t>. Стресс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329" y="1416628"/>
            <a:ext cx="9265771" cy="61530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5720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ВОЗ </a:t>
            </a:r>
            <a:r>
              <a:rPr lang="ru-RU" sz="5400" dirty="0">
                <a:latin typeface="Corbel" panose="020B0503020204020204" pitchFamily="34" charset="0"/>
              </a:rPr>
              <a:t>рекомендует при чихании прикрываться …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Чем</a:t>
            </a:r>
            <a:r>
              <a:rPr lang="ru-RU" sz="5400" b="1" dirty="0">
                <a:latin typeface="Corbel" panose="020B0503020204020204" pitchFamily="34" charset="0"/>
              </a:rPr>
              <a:t>? 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Платком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Ладонью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Локтем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Не использовать ничего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ВОЗ </a:t>
            </a:r>
            <a:r>
              <a:rPr lang="ru-RU" sz="5400" dirty="0">
                <a:latin typeface="Corbel" panose="020B0503020204020204" pitchFamily="34" charset="0"/>
              </a:rPr>
              <a:t>рекомендует при чихании прикрываться …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Чем</a:t>
            </a:r>
            <a:r>
              <a:rPr lang="ru-RU" sz="5400" b="1" dirty="0">
                <a:latin typeface="Corbel" panose="020B0503020204020204" pitchFamily="34" charset="0"/>
              </a:rPr>
              <a:t>? 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Платком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Ладонью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Локтем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Не использовать ничего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8055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i="1" dirty="0">
                <a:latin typeface="Corbel" panose="020B0503020204020204" pitchFamily="34" charset="0"/>
              </a:rPr>
              <a:t>Внимание! В этом вопросе может быть больше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правильных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вариантов </a:t>
            </a:r>
            <a:r>
              <a:rPr lang="ru-RU" sz="5400" i="1" dirty="0">
                <a:latin typeface="Corbel" panose="020B0503020204020204" pitchFamily="34" charset="0"/>
              </a:rPr>
              <a:t>ответа, или не быть их вовсе. Если </a:t>
            </a:r>
            <a:r>
              <a:rPr lang="ru-RU" sz="5400" i="1" dirty="0" smtClean="0">
                <a:latin typeface="Corbel" panose="020B0503020204020204" pitchFamily="34" charset="0"/>
              </a:rPr>
              <a:t>вариантов</a:t>
            </a:r>
            <a:endParaRPr lang="en-US" sz="54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i="1" dirty="0" smtClean="0">
                <a:latin typeface="Corbel" panose="020B0503020204020204" pitchFamily="34" charset="0"/>
              </a:rPr>
              <a:t>больше </a:t>
            </a:r>
            <a:r>
              <a:rPr lang="ru-RU" sz="5400" i="1" dirty="0">
                <a:latin typeface="Corbel" panose="020B0503020204020204" pitchFamily="34" charset="0"/>
              </a:rPr>
              <a:t>одного, выберите все </a:t>
            </a:r>
            <a:r>
              <a:rPr lang="ru-RU" sz="5400" i="1" dirty="0" smtClean="0">
                <a:latin typeface="Corbel" panose="020B0503020204020204" pitchFamily="34" charset="0"/>
              </a:rPr>
              <a:t>правильные.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ВОЗ </a:t>
            </a:r>
            <a:r>
              <a:rPr lang="ru-RU" sz="5400" dirty="0">
                <a:latin typeface="Corbel" panose="020B0503020204020204" pitchFamily="34" charset="0"/>
              </a:rPr>
              <a:t>рекомендует при чихании прикрываться …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Чем</a:t>
            </a:r>
            <a:r>
              <a:rPr lang="ru-RU" sz="5400" b="1" dirty="0">
                <a:latin typeface="Corbel" panose="020B0503020204020204" pitchFamily="34" charset="0"/>
              </a:rPr>
              <a:t>? 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Платком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Ладонью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Локтем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Не использовать ничего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4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513"/>
            <a:ext cx="20104100" cy="3471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6391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Из-за необычных условий работы </a:t>
            </a:r>
            <a:r>
              <a:rPr lang="ru-RU" sz="7200" b="1" dirty="0" smtClean="0">
                <a:latin typeface="Corbel" panose="020B0503020204020204" pitchFamily="34" charset="0"/>
              </a:rPr>
              <a:t>врачи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настоятельно </a:t>
            </a:r>
            <a:r>
              <a:rPr lang="ru-RU" sz="7200" b="1" dirty="0">
                <a:latin typeface="Corbel" panose="020B0503020204020204" pitchFamily="34" charset="0"/>
              </a:rPr>
              <a:t>рекомендуют космонавтам </a:t>
            </a:r>
            <a:r>
              <a:rPr lang="ru-RU" sz="7200" b="1" dirty="0" smtClean="0">
                <a:latin typeface="Corbel" panose="020B0503020204020204" pitchFamily="34" charset="0"/>
              </a:rPr>
              <a:t>во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время </a:t>
            </a:r>
            <a:r>
              <a:rPr lang="ru-RU" sz="7200" b="1" dirty="0">
                <a:latin typeface="Corbel" panose="020B0503020204020204" pitchFamily="34" charset="0"/>
              </a:rPr>
              <a:t>полёта заниматься… 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1. Иглоукалыванием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2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Спортом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3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Пением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4</a:t>
            </a:r>
            <a:r>
              <a:rPr lang="ru-RU" sz="7200" dirty="0">
                <a:latin typeface="Corbel" panose="020B0503020204020204" pitchFamily="34" charset="0"/>
              </a:rPr>
              <a:t>. Чтением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Из-за необычных условий работы </a:t>
            </a:r>
            <a:r>
              <a:rPr lang="ru-RU" sz="7200" b="1" dirty="0" smtClean="0">
                <a:latin typeface="Corbel" panose="020B0503020204020204" pitchFamily="34" charset="0"/>
              </a:rPr>
              <a:t>врачи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настоятельно </a:t>
            </a:r>
            <a:r>
              <a:rPr lang="ru-RU" sz="7200" b="1" dirty="0">
                <a:latin typeface="Corbel" panose="020B0503020204020204" pitchFamily="34" charset="0"/>
              </a:rPr>
              <a:t>рекомендуют космонавтам </a:t>
            </a:r>
            <a:r>
              <a:rPr lang="ru-RU" sz="7200" b="1" dirty="0" smtClean="0">
                <a:latin typeface="Corbel" panose="020B0503020204020204" pitchFamily="34" charset="0"/>
              </a:rPr>
              <a:t>во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время </a:t>
            </a:r>
            <a:r>
              <a:rPr lang="ru-RU" sz="7200" b="1" dirty="0">
                <a:latin typeface="Corbel" panose="020B0503020204020204" pitchFamily="34" charset="0"/>
              </a:rPr>
              <a:t>полёта заниматься… 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1. Иглоукалыванием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2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Спортом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3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dirty="0" smtClean="0">
                <a:latin typeface="Corbel" panose="020B0503020204020204" pitchFamily="34" charset="0"/>
              </a:rPr>
              <a:t>Пением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4</a:t>
            </a:r>
            <a:r>
              <a:rPr lang="ru-RU" sz="7200" dirty="0">
                <a:latin typeface="Corbel" panose="020B0503020204020204" pitchFamily="34" charset="0"/>
              </a:rPr>
              <a:t>. Чтением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187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8874943" cy="744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Выдающийся хирург Николай Пирогов называл </a:t>
            </a:r>
            <a:r>
              <a:rPr lang="ru-RU" sz="6000" dirty="0" smtClean="0">
                <a:latin typeface="Corbel" panose="020B0503020204020204" pitchFamily="34" charset="0"/>
              </a:rPr>
              <a:t>АЛЬФУ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будущим </a:t>
            </a:r>
            <a:r>
              <a:rPr lang="ru-RU" sz="6000" dirty="0">
                <a:latin typeface="Corbel" panose="020B0503020204020204" pitchFamily="34" charset="0"/>
              </a:rPr>
              <a:t>медицины. Вакцинация – один из </a:t>
            </a:r>
            <a:r>
              <a:rPr lang="ru-RU" sz="6000" dirty="0" smtClean="0">
                <a:latin typeface="Corbel" panose="020B0503020204020204" pitchFamily="34" charset="0"/>
              </a:rPr>
              <a:t>самых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эффективных </a:t>
            </a:r>
            <a:r>
              <a:rPr lang="ru-RU" sz="6000" dirty="0">
                <a:latin typeface="Corbel" panose="020B0503020204020204" pitchFamily="34" charset="0"/>
              </a:rPr>
              <a:t>методов АЛЬФЫ.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АЛЬФУ.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</a:t>
            </a:r>
            <a:r>
              <a:rPr lang="ru-RU" sz="6000" dirty="0">
                <a:latin typeface="Corbel" panose="020B0503020204020204" pitchFamily="34" charset="0"/>
              </a:rPr>
              <a:t>. Диагностика</a:t>
            </a:r>
          </a:p>
          <a:p>
            <a:r>
              <a:rPr lang="ru-RU" sz="6000" dirty="0">
                <a:latin typeface="Corbel" panose="020B0503020204020204" pitchFamily="34" charset="0"/>
              </a:rPr>
              <a:t>2. Самолечение</a:t>
            </a:r>
          </a:p>
          <a:p>
            <a:r>
              <a:rPr lang="ru-RU" sz="6000" dirty="0">
                <a:latin typeface="Corbel" panose="020B0503020204020204" pitchFamily="34" charset="0"/>
              </a:rPr>
              <a:t>3. Профилактика</a:t>
            </a:r>
          </a:p>
          <a:p>
            <a:r>
              <a:rPr lang="ru-RU" sz="6000" dirty="0">
                <a:latin typeface="Corbel" panose="020B0503020204020204" pitchFamily="34" charset="0"/>
              </a:rPr>
              <a:t>4. </a:t>
            </a:r>
            <a:r>
              <a:rPr lang="ru-RU" sz="6000" dirty="0" smtClean="0">
                <a:latin typeface="Corbel" panose="020B0503020204020204" pitchFamily="34" charset="0"/>
              </a:rPr>
              <a:t>Страховка</a:t>
            </a:r>
            <a:endParaRPr lang="ru-RU" sz="6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8874943" cy="744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Выдающийся хирург Николай Пирогов называл </a:t>
            </a:r>
            <a:r>
              <a:rPr lang="ru-RU" sz="6000" dirty="0" smtClean="0">
                <a:latin typeface="Corbel" panose="020B0503020204020204" pitchFamily="34" charset="0"/>
              </a:rPr>
              <a:t>АЛЬФУ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будущим </a:t>
            </a:r>
            <a:r>
              <a:rPr lang="ru-RU" sz="6000" dirty="0">
                <a:latin typeface="Corbel" panose="020B0503020204020204" pitchFamily="34" charset="0"/>
              </a:rPr>
              <a:t>медицины. Вакцинация – один из </a:t>
            </a:r>
            <a:r>
              <a:rPr lang="ru-RU" sz="6000" dirty="0" smtClean="0">
                <a:latin typeface="Corbel" panose="020B0503020204020204" pitchFamily="34" charset="0"/>
              </a:rPr>
              <a:t>самых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эффективных </a:t>
            </a:r>
            <a:r>
              <a:rPr lang="ru-RU" sz="6000" dirty="0">
                <a:latin typeface="Corbel" panose="020B0503020204020204" pitchFamily="34" charset="0"/>
              </a:rPr>
              <a:t>методов АЛЬФЫ.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АЛЬФУ.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1</a:t>
            </a:r>
            <a:r>
              <a:rPr lang="ru-RU" sz="6000" dirty="0">
                <a:latin typeface="Corbel" panose="020B0503020204020204" pitchFamily="34" charset="0"/>
              </a:rPr>
              <a:t>. Диагностика</a:t>
            </a:r>
          </a:p>
          <a:p>
            <a:r>
              <a:rPr lang="ru-RU" sz="6000" dirty="0">
                <a:latin typeface="Corbel" panose="020B0503020204020204" pitchFamily="34" charset="0"/>
              </a:rPr>
              <a:t>2. Самолечение</a:t>
            </a:r>
          </a:p>
          <a:p>
            <a:r>
              <a:rPr lang="ru-RU" sz="6000" dirty="0">
                <a:latin typeface="Corbel" panose="020B0503020204020204" pitchFamily="34" charset="0"/>
              </a:rPr>
              <a:t>3. Профилактика</a:t>
            </a:r>
          </a:p>
          <a:p>
            <a:r>
              <a:rPr lang="ru-RU" sz="6000" dirty="0">
                <a:latin typeface="Corbel" panose="020B0503020204020204" pitchFamily="34" charset="0"/>
              </a:rPr>
              <a:t>4. </a:t>
            </a:r>
            <a:r>
              <a:rPr lang="ru-RU" sz="6000" dirty="0" smtClean="0">
                <a:latin typeface="Corbel" panose="020B0503020204020204" pitchFamily="34" charset="0"/>
              </a:rPr>
              <a:t>Страховка</a:t>
            </a:r>
            <a:endParaRPr lang="ru-RU" sz="6000" dirty="0">
              <a:latin typeface="Corbel" panose="020B05030202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267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Плакат, призывающий расстаться с </a:t>
            </a:r>
            <a:r>
              <a:rPr lang="ru-RU" sz="7000" b="1" dirty="0" smtClean="0">
                <a:latin typeface="Corbel" panose="020B0503020204020204" pitchFamily="34" charset="0"/>
              </a:rPr>
              <a:t>алкоголем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в </a:t>
            </a:r>
            <a:r>
              <a:rPr lang="ru-RU" sz="7000" b="1" dirty="0">
                <a:latin typeface="Corbel" panose="020B0503020204020204" pitchFamily="34" charset="0"/>
              </a:rPr>
              <a:t>пользу физических упражнений, </a:t>
            </a:r>
            <a:r>
              <a:rPr lang="ru-RU" sz="7000" b="1" dirty="0" smtClean="0">
                <a:latin typeface="Corbel" panose="020B0503020204020204" pitchFamily="34" charset="0"/>
              </a:rPr>
              <a:t>советует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заменить </a:t>
            </a:r>
            <a:r>
              <a:rPr lang="ru-RU" sz="7000" b="1" dirty="0">
                <a:latin typeface="Corbel" panose="020B0503020204020204" pitchFamily="34" charset="0"/>
              </a:rPr>
              <a:t>в некоем слове… </a:t>
            </a:r>
            <a:r>
              <a:rPr lang="ru-RU" sz="7000" dirty="0">
                <a:latin typeface="Corbel" panose="020B0503020204020204" pitchFamily="34" charset="0"/>
              </a:rPr>
              <a:t> 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1. букву «и» на «о»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2. букву «м» на «н»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3. букву «а» на «е»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4. букву «з» на «ж»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Плакат, призывающий расстаться с </a:t>
            </a:r>
            <a:r>
              <a:rPr lang="ru-RU" sz="7000" b="1" dirty="0" smtClean="0">
                <a:latin typeface="Corbel" panose="020B0503020204020204" pitchFamily="34" charset="0"/>
              </a:rPr>
              <a:t>алкоголем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в </a:t>
            </a:r>
            <a:r>
              <a:rPr lang="ru-RU" sz="7000" b="1" dirty="0">
                <a:latin typeface="Corbel" panose="020B0503020204020204" pitchFamily="34" charset="0"/>
              </a:rPr>
              <a:t>пользу физических упражнений, </a:t>
            </a:r>
            <a:r>
              <a:rPr lang="ru-RU" sz="7000" b="1" dirty="0" smtClean="0">
                <a:latin typeface="Corbel" panose="020B0503020204020204" pitchFamily="34" charset="0"/>
              </a:rPr>
              <a:t>советует</a:t>
            </a:r>
            <a:endParaRPr lang="en-US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заменить </a:t>
            </a:r>
            <a:r>
              <a:rPr lang="ru-RU" sz="7000" b="1" dirty="0">
                <a:latin typeface="Corbel" panose="020B0503020204020204" pitchFamily="34" charset="0"/>
              </a:rPr>
              <a:t>в некоем слове… </a:t>
            </a:r>
            <a:r>
              <a:rPr lang="ru-RU" sz="7000" dirty="0">
                <a:latin typeface="Corbel" panose="020B0503020204020204" pitchFamily="34" charset="0"/>
              </a:rPr>
              <a:t> 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1. букву «и» на «о»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2. букву «м» на «н»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3. букву «а» на «е»</a:t>
            </a:r>
            <a:br>
              <a:rPr lang="ru-RU" sz="7000" dirty="0">
                <a:latin typeface="Corbel" panose="020B0503020204020204" pitchFamily="34" charset="0"/>
              </a:rPr>
            </a:br>
            <a:r>
              <a:rPr lang="ru-RU" sz="7000" dirty="0">
                <a:latin typeface="Corbel" panose="020B0503020204020204" pitchFamily="34" charset="0"/>
              </a:rPr>
              <a:t>4. букву «з» на «ж»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380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6"/>
            <a:ext cx="12868114" cy="857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Прибор был запатентован ещё в 1860 </a:t>
            </a:r>
            <a:r>
              <a:rPr lang="ru-RU" sz="6000" dirty="0" smtClean="0">
                <a:latin typeface="Corbel" panose="020B0503020204020204" pitchFamily="34" charset="0"/>
              </a:rPr>
              <a:t>году.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Изобретатель </a:t>
            </a:r>
            <a:r>
              <a:rPr lang="ru-RU" sz="6000" dirty="0">
                <a:latin typeface="Corbel" panose="020B0503020204020204" pitchFamily="34" charset="0"/>
              </a:rPr>
              <a:t>назвал его «</a:t>
            </a:r>
            <a:r>
              <a:rPr lang="ru-RU" sz="6000" dirty="0" err="1">
                <a:latin typeface="Corbel" panose="020B0503020204020204" pitchFamily="34" charset="0"/>
              </a:rPr>
              <a:t>подметателем</a:t>
            </a:r>
            <a:r>
              <a:rPr lang="ru-RU" sz="6000" dirty="0">
                <a:latin typeface="Corbel" panose="020B0503020204020204" pitchFamily="34" charset="0"/>
              </a:rPr>
              <a:t> ковров</a:t>
            </a:r>
            <a:r>
              <a:rPr lang="ru-RU" sz="6000" dirty="0" smtClean="0">
                <a:latin typeface="Corbel" panose="020B0503020204020204" pitchFamily="34" charset="0"/>
              </a:rPr>
              <a:t>».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Позже </a:t>
            </a:r>
            <a:r>
              <a:rPr lang="ru-RU" sz="6000" dirty="0">
                <a:latin typeface="Corbel" panose="020B0503020204020204" pitchFamily="34" charset="0"/>
              </a:rPr>
              <a:t>журнал «</a:t>
            </a:r>
            <a:r>
              <a:rPr lang="ru-RU" sz="6000" dirty="0" err="1">
                <a:latin typeface="Corbel" panose="020B0503020204020204" pitchFamily="34" charset="0"/>
              </a:rPr>
              <a:t>Electrician</a:t>
            </a:r>
            <a:r>
              <a:rPr lang="ru-RU" sz="6000" dirty="0">
                <a:latin typeface="Corbel" panose="020B0503020204020204" pitchFamily="34" charset="0"/>
              </a:rPr>
              <a:t>» назвал его </a:t>
            </a:r>
            <a:r>
              <a:rPr lang="ru-RU" sz="6000" dirty="0" smtClean="0">
                <a:latin typeface="Corbel" panose="020B0503020204020204" pitchFamily="34" charset="0"/>
              </a:rPr>
              <a:t>новым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стандартом </a:t>
            </a:r>
            <a:r>
              <a:rPr lang="ru-RU" sz="6000" dirty="0">
                <a:latin typeface="Corbel" panose="020B0503020204020204" pitchFamily="34" charset="0"/>
              </a:rPr>
              <a:t>здоровья. </a:t>
            </a:r>
            <a:r>
              <a:rPr lang="ru-RU" sz="6000" b="1" dirty="0">
                <a:latin typeface="Corbel" panose="020B0503020204020204" pitchFamily="34" charset="0"/>
              </a:rPr>
              <a:t>О чём речь? 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Утюг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Микроволновая печь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Миксер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Пылесос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2931</TotalTime>
  <Words>474</Words>
  <Application>Microsoft Office PowerPoint</Application>
  <PresentationFormat>Произвольный</PresentationFormat>
  <Paragraphs>119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385</cp:revision>
  <dcterms:modified xsi:type="dcterms:W3CDTF">2020-12-25T14:19:50Z</dcterms:modified>
</cp:coreProperties>
</file>