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2"/>
  </p:notesMasterIdLst>
  <p:sldIdLst>
    <p:sldId id="274" r:id="rId2"/>
    <p:sldId id="313" r:id="rId3"/>
    <p:sldId id="27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287" r:id="rId21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60"/>
  </p:normalViewPr>
  <p:slideViewPr>
    <p:cSldViewPr snapToGrid="0">
      <p:cViewPr varScale="1">
        <p:scale>
          <a:sx n="53" d="100"/>
          <a:sy n="53" d="100"/>
        </p:scale>
        <p:origin x="504" y="8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9237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49250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9457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3297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52113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69207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63508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77810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49526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925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33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7462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8853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5192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1420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5859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3462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30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bin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63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55139" y="1127500"/>
            <a:ext cx="12948961" cy="75282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В </a:t>
            </a:r>
            <a:r>
              <a:rPr lang="ru-RU" sz="7200" b="1" dirty="0">
                <a:latin typeface="Corbel" panose="020B0503020204020204" pitchFamily="34" charset="0"/>
              </a:rPr>
              <a:t>XIX веке английским дамам советовали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держать </a:t>
            </a:r>
            <a:r>
              <a:rPr lang="ru-RU" sz="7200" b="1" dirty="0">
                <a:latin typeface="Corbel" panose="020B0503020204020204" pitchFamily="34" charset="0"/>
              </a:rPr>
              <a:t>во рту булавку, чтобы обезопасить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себя </a:t>
            </a:r>
            <a:r>
              <a:rPr lang="ru-RU" sz="7200" b="1" dirty="0">
                <a:latin typeface="Corbel" panose="020B0503020204020204" pitchFamily="34" charset="0"/>
              </a:rPr>
              <a:t>от...   </a:t>
            </a:r>
            <a:r>
              <a:rPr lang="ru-RU" sz="7200" dirty="0">
                <a:latin typeface="Corbel" panose="020B0503020204020204" pitchFamily="34" charset="0"/>
              </a:rPr>
              <a:t/>
            </a:r>
            <a:br>
              <a:rPr lang="ru-RU" sz="7200" dirty="0">
                <a:latin typeface="Corbel" panose="020B0503020204020204" pitchFamily="34" charset="0"/>
              </a:rPr>
            </a:br>
            <a:r>
              <a:rPr lang="ru-RU" sz="7200" dirty="0">
                <a:latin typeface="Corbel" panose="020B0503020204020204" pitchFamily="34" charset="0"/>
              </a:rPr>
              <a:t>1. </a:t>
            </a:r>
            <a:r>
              <a:rPr lang="ru-RU" sz="7200" dirty="0" smtClean="0">
                <a:latin typeface="Corbel" panose="020B0503020204020204" pitchFamily="34" charset="0"/>
              </a:rPr>
              <a:t>Нежелательных поцелуев</a:t>
            </a:r>
            <a:r>
              <a:rPr lang="ru-RU" sz="7200" dirty="0">
                <a:latin typeface="Corbel" panose="020B0503020204020204" pitchFamily="34" charset="0"/>
              </a:rPr>
              <a:t/>
            </a:r>
            <a:br>
              <a:rPr lang="ru-RU" sz="7200" dirty="0">
                <a:latin typeface="Corbel" panose="020B0503020204020204" pitchFamily="34" charset="0"/>
              </a:rPr>
            </a:br>
            <a:r>
              <a:rPr lang="ru-RU" sz="7200" dirty="0">
                <a:latin typeface="Corbel" panose="020B0503020204020204" pitchFamily="34" charset="0"/>
              </a:rPr>
              <a:t>2. </a:t>
            </a:r>
            <a:r>
              <a:rPr lang="ru-RU" sz="7200" dirty="0" smtClean="0">
                <a:latin typeface="Corbel" panose="020B0503020204020204" pitchFamily="34" charset="0"/>
              </a:rPr>
              <a:t>Сильного ветра</a:t>
            </a:r>
            <a:r>
              <a:rPr lang="ru-RU" sz="7200" dirty="0">
                <a:latin typeface="Corbel" panose="020B0503020204020204" pitchFamily="34" charset="0"/>
              </a:rPr>
              <a:t/>
            </a:r>
            <a:br>
              <a:rPr lang="ru-RU" sz="7200" dirty="0">
                <a:latin typeface="Corbel" panose="020B0503020204020204" pitchFamily="34" charset="0"/>
              </a:rPr>
            </a:br>
            <a:r>
              <a:rPr lang="ru-RU" sz="7200" dirty="0">
                <a:latin typeface="Corbel" panose="020B0503020204020204" pitchFamily="34" charset="0"/>
              </a:rPr>
              <a:t>3. </a:t>
            </a:r>
            <a:r>
              <a:rPr lang="ru-RU" sz="7200" dirty="0" smtClean="0">
                <a:latin typeface="Corbel" panose="020B0503020204020204" pitchFamily="34" charset="0"/>
              </a:rPr>
              <a:t>Засыпания </a:t>
            </a:r>
            <a:r>
              <a:rPr lang="ru-RU" sz="7200" dirty="0">
                <a:latin typeface="Corbel" panose="020B0503020204020204" pitchFamily="34" charset="0"/>
              </a:rPr>
              <a:t>во время </a:t>
            </a:r>
            <a:r>
              <a:rPr lang="ru-RU" sz="7200" dirty="0" smtClean="0">
                <a:latin typeface="Corbel" panose="020B0503020204020204" pitchFamily="34" charset="0"/>
              </a:rPr>
              <a:t>чтения</a:t>
            </a:r>
            <a:r>
              <a:rPr lang="ru-RU" sz="7200" dirty="0">
                <a:latin typeface="Corbel" panose="020B0503020204020204" pitchFamily="34" charset="0"/>
              </a:rPr>
              <a:t/>
            </a:r>
            <a:br>
              <a:rPr lang="ru-RU" sz="7200" dirty="0">
                <a:latin typeface="Corbel" panose="020B0503020204020204" pitchFamily="34" charset="0"/>
              </a:rPr>
            </a:br>
            <a:r>
              <a:rPr lang="ru-RU" sz="7200" dirty="0">
                <a:latin typeface="Corbel" panose="020B0503020204020204" pitchFamily="34" charset="0"/>
              </a:rPr>
              <a:t>4. </a:t>
            </a:r>
            <a:r>
              <a:rPr lang="ru-RU" sz="7200" dirty="0" smtClean="0">
                <a:latin typeface="Corbel" panose="020B0503020204020204" pitchFamily="34" charset="0"/>
              </a:rPr>
              <a:t>Заражения крови</a:t>
            </a:r>
            <a:endParaRPr lang="ru-RU" sz="72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41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55139" y="1127500"/>
            <a:ext cx="12948961" cy="7528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0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Психолог </a:t>
            </a:r>
            <a:r>
              <a:rPr lang="ru-RU" sz="6600" b="1" dirty="0">
                <a:latin typeface="Corbel" panose="020B0503020204020204" pitchFamily="34" charset="0"/>
              </a:rPr>
              <a:t>Людмила </a:t>
            </a:r>
            <a:r>
              <a:rPr lang="ru-RU" sz="6600" b="1" dirty="0" err="1">
                <a:latin typeface="Corbel" panose="020B0503020204020204" pitchFamily="34" charset="0"/>
              </a:rPr>
              <a:t>Петрановская</a:t>
            </a:r>
            <a:r>
              <a:rPr lang="ru-RU" sz="6600" b="1" dirty="0">
                <a:latin typeface="Corbel" panose="020B0503020204020204" pitchFamily="34" charset="0"/>
              </a:rPr>
              <a:t> отмечает, что </a:t>
            </a:r>
            <a:endParaRPr lang="ru-RU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причина </a:t>
            </a:r>
            <a:r>
              <a:rPr lang="ru-RU" sz="6600" b="1" dirty="0" err="1">
                <a:latin typeface="Corbel" panose="020B0503020204020204" pitchFamily="34" charset="0"/>
              </a:rPr>
              <a:t>буллинга</a:t>
            </a:r>
            <a:r>
              <a:rPr lang="ru-RU" sz="6600" b="1" dirty="0">
                <a:latin typeface="Corbel" panose="020B0503020204020204" pitchFamily="34" charset="0"/>
              </a:rPr>
              <a:t> – … </a:t>
            </a:r>
            <a:r>
              <a:rPr lang="ru-RU" sz="6600" dirty="0">
                <a:latin typeface="Corbel" panose="020B0503020204020204" pitchFamily="34" charset="0"/>
              </a:rPr>
              <a:t/>
            </a:r>
            <a:br>
              <a:rPr lang="ru-RU" sz="6600" dirty="0">
                <a:latin typeface="Corbel" panose="020B0503020204020204" pitchFamily="34" charset="0"/>
              </a:rPr>
            </a:b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 1</a:t>
            </a:r>
            <a:r>
              <a:rPr lang="ru-RU" sz="6600" dirty="0">
                <a:latin typeface="Corbel" panose="020B0503020204020204" pitchFamily="34" charset="0"/>
              </a:rPr>
              <a:t>. </a:t>
            </a:r>
            <a:r>
              <a:rPr lang="ru-RU" sz="6600" dirty="0" smtClean="0">
                <a:latin typeface="Corbel" panose="020B0503020204020204" pitchFamily="34" charset="0"/>
              </a:rPr>
              <a:t>Жертва</a:t>
            </a:r>
            <a:r>
              <a:rPr lang="ru-RU" sz="6600" dirty="0">
                <a:latin typeface="Corbel" panose="020B0503020204020204" pitchFamily="34" charset="0"/>
              </a:rPr>
              <a:t/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2. </a:t>
            </a:r>
            <a:r>
              <a:rPr lang="ru-RU" sz="6600" dirty="0" smtClean="0">
                <a:latin typeface="Corbel" panose="020B0503020204020204" pitchFamily="34" charset="0"/>
              </a:rPr>
              <a:t>Плохой учитель</a:t>
            </a:r>
            <a:r>
              <a:rPr lang="ru-RU" sz="6600" dirty="0">
                <a:latin typeface="Corbel" panose="020B0503020204020204" pitchFamily="34" charset="0"/>
              </a:rPr>
              <a:t/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3. </a:t>
            </a:r>
            <a:r>
              <a:rPr lang="ru-RU" sz="6600" dirty="0" smtClean="0">
                <a:latin typeface="Corbel" panose="020B0503020204020204" pitchFamily="34" charset="0"/>
              </a:rPr>
              <a:t>Агрессор</a:t>
            </a:r>
            <a:r>
              <a:rPr lang="ru-RU" sz="6600" dirty="0">
                <a:latin typeface="Corbel" panose="020B0503020204020204" pitchFamily="34" charset="0"/>
              </a:rPr>
              <a:t/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4. </a:t>
            </a:r>
            <a:r>
              <a:rPr lang="ru-RU" sz="6600" dirty="0" smtClean="0">
                <a:latin typeface="Corbel" panose="020B0503020204020204" pitchFamily="34" charset="0"/>
              </a:rPr>
              <a:t>Погода</a:t>
            </a:r>
            <a:endParaRPr lang="ru-RU" sz="66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93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55139" y="1127500"/>
            <a:ext cx="12948961" cy="75282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6600" b="1" dirty="0" smtClean="0">
                <a:latin typeface="Corbel" panose="020B0503020204020204" pitchFamily="34" charset="0"/>
              </a:rPr>
              <a:t>Психолог </a:t>
            </a:r>
            <a:r>
              <a:rPr lang="ru-RU" sz="6600" b="1" dirty="0">
                <a:latin typeface="Corbel" panose="020B0503020204020204" pitchFamily="34" charset="0"/>
              </a:rPr>
              <a:t>Людмила </a:t>
            </a:r>
            <a:r>
              <a:rPr lang="ru-RU" sz="6600" b="1" dirty="0" err="1">
                <a:latin typeface="Corbel" panose="020B0503020204020204" pitchFamily="34" charset="0"/>
              </a:rPr>
              <a:t>Петрановская</a:t>
            </a:r>
            <a:r>
              <a:rPr lang="ru-RU" sz="6600" b="1" dirty="0">
                <a:latin typeface="Corbel" panose="020B0503020204020204" pitchFamily="34" charset="0"/>
              </a:rPr>
              <a:t> отмечает, что причина </a:t>
            </a:r>
            <a:r>
              <a:rPr lang="ru-RU" sz="6600" b="1" dirty="0" err="1">
                <a:latin typeface="Corbel" panose="020B0503020204020204" pitchFamily="34" charset="0"/>
              </a:rPr>
              <a:t>буллинга</a:t>
            </a:r>
            <a:r>
              <a:rPr lang="ru-RU" sz="6600" b="1" dirty="0">
                <a:latin typeface="Corbel" panose="020B0503020204020204" pitchFamily="34" charset="0"/>
              </a:rPr>
              <a:t> – … </a:t>
            </a:r>
            <a:r>
              <a:rPr lang="ru-RU" sz="6600" dirty="0">
                <a:latin typeface="Corbel" panose="020B0503020204020204" pitchFamily="34" charset="0"/>
              </a:rPr>
              <a:t/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1. жертва.</a:t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2. плохой учитель. </a:t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3. агрессор.</a:t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4. погода. </a:t>
            </a:r>
          </a:p>
        </p:txBody>
      </p:sp>
    </p:spTree>
    <p:extLst>
      <p:ext uri="{BB962C8B-B14F-4D97-AF65-F5344CB8AC3E}">
        <p14:creationId xmlns:p14="http://schemas.microsoft.com/office/powerpoint/2010/main" val="368309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55139" y="1127500"/>
            <a:ext cx="12948961" cy="7528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0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Внимание</a:t>
            </a:r>
            <a:r>
              <a:rPr lang="ru-RU" sz="5400" i="1" dirty="0">
                <a:latin typeface="Corbel" panose="020B0503020204020204" pitchFamily="34" charset="0"/>
              </a:rPr>
              <a:t>! В этом вопросе может быть больше правильных </a:t>
            </a:r>
            <a:endParaRPr lang="ru-RU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вариантов </a:t>
            </a:r>
            <a:r>
              <a:rPr lang="ru-RU" sz="5400" i="1" dirty="0">
                <a:latin typeface="Corbel" panose="020B0503020204020204" pitchFamily="34" charset="0"/>
              </a:rPr>
              <a:t>ответа, или не быть их вовсе. Если вариантов </a:t>
            </a:r>
            <a:endParaRPr lang="ru-RU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больше </a:t>
            </a:r>
            <a:r>
              <a:rPr lang="ru-RU" sz="5400" i="1" dirty="0">
                <a:latin typeface="Corbel" panose="020B0503020204020204" pitchFamily="34" charset="0"/>
              </a:rPr>
              <a:t>одного, выберите все </a:t>
            </a:r>
            <a:r>
              <a:rPr lang="ru-RU" sz="5400" i="1" dirty="0" smtClean="0">
                <a:latin typeface="Corbel" panose="020B0503020204020204" pitchFamily="34" charset="0"/>
              </a:rPr>
              <a:t>правильные.</a:t>
            </a: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На </a:t>
            </a:r>
            <a:r>
              <a:rPr lang="ru-RU" sz="5400" b="1" dirty="0">
                <a:latin typeface="Corbel" panose="020B0503020204020204" pitchFamily="34" charset="0"/>
              </a:rPr>
              <a:t>что ЮНИСЕФ советует обратить внимание, чтобы </a:t>
            </a:r>
            <a:endParaRPr lang="ru-RU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распознать </a:t>
            </a:r>
            <a:r>
              <a:rPr lang="ru-RU" sz="5400" b="1" dirty="0">
                <a:latin typeface="Corbel" panose="020B0503020204020204" pitchFamily="34" charset="0"/>
              </a:rPr>
              <a:t>жертву </a:t>
            </a:r>
            <a:r>
              <a:rPr lang="ru-RU" sz="5400" b="1" dirty="0" err="1">
                <a:latin typeface="Corbel" panose="020B0503020204020204" pitchFamily="34" charset="0"/>
              </a:rPr>
              <a:t>буллинга</a:t>
            </a:r>
            <a:r>
              <a:rPr lang="ru-RU" sz="5400" b="1" dirty="0">
                <a:latin typeface="Corbel" panose="020B0503020204020204" pitchFamily="34" charset="0"/>
              </a:rPr>
              <a:t>?  </a:t>
            </a:r>
            <a:r>
              <a:rPr lang="ru-RU" sz="5400" dirty="0">
                <a:latin typeface="Corbel" panose="020B0503020204020204" pitchFamily="34" charset="0"/>
              </a:rPr>
              <a:t/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1. </a:t>
            </a:r>
            <a:r>
              <a:rPr lang="ru-RU" sz="5400" dirty="0" smtClean="0">
                <a:latin typeface="Corbel" panose="020B0503020204020204" pitchFamily="34" charset="0"/>
              </a:rPr>
              <a:t>Агрессия </a:t>
            </a:r>
            <a:r>
              <a:rPr lang="ru-RU" sz="5400" dirty="0">
                <a:latin typeface="Corbel" panose="020B0503020204020204" pitchFamily="34" charset="0"/>
              </a:rPr>
              <a:t>или вспышки </a:t>
            </a:r>
            <a:r>
              <a:rPr lang="ru-RU" sz="5400" dirty="0" smtClean="0">
                <a:latin typeface="Corbel" panose="020B0503020204020204" pitchFamily="34" charset="0"/>
              </a:rPr>
              <a:t>гнева </a:t>
            </a:r>
            <a:r>
              <a:rPr lang="ru-RU" sz="5400" dirty="0">
                <a:latin typeface="Corbel" panose="020B0503020204020204" pitchFamily="34" charset="0"/>
              </a:rPr>
              <a:t/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2. </a:t>
            </a:r>
            <a:r>
              <a:rPr lang="ru-RU" sz="5400" dirty="0" smtClean="0">
                <a:latin typeface="Corbel" panose="020B0503020204020204" pitchFamily="34" charset="0"/>
              </a:rPr>
              <a:t>Внезапная </a:t>
            </a:r>
            <a:r>
              <a:rPr lang="ru-RU" sz="5400" dirty="0">
                <a:latin typeface="Corbel" panose="020B0503020204020204" pitchFamily="34" charset="0"/>
              </a:rPr>
              <a:t>потеря </a:t>
            </a:r>
            <a:r>
              <a:rPr lang="ru-RU" sz="5400" dirty="0" smtClean="0">
                <a:latin typeface="Corbel" panose="020B0503020204020204" pitchFamily="34" charset="0"/>
              </a:rPr>
              <a:t>друзей</a:t>
            </a:r>
            <a:r>
              <a:rPr lang="ru-RU" sz="5400" dirty="0">
                <a:latin typeface="Corbel" panose="020B0503020204020204" pitchFamily="34" charset="0"/>
              </a:rPr>
              <a:t/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3. </a:t>
            </a:r>
            <a:r>
              <a:rPr lang="ru-RU" sz="5400" dirty="0" smtClean="0">
                <a:latin typeface="Corbel" panose="020B0503020204020204" pitchFamily="34" charset="0"/>
              </a:rPr>
              <a:t>Страх </a:t>
            </a:r>
            <a:r>
              <a:rPr lang="ru-RU" sz="5400" dirty="0">
                <a:latin typeface="Corbel" panose="020B0503020204020204" pitchFamily="34" charset="0"/>
              </a:rPr>
              <a:t>ходить в </a:t>
            </a:r>
            <a:r>
              <a:rPr lang="ru-RU" sz="5400" dirty="0" smtClean="0">
                <a:latin typeface="Corbel" panose="020B0503020204020204" pitchFamily="34" charset="0"/>
              </a:rPr>
              <a:t>школу</a:t>
            </a:r>
            <a:r>
              <a:rPr lang="ru-RU" sz="5400" dirty="0">
                <a:latin typeface="Corbel" panose="020B0503020204020204" pitchFamily="34" charset="0"/>
              </a:rPr>
              <a:t/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4. </a:t>
            </a:r>
            <a:r>
              <a:rPr lang="ru-RU" sz="5400" dirty="0" smtClean="0">
                <a:latin typeface="Corbel" panose="020B0503020204020204" pitchFamily="34" charset="0"/>
              </a:rPr>
              <a:t>Плохой </a:t>
            </a:r>
            <a:r>
              <a:rPr lang="ru-RU" sz="5400" dirty="0">
                <a:latin typeface="Corbel" panose="020B0503020204020204" pitchFamily="34" charset="0"/>
              </a:rPr>
              <a:t>сон и </a:t>
            </a:r>
            <a:r>
              <a:rPr lang="ru-RU" sz="5400" dirty="0" smtClean="0">
                <a:latin typeface="Corbel" panose="020B0503020204020204" pitchFamily="34" charset="0"/>
              </a:rPr>
              <a:t>кошмары</a:t>
            </a:r>
            <a:endParaRPr lang="ru-RU" sz="5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61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55139" y="1127500"/>
            <a:ext cx="12948961" cy="75282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Внимание</a:t>
            </a:r>
            <a:r>
              <a:rPr lang="ru-RU" sz="5400" i="1" dirty="0">
                <a:latin typeface="Corbel" panose="020B0503020204020204" pitchFamily="34" charset="0"/>
              </a:rPr>
              <a:t>! В этом вопросе может быть больше правильных </a:t>
            </a:r>
            <a:endParaRPr lang="ru-RU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вариантов </a:t>
            </a:r>
            <a:r>
              <a:rPr lang="ru-RU" sz="5400" i="1" dirty="0">
                <a:latin typeface="Corbel" panose="020B0503020204020204" pitchFamily="34" charset="0"/>
              </a:rPr>
              <a:t>ответа, или не быть их вовсе. Если вариантов </a:t>
            </a:r>
            <a:endParaRPr lang="ru-RU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больше </a:t>
            </a:r>
            <a:r>
              <a:rPr lang="ru-RU" sz="5400" i="1" dirty="0">
                <a:latin typeface="Corbel" panose="020B0503020204020204" pitchFamily="34" charset="0"/>
              </a:rPr>
              <a:t>одного, выберите все </a:t>
            </a:r>
            <a:r>
              <a:rPr lang="ru-RU" sz="5400" i="1" dirty="0" smtClean="0">
                <a:latin typeface="Corbel" panose="020B0503020204020204" pitchFamily="34" charset="0"/>
              </a:rPr>
              <a:t>правильные.</a:t>
            </a: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На </a:t>
            </a:r>
            <a:r>
              <a:rPr lang="ru-RU" sz="5400" b="1" dirty="0">
                <a:latin typeface="Corbel" panose="020B0503020204020204" pitchFamily="34" charset="0"/>
              </a:rPr>
              <a:t>что ЮНИСЕФ советует обратить внимание, чтобы </a:t>
            </a:r>
            <a:endParaRPr lang="ru-RU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распознать </a:t>
            </a:r>
            <a:r>
              <a:rPr lang="ru-RU" sz="5400" b="1" dirty="0">
                <a:latin typeface="Corbel" panose="020B0503020204020204" pitchFamily="34" charset="0"/>
              </a:rPr>
              <a:t>жертву </a:t>
            </a:r>
            <a:r>
              <a:rPr lang="ru-RU" sz="5400" b="1" dirty="0" err="1">
                <a:latin typeface="Corbel" panose="020B0503020204020204" pitchFamily="34" charset="0"/>
              </a:rPr>
              <a:t>буллинга</a:t>
            </a:r>
            <a:r>
              <a:rPr lang="ru-RU" sz="5400" b="1" dirty="0">
                <a:latin typeface="Corbel" panose="020B0503020204020204" pitchFamily="34" charset="0"/>
              </a:rPr>
              <a:t>?  </a:t>
            </a:r>
            <a:r>
              <a:rPr lang="ru-RU" sz="5400" dirty="0">
                <a:latin typeface="Corbel" panose="020B0503020204020204" pitchFamily="34" charset="0"/>
              </a:rPr>
              <a:t/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1. </a:t>
            </a:r>
            <a:r>
              <a:rPr lang="ru-RU" sz="5400" dirty="0" smtClean="0">
                <a:latin typeface="Corbel" panose="020B0503020204020204" pitchFamily="34" charset="0"/>
              </a:rPr>
              <a:t>Агрессия </a:t>
            </a:r>
            <a:r>
              <a:rPr lang="ru-RU" sz="5400" dirty="0">
                <a:latin typeface="Corbel" panose="020B0503020204020204" pitchFamily="34" charset="0"/>
              </a:rPr>
              <a:t>или вспышки </a:t>
            </a:r>
            <a:r>
              <a:rPr lang="ru-RU" sz="5400" dirty="0" smtClean="0">
                <a:latin typeface="Corbel" panose="020B0503020204020204" pitchFamily="34" charset="0"/>
              </a:rPr>
              <a:t>гнева </a:t>
            </a:r>
            <a:r>
              <a:rPr lang="ru-RU" sz="5400" dirty="0">
                <a:latin typeface="Corbel" panose="020B0503020204020204" pitchFamily="34" charset="0"/>
              </a:rPr>
              <a:t/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2. </a:t>
            </a:r>
            <a:r>
              <a:rPr lang="ru-RU" sz="5400" dirty="0" smtClean="0">
                <a:latin typeface="Corbel" panose="020B0503020204020204" pitchFamily="34" charset="0"/>
              </a:rPr>
              <a:t>Внезапная </a:t>
            </a:r>
            <a:r>
              <a:rPr lang="ru-RU" sz="5400" dirty="0">
                <a:latin typeface="Corbel" panose="020B0503020204020204" pitchFamily="34" charset="0"/>
              </a:rPr>
              <a:t>потеря </a:t>
            </a:r>
            <a:r>
              <a:rPr lang="ru-RU" sz="5400" dirty="0" smtClean="0">
                <a:latin typeface="Corbel" panose="020B0503020204020204" pitchFamily="34" charset="0"/>
              </a:rPr>
              <a:t>друзей</a:t>
            </a:r>
            <a:r>
              <a:rPr lang="ru-RU" sz="5400" dirty="0">
                <a:latin typeface="Corbel" panose="020B0503020204020204" pitchFamily="34" charset="0"/>
              </a:rPr>
              <a:t/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3. </a:t>
            </a:r>
            <a:r>
              <a:rPr lang="ru-RU" sz="5400" dirty="0" smtClean="0">
                <a:latin typeface="Corbel" panose="020B0503020204020204" pitchFamily="34" charset="0"/>
              </a:rPr>
              <a:t>Страх </a:t>
            </a:r>
            <a:r>
              <a:rPr lang="ru-RU" sz="5400" dirty="0">
                <a:latin typeface="Corbel" panose="020B0503020204020204" pitchFamily="34" charset="0"/>
              </a:rPr>
              <a:t>ходить в </a:t>
            </a:r>
            <a:r>
              <a:rPr lang="ru-RU" sz="5400" dirty="0" smtClean="0">
                <a:latin typeface="Corbel" panose="020B0503020204020204" pitchFamily="34" charset="0"/>
              </a:rPr>
              <a:t>школу</a:t>
            </a:r>
            <a:r>
              <a:rPr lang="ru-RU" sz="5400" dirty="0">
                <a:latin typeface="Corbel" panose="020B0503020204020204" pitchFamily="34" charset="0"/>
              </a:rPr>
              <a:t/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4. </a:t>
            </a:r>
            <a:r>
              <a:rPr lang="ru-RU" sz="5400" dirty="0" smtClean="0">
                <a:latin typeface="Corbel" panose="020B0503020204020204" pitchFamily="34" charset="0"/>
              </a:rPr>
              <a:t>Плохой </a:t>
            </a:r>
            <a:r>
              <a:rPr lang="ru-RU" sz="5400" dirty="0">
                <a:latin typeface="Corbel" panose="020B0503020204020204" pitchFamily="34" charset="0"/>
              </a:rPr>
              <a:t>сон и </a:t>
            </a:r>
            <a:r>
              <a:rPr lang="ru-RU" sz="5400" dirty="0" smtClean="0">
                <a:latin typeface="Corbel" panose="020B0503020204020204" pitchFamily="34" charset="0"/>
              </a:rPr>
              <a:t>кошмары</a:t>
            </a:r>
            <a:endParaRPr lang="ru-RU" sz="5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69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55139" y="1127500"/>
            <a:ext cx="12948961" cy="7528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dirty="0" smtClean="0">
                <a:latin typeface="Corbel" panose="020B0503020204020204" pitchFamily="34" charset="0"/>
              </a:rPr>
              <a:t>Одна </a:t>
            </a:r>
            <a:r>
              <a:rPr lang="ru-RU" dirty="0">
                <a:latin typeface="Corbel" panose="020B0503020204020204" pitchFamily="34" charset="0"/>
              </a:rPr>
              <a:t>компания придумала ЕГО для свидетелей </a:t>
            </a:r>
            <a:r>
              <a:rPr lang="ru-RU" dirty="0" err="1">
                <a:latin typeface="Corbel" panose="020B0503020204020204" pitchFamily="34" charset="0"/>
              </a:rPr>
              <a:t>буллинга</a:t>
            </a:r>
            <a:r>
              <a:rPr lang="ru-RU" dirty="0">
                <a:latin typeface="Corbel" panose="020B0503020204020204" pitchFamily="34" charset="0"/>
              </a:rPr>
              <a:t>: глаз в </a:t>
            </a:r>
            <a:endParaRPr lang="ru-RU" dirty="0" smtClean="0">
              <a:latin typeface="Corbel" panose="020B0503020204020204" pitchFamily="34" charset="0"/>
            </a:endParaRPr>
          </a:p>
          <a:p>
            <a:pPr fontAlgn="base"/>
            <a:r>
              <a:rPr lang="ru-RU" dirty="0" smtClean="0">
                <a:latin typeface="Corbel" panose="020B0503020204020204" pitchFamily="34" charset="0"/>
              </a:rPr>
              <a:t>диалоговом </a:t>
            </a:r>
            <a:r>
              <a:rPr lang="ru-RU" dirty="0">
                <a:latin typeface="Corbel" panose="020B0503020204020204" pitchFamily="34" charset="0"/>
              </a:rPr>
              <a:t>окне. Он позволит свидетелям не вступать в конфликт, </a:t>
            </a:r>
            <a:endParaRPr lang="ru-RU" dirty="0" smtClean="0">
              <a:latin typeface="Corbel" panose="020B0503020204020204" pitchFamily="34" charset="0"/>
            </a:endParaRPr>
          </a:p>
          <a:p>
            <a:pPr fontAlgn="base"/>
            <a:r>
              <a:rPr lang="ru-RU" dirty="0" smtClean="0">
                <a:latin typeface="Corbel" panose="020B0503020204020204" pitchFamily="34" charset="0"/>
              </a:rPr>
              <a:t>но </a:t>
            </a:r>
            <a:r>
              <a:rPr lang="ru-RU" dirty="0">
                <a:latin typeface="Corbel" panose="020B0503020204020204" pitchFamily="34" charset="0"/>
              </a:rPr>
              <a:t>дать понять агрессору, что за ним наблюдают, а, значит, он </a:t>
            </a:r>
            <a:endParaRPr lang="ru-RU" dirty="0" smtClean="0">
              <a:latin typeface="Corbel" panose="020B0503020204020204" pitchFamily="34" charset="0"/>
            </a:endParaRPr>
          </a:p>
          <a:p>
            <a:pPr fontAlgn="base"/>
            <a:r>
              <a:rPr lang="ru-RU" dirty="0" smtClean="0">
                <a:latin typeface="Corbel" panose="020B0503020204020204" pitchFamily="34" charset="0"/>
              </a:rPr>
              <a:t>будет </a:t>
            </a:r>
            <a:r>
              <a:rPr lang="ru-RU" dirty="0">
                <a:latin typeface="Corbel" panose="020B0503020204020204" pitchFamily="34" charset="0"/>
              </a:rPr>
              <a:t>нести ответственность за свои действия. </a:t>
            </a:r>
            <a:endParaRPr lang="ru-RU" dirty="0" smtClean="0">
              <a:latin typeface="Corbel" panose="020B0503020204020204" pitchFamily="34" charset="0"/>
            </a:endParaRPr>
          </a:p>
          <a:p>
            <a:pPr fontAlgn="base"/>
            <a:endParaRPr lang="ru-RU" b="1" dirty="0">
              <a:latin typeface="Corbel" panose="020B0503020204020204" pitchFamily="34" charset="0"/>
            </a:endParaRPr>
          </a:p>
          <a:p>
            <a:pPr fontAlgn="base"/>
            <a:r>
              <a:rPr lang="ru-RU" b="1" dirty="0" smtClean="0">
                <a:latin typeface="Corbel" panose="020B0503020204020204" pitchFamily="34" charset="0"/>
              </a:rPr>
              <a:t>Что </a:t>
            </a:r>
            <a:r>
              <a:rPr lang="ru-RU" b="1" dirty="0">
                <a:latin typeface="Corbel" panose="020B0503020204020204" pitchFamily="34" charset="0"/>
              </a:rPr>
              <a:t>такое ОН? </a:t>
            </a:r>
            <a:r>
              <a:rPr lang="ru-RU" dirty="0">
                <a:latin typeface="Corbel" panose="020B0503020204020204" pitchFamily="34" charset="0"/>
              </a:rPr>
              <a:t/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1. Трафарет для </a:t>
            </a:r>
            <a:r>
              <a:rPr lang="ru-RU" dirty="0" smtClean="0">
                <a:latin typeface="Corbel" panose="020B0503020204020204" pitchFamily="34" charset="0"/>
              </a:rPr>
              <a:t>татуировки</a:t>
            </a:r>
            <a:r>
              <a:rPr lang="ru-RU" dirty="0">
                <a:latin typeface="Corbel" panose="020B0503020204020204" pitchFamily="34" charset="0"/>
              </a:rPr>
              <a:t/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2. </a:t>
            </a:r>
            <a:r>
              <a:rPr lang="ru-RU" dirty="0" smtClean="0">
                <a:latin typeface="Corbel" panose="020B0503020204020204" pitchFamily="34" charset="0"/>
              </a:rPr>
              <a:t>Смайлик</a:t>
            </a:r>
            <a:r>
              <a:rPr lang="ru-RU" dirty="0">
                <a:latin typeface="Corbel" panose="020B0503020204020204" pitchFamily="34" charset="0"/>
              </a:rPr>
              <a:t/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3. </a:t>
            </a:r>
            <a:r>
              <a:rPr lang="ru-RU" dirty="0" smtClean="0">
                <a:latin typeface="Corbel" panose="020B0503020204020204" pitchFamily="34" charset="0"/>
              </a:rPr>
              <a:t>Флаг</a:t>
            </a:r>
            <a:r>
              <a:rPr lang="ru-RU" dirty="0">
                <a:latin typeface="Corbel" panose="020B0503020204020204" pitchFamily="34" charset="0"/>
              </a:rPr>
              <a:t/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4. </a:t>
            </a:r>
            <a:r>
              <a:rPr lang="ru-RU" dirty="0" smtClean="0">
                <a:latin typeface="Corbel" panose="020B0503020204020204" pitchFamily="34" charset="0"/>
              </a:rPr>
              <a:t>Лозунг</a:t>
            </a:r>
            <a:endParaRPr lang="ru-RU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2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55139" y="1127500"/>
            <a:ext cx="12948961" cy="75282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dirty="0" smtClean="0">
                <a:latin typeface="Corbel" panose="020B0503020204020204" pitchFamily="34" charset="0"/>
              </a:rPr>
              <a:t>Одна </a:t>
            </a:r>
            <a:r>
              <a:rPr lang="ru-RU" dirty="0">
                <a:latin typeface="Corbel" panose="020B0503020204020204" pitchFamily="34" charset="0"/>
              </a:rPr>
              <a:t>компания придумала ЕГО для свидетелей </a:t>
            </a:r>
            <a:r>
              <a:rPr lang="ru-RU" dirty="0" err="1">
                <a:latin typeface="Corbel" panose="020B0503020204020204" pitchFamily="34" charset="0"/>
              </a:rPr>
              <a:t>буллинга</a:t>
            </a:r>
            <a:r>
              <a:rPr lang="ru-RU" dirty="0">
                <a:latin typeface="Corbel" panose="020B0503020204020204" pitchFamily="34" charset="0"/>
              </a:rPr>
              <a:t>: глаз в </a:t>
            </a:r>
            <a:endParaRPr lang="ru-RU" dirty="0" smtClean="0">
              <a:latin typeface="Corbel" panose="020B0503020204020204" pitchFamily="34" charset="0"/>
            </a:endParaRPr>
          </a:p>
          <a:p>
            <a:pPr fontAlgn="base"/>
            <a:r>
              <a:rPr lang="ru-RU" dirty="0" smtClean="0">
                <a:latin typeface="Corbel" panose="020B0503020204020204" pitchFamily="34" charset="0"/>
              </a:rPr>
              <a:t>диалоговом </a:t>
            </a:r>
            <a:r>
              <a:rPr lang="ru-RU" dirty="0">
                <a:latin typeface="Corbel" panose="020B0503020204020204" pitchFamily="34" charset="0"/>
              </a:rPr>
              <a:t>окне. Он позволит свидетелям не вступать в конфликт, </a:t>
            </a:r>
            <a:endParaRPr lang="ru-RU" dirty="0" smtClean="0">
              <a:latin typeface="Corbel" panose="020B0503020204020204" pitchFamily="34" charset="0"/>
            </a:endParaRPr>
          </a:p>
          <a:p>
            <a:pPr fontAlgn="base"/>
            <a:r>
              <a:rPr lang="ru-RU" dirty="0" smtClean="0">
                <a:latin typeface="Corbel" panose="020B0503020204020204" pitchFamily="34" charset="0"/>
              </a:rPr>
              <a:t>но </a:t>
            </a:r>
            <a:r>
              <a:rPr lang="ru-RU" dirty="0">
                <a:latin typeface="Corbel" panose="020B0503020204020204" pitchFamily="34" charset="0"/>
              </a:rPr>
              <a:t>дать понять агрессору, что за ним наблюдают, а, значит, он </a:t>
            </a:r>
            <a:endParaRPr lang="ru-RU" dirty="0" smtClean="0">
              <a:latin typeface="Corbel" panose="020B0503020204020204" pitchFamily="34" charset="0"/>
            </a:endParaRPr>
          </a:p>
          <a:p>
            <a:pPr fontAlgn="base"/>
            <a:r>
              <a:rPr lang="ru-RU" dirty="0" smtClean="0">
                <a:latin typeface="Corbel" panose="020B0503020204020204" pitchFamily="34" charset="0"/>
              </a:rPr>
              <a:t>будет </a:t>
            </a:r>
            <a:r>
              <a:rPr lang="ru-RU" dirty="0">
                <a:latin typeface="Corbel" panose="020B0503020204020204" pitchFamily="34" charset="0"/>
              </a:rPr>
              <a:t>нести ответственность за свои действия. </a:t>
            </a:r>
            <a:endParaRPr lang="ru-RU" dirty="0" smtClean="0">
              <a:latin typeface="Corbel" panose="020B0503020204020204" pitchFamily="34" charset="0"/>
            </a:endParaRPr>
          </a:p>
          <a:p>
            <a:pPr fontAlgn="base"/>
            <a:endParaRPr lang="ru-RU" b="1" dirty="0">
              <a:latin typeface="Corbel" panose="020B0503020204020204" pitchFamily="34" charset="0"/>
            </a:endParaRPr>
          </a:p>
          <a:p>
            <a:pPr fontAlgn="base"/>
            <a:r>
              <a:rPr lang="ru-RU" b="1" dirty="0" smtClean="0">
                <a:latin typeface="Corbel" panose="020B0503020204020204" pitchFamily="34" charset="0"/>
              </a:rPr>
              <a:t>Что </a:t>
            </a:r>
            <a:r>
              <a:rPr lang="ru-RU" b="1" dirty="0">
                <a:latin typeface="Corbel" panose="020B0503020204020204" pitchFamily="34" charset="0"/>
              </a:rPr>
              <a:t>такое ОН? </a:t>
            </a:r>
            <a:r>
              <a:rPr lang="ru-RU" dirty="0">
                <a:latin typeface="Corbel" panose="020B0503020204020204" pitchFamily="34" charset="0"/>
              </a:rPr>
              <a:t/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1. Трафарет для </a:t>
            </a:r>
            <a:r>
              <a:rPr lang="ru-RU" dirty="0" smtClean="0">
                <a:latin typeface="Corbel" panose="020B0503020204020204" pitchFamily="34" charset="0"/>
              </a:rPr>
              <a:t>татуировки</a:t>
            </a:r>
            <a:r>
              <a:rPr lang="ru-RU" dirty="0">
                <a:latin typeface="Corbel" panose="020B0503020204020204" pitchFamily="34" charset="0"/>
              </a:rPr>
              <a:t/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2. </a:t>
            </a:r>
            <a:r>
              <a:rPr lang="ru-RU" dirty="0" smtClean="0">
                <a:latin typeface="Corbel" panose="020B0503020204020204" pitchFamily="34" charset="0"/>
              </a:rPr>
              <a:t>Смайлик</a:t>
            </a:r>
            <a:r>
              <a:rPr lang="ru-RU" dirty="0">
                <a:latin typeface="Corbel" panose="020B0503020204020204" pitchFamily="34" charset="0"/>
              </a:rPr>
              <a:t/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3. </a:t>
            </a:r>
            <a:r>
              <a:rPr lang="ru-RU" dirty="0" smtClean="0">
                <a:latin typeface="Corbel" panose="020B0503020204020204" pitchFamily="34" charset="0"/>
              </a:rPr>
              <a:t>Флаг</a:t>
            </a:r>
            <a:r>
              <a:rPr lang="ru-RU" dirty="0">
                <a:latin typeface="Corbel" panose="020B0503020204020204" pitchFamily="34" charset="0"/>
              </a:rPr>
              <a:t/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4. </a:t>
            </a:r>
            <a:r>
              <a:rPr lang="ru-RU" dirty="0" smtClean="0">
                <a:latin typeface="Corbel" panose="020B0503020204020204" pitchFamily="34" charset="0"/>
              </a:rPr>
              <a:t>Лозунг</a:t>
            </a:r>
            <a:endParaRPr lang="ru-RU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5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55139" y="1127500"/>
            <a:ext cx="12948961" cy="7528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8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dirty="0" smtClean="0">
                <a:latin typeface="Corbel" panose="020B0503020204020204" pitchFamily="34" charset="0"/>
              </a:rPr>
              <a:t>Один </a:t>
            </a:r>
            <a:r>
              <a:rPr lang="ru-RU" dirty="0">
                <a:latin typeface="Corbel" panose="020B0503020204020204" pitchFamily="34" charset="0"/>
              </a:rPr>
              <a:t>ресторан устроил эксперимент, в котором задействовал </a:t>
            </a:r>
            <a:endParaRPr lang="ru-RU" dirty="0" smtClean="0">
              <a:latin typeface="Corbel" panose="020B0503020204020204" pitchFamily="34" charset="0"/>
            </a:endParaRPr>
          </a:p>
          <a:p>
            <a:pPr fontAlgn="base"/>
            <a:r>
              <a:rPr lang="ru-RU" dirty="0" smtClean="0">
                <a:latin typeface="Corbel" panose="020B0503020204020204" pitchFamily="34" charset="0"/>
              </a:rPr>
              <a:t>группу </a:t>
            </a:r>
            <a:r>
              <a:rPr lang="ru-RU" dirty="0">
                <a:latin typeface="Corbel" panose="020B0503020204020204" pitchFamily="34" charset="0"/>
              </a:rPr>
              <a:t>детей-актёров. Дети разыгрывали в зале ресторана сцену </a:t>
            </a:r>
            <a:endParaRPr lang="ru-RU" dirty="0" smtClean="0">
              <a:latin typeface="Corbel" panose="020B0503020204020204" pitchFamily="34" charset="0"/>
            </a:endParaRPr>
          </a:p>
          <a:p>
            <a:pPr fontAlgn="base"/>
            <a:r>
              <a:rPr lang="ru-RU" dirty="0" err="1" smtClean="0">
                <a:latin typeface="Corbel" panose="020B0503020204020204" pitchFamily="34" charset="0"/>
              </a:rPr>
              <a:t>буллинга</a:t>
            </a:r>
            <a:r>
              <a:rPr lang="ru-RU" dirty="0">
                <a:latin typeface="Corbel" panose="020B0503020204020204" pitchFamily="34" charset="0"/>
              </a:rPr>
              <a:t>, а посетителям намеренно давали раздавленную еду. </a:t>
            </a:r>
            <a:endParaRPr lang="ru-RU" dirty="0" smtClean="0">
              <a:latin typeface="Corbel" panose="020B0503020204020204" pitchFamily="34" charset="0"/>
            </a:endParaRPr>
          </a:p>
          <a:p>
            <a:pPr fontAlgn="base"/>
            <a:endParaRPr lang="ru-RU" b="1" dirty="0">
              <a:latin typeface="Corbel" panose="020B0503020204020204" pitchFamily="34" charset="0"/>
            </a:endParaRPr>
          </a:p>
          <a:p>
            <a:pPr fontAlgn="base"/>
            <a:r>
              <a:rPr lang="ru-RU" b="1" dirty="0" smtClean="0">
                <a:latin typeface="Corbel" panose="020B0503020204020204" pitchFamily="34" charset="0"/>
              </a:rPr>
              <a:t>В </a:t>
            </a:r>
            <a:r>
              <a:rPr lang="ru-RU" b="1" dirty="0">
                <a:latin typeface="Corbel" panose="020B0503020204020204" pitchFamily="34" charset="0"/>
              </a:rPr>
              <a:t>результате лишь 12% посетителей … </a:t>
            </a:r>
            <a:br>
              <a:rPr lang="ru-RU" b="1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1. </a:t>
            </a:r>
            <a:r>
              <a:rPr lang="ru-RU" dirty="0" smtClean="0">
                <a:latin typeface="Corbel" panose="020B0503020204020204" pitchFamily="34" charset="0"/>
              </a:rPr>
              <a:t>Поскорее </a:t>
            </a:r>
            <a:r>
              <a:rPr lang="ru-RU" dirty="0">
                <a:latin typeface="Corbel" panose="020B0503020204020204" pitchFamily="34" charset="0"/>
              </a:rPr>
              <a:t>покинули </a:t>
            </a:r>
            <a:r>
              <a:rPr lang="ru-RU" dirty="0" smtClean="0">
                <a:latin typeface="Corbel" panose="020B0503020204020204" pitchFamily="34" charset="0"/>
              </a:rPr>
              <a:t>заведения</a:t>
            </a:r>
            <a:r>
              <a:rPr lang="ru-RU" dirty="0">
                <a:latin typeface="Corbel" panose="020B0503020204020204" pitchFamily="34" charset="0"/>
              </a:rPr>
              <a:t/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2. </a:t>
            </a:r>
            <a:r>
              <a:rPr lang="ru-RU" dirty="0" smtClean="0">
                <a:latin typeface="Corbel" panose="020B0503020204020204" pitchFamily="34" charset="0"/>
              </a:rPr>
              <a:t>Проявили </a:t>
            </a:r>
            <a:r>
              <a:rPr lang="ru-RU" dirty="0">
                <a:latin typeface="Corbel" panose="020B0503020204020204" pitchFamily="34" charset="0"/>
              </a:rPr>
              <a:t>участие к ребёнку, которого </a:t>
            </a:r>
            <a:r>
              <a:rPr lang="ru-RU" dirty="0" smtClean="0">
                <a:latin typeface="Corbel" panose="020B0503020204020204" pitchFamily="34" charset="0"/>
              </a:rPr>
              <a:t>оскорбляли</a:t>
            </a:r>
            <a:r>
              <a:rPr lang="ru-RU" dirty="0">
                <a:latin typeface="Corbel" panose="020B0503020204020204" pitchFamily="34" charset="0"/>
              </a:rPr>
              <a:t/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3. </a:t>
            </a:r>
            <a:r>
              <a:rPr lang="ru-RU" dirty="0" smtClean="0">
                <a:latin typeface="Corbel" panose="020B0503020204020204" pitchFamily="34" charset="0"/>
              </a:rPr>
              <a:t>Пожаловались </a:t>
            </a:r>
            <a:r>
              <a:rPr lang="ru-RU" dirty="0">
                <a:latin typeface="Corbel" panose="020B0503020204020204" pitchFamily="34" charset="0"/>
              </a:rPr>
              <a:t>на </a:t>
            </a:r>
            <a:r>
              <a:rPr lang="ru-RU" dirty="0" smtClean="0">
                <a:latin typeface="Corbel" panose="020B0503020204020204" pitchFamily="34" charset="0"/>
              </a:rPr>
              <a:t>еду</a:t>
            </a:r>
            <a:r>
              <a:rPr lang="ru-RU" dirty="0">
                <a:latin typeface="Corbel" panose="020B0503020204020204" pitchFamily="34" charset="0"/>
              </a:rPr>
              <a:t/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4. </a:t>
            </a:r>
            <a:r>
              <a:rPr lang="ru-RU" dirty="0" smtClean="0">
                <a:latin typeface="Corbel" panose="020B0503020204020204" pitchFamily="34" charset="0"/>
              </a:rPr>
              <a:t>Стали </a:t>
            </a:r>
            <a:r>
              <a:rPr lang="ru-RU" dirty="0">
                <a:latin typeface="Corbel" panose="020B0503020204020204" pitchFamily="34" charset="0"/>
              </a:rPr>
              <a:t>снимать происходящее на мобильные </a:t>
            </a:r>
            <a:r>
              <a:rPr lang="ru-RU" dirty="0" smtClean="0">
                <a:latin typeface="Corbel" panose="020B0503020204020204" pitchFamily="34" charset="0"/>
              </a:rPr>
              <a:t>телефоны</a:t>
            </a:r>
            <a:endParaRPr lang="ru-RU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2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55139" y="1127500"/>
            <a:ext cx="12948961" cy="75282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8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dirty="0" smtClean="0">
                <a:latin typeface="Corbel" panose="020B0503020204020204" pitchFamily="34" charset="0"/>
              </a:rPr>
              <a:t>Один </a:t>
            </a:r>
            <a:r>
              <a:rPr lang="ru-RU" dirty="0">
                <a:latin typeface="Corbel" panose="020B0503020204020204" pitchFamily="34" charset="0"/>
              </a:rPr>
              <a:t>ресторан устроил эксперимент, в котором задействовал </a:t>
            </a:r>
            <a:endParaRPr lang="ru-RU" dirty="0" smtClean="0">
              <a:latin typeface="Corbel" panose="020B0503020204020204" pitchFamily="34" charset="0"/>
            </a:endParaRPr>
          </a:p>
          <a:p>
            <a:pPr fontAlgn="base"/>
            <a:r>
              <a:rPr lang="ru-RU" dirty="0" smtClean="0">
                <a:latin typeface="Corbel" panose="020B0503020204020204" pitchFamily="34" charset="0"/>
              </a:rPr>
              <a:t>группу </a:t>
            </a:r>
            <a:r>
              <a:rPr lang="ru-RU" dirty="0">
                <a:latin typeface="Corbel" panose="020B0503020204020204" pitchFamily="34" charset="0"/>
              </a:rPr>
              <a:t>детей-актёров. Дети разыгрывали в зале ресторана сцену </a:t>
            </a:r>
            <a:endParaRPr lang="ru-RU" dirty="0" smtClean="0">
              <a:latin typeface="Corbel" panose="020B0503020204020204" pitchFamily="34" charset="0"/>
            </a:endParaRPr>
          </a:p>
          <a:p>
            <a:pPr fontAlgn="base"/>
            <a:r>
              <a:rPr lang="ru-RU" dirty="0" err="1" smtClean="0">
                <a:latin typeface="Corbel" panose="020B0503020204020204" pitchFamily="34" charset="0"/>
              </a:rPr>
              <a:t>буллинга</a:t>
            </a:r>
            <a:r>
              <a:rPr lang="ru-RU" dirty="0">
                <a:latin typeface="Corbel" panose="020B0503020204020204" pitchFamily="34" charset="0"/>
              </a:rPr>
              <a:t>, а посетителям намеренно давали раздавленную еду. </a:t>
            </a:r>
            <a:endParaRPr lang="ru-RU" dirty="0" smtClean="0">
              <a:latin typeface="Corbel" panose="020B0503020204020204" pitchFamily="34" charset="0"/>
            </a:endParaRPr>
          </a:p>
          <a:p>
            <a:pPr fontAlgn="base"/>
            <a:endParaRPr lang="ru-RU" b="1" dirty="0">
              <a:latin typeface="Corbel" panose="020B0503020204020204" pitchFamily="34" charset="0"/>
            </a:endParaRPr>
          </a:p>
          <a:p>
            <a:pPr fontAlgn="base"/>
            <a:r>
              <a:rPr lang="ru-RU" b="1" dirty="0" smtClean="0">
                <a:latin typeface="Corbel" panose="020B0503020204020204" pitchFamily="34" charset="0"/>
              </a:rPr>
              <a:t>В </a:t>
            </a:r>
            <a:r>
              <a:rPr lang="ru-RU" b="1" dirty="0">
                <a:latin typeface="Corbel" panose="020B0503020204020204" pitchFamily="34" charset="0"/>
              </a:rPr>
              <a:t>результате лишь 12% посетителей … </a:t>
            </a:r>
            <a:br>
              <a:rPr lang="ru-RU" b="1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1. </a:t>
            </a:r>
            <a:r>
              <a:rPr lang="ru-RU" dirty="0" smtClean="0">
                <a:latin typeface="Corbel" panose="020B0503020204020204" pitchFamily="34" charset="0"/>
              </a:rPr>
              <a:t>Поскорее </a:t>
            </a:r>
            <a:r>
              <a:rPr lang="ru-RU" dirty="0">
                <a:latin typeface="Corbel" panose="020B0503020204020204" pitchFamily="34" charset="0"/>
              </a:rPr>
              <a:t>покинули </a:t>
            </a:r>
            <a:r>
              <a:rPr lang="ru-RU" dirty="0" smtClean="0">
                <a:latin typeface="Corbel" panose="020B0503020204020204" pitchFamily="34" charset="0"/>
              </a:rPr>
              <a:t>заведения</a:t>
            </a:r>
            <a:r>
              <a:rPr lang="ru-RU" dirty="0">
                <a:latin typeface="Corbel" panose="020B0503020204020204" pitchFamily="34" charset="0"/>
              </a:rPr>
              <a:t/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2. </a:t>
            </a:r>
            <a:r>
              <a:rPr lang="ru-RU" dirty="0" smtClean="0">
                <a:latin typeface="Corbel" panose="020B0503020204020204" pitchFamily="34" charset="0"/>
              </a:rPr>
              <a:t>Проявили </a:t>
            </a:r>
            <a:r>
              <a:rPr lang="ru-RU" dirty="0">
                <a:latin typeface="Corbel" panose="020B0503020204020204" pitchFamily="34" charset="0"/>
              </a:rPr>
              <a:t>участие к ребёнку, которого </a:t>
            </a:r>
            <a:r>
              <a:rPr lang="ru-RU" dirty="0" smtClean="0">
                <a:latin typeface="Corbel" panose="020B0503020204020204" pitchFamily="34" charset="0"/>
              </a:rPr>
              <a:t>оскорбляли</a:t>
            </a:r>
            <a:r>
              <a:rPr lang="ru-RU" dirty="0">
                <a:latin typeface="Corbel" panose="020B0503020204020204" pitchFamily="34" charset="0"/>
              </a:rPr>
              <a:t/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3. </a:t>
            </a:r>
            <a:r>
              <a:rPr lang="ru-RU" dirty="0" smtClean="0">
                <a:latin typeface="Corbel" panose="020B0503020204020204" pitchFamily="34" charset="0"/>
              </a:rPr>
              <a:t>Пожаловались </a:t>
            </a:r>
            <a:r>
              <a:rPr lang="ru-RU" dirty="0">
                <a:latin typeface="Corbel" panose="020B0503020204020204" pitchFamily="34" charset="0"/>
              </a:rPr>
              <a:t>на </a:t>
            </a:r>
            <a:r>
              <a:rPr lang="ru-RU" dirty="0" smtClean="0">
                <a:latin typeface="Corbel" panose="020B0503020204020204" pitchFamily="34" charset="0"/>
              </a:rPr>
              <a:t>еду</a:t>
            </a:r>
            <a:r>
              <a:rPr lang="ru-RU" dirty="0">
                <a:latin typeface="Corbel" panose="020B0503020204020204" pitchFamily="34" charset="0"/>
              </a:rPr>
              <a:t/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4. </a:t>
            </a:r>
            <a:r>
              <a:rPr lang="ru-RU" dirty="0" smtClean="0">
                <a:latin typeface="Corbel" panose="020B0503020204020204" pitchFamily="34" charset="0"/>
              </a:rPr>
              <a:t>Стали </a:t>
            </a:r>
            <a:r>
              <a:rPr lang="ru-RU" dirty="0">
                <a:latin typeface="Corbel" panose="020B0503020204020204" pitchFamily="34" charset="0"/>
              </a:rPr>
              <a:t>снимать происходящее на мобильные </a:t>
            </a:r>
            <a:r>
              <a:rPr lang="ru-RU" dirty="0" smtClean="0">
                <a:latin typeface="Corbel" panose="020B0503020204020204" pitchFamily="34" charset="0"/>
              </a:rPr>
              <a:t>телефоны</a:t>
            </a:r>
            <a:endParaRPr lang="ru-RU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81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55139" y="1127500"/>
            <a:ext cx="12948961" cy="75282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8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dirty="0" smtClean="0">
                <a:latin typeface="Corbel" panose="020B0503020204020204" pitchFamily="34" charset="0"/>
              </a:rPr>
              <a:t>Один </a:t>
            </a:r>
            <a:r>
              <a:rPr lang="ru-RU" dirty="0">
                <a:latin typeface="Corbel" panose="020B0503020204020204" pitchFamily="34" charset="0"/>
              </a:rPr>
              <a:t>ресторан устроил эксперимент, в котором задействовал </a:t>
            </a:r>
            <a:endParaRPr lang="ru-RU" dirty="0" smtClean="0">
              <a:latin typeface="Corbel" panose="020B0503020204020204" pitchFamily="34" charset="0"/>
            </a:endParaRPr>
          </a:p>
          <a:p>
            <a:pPr fontAlgn="base"/>
            <a:r>
              <a:rPr lang="ru-RU" dirty="0" smtClean="0">
                <a:latin typeface="Corbel" panose="020B0503020204020204" pitchFamily="34" charset="0"/>
              </a:rPr>
              <a:t>группу </a:t>
            </a:r>
            <a:r>
              <a:rPr lang="ru-RU" dirty="0">
                <a:latin typeface="Corbel" panose="020B0503020204020204" pitchFamily="34" charset="0"/>
              </a:rPr>
              <a:t>детей-актёров. Дети разыгрывали в зале ресторана сцену </a:t>
            </a:r>
            <a:endParaRPr lang="ru-RU" dirty="0" smtClean="0">
              <a:latin typeface="Corbel" panose="020B0503020204020204" pitchFamily="34" charset="0"/>
            </a:endParaRPr>
          </a:p>
          <a:p>
            <a:pPr fontAlgn="base"/>
            <a:r>
              <a:rPr lang="ru-RU" dirty="0" err="1" smtClean="0">
                <a:latin typeface="Corbel" panose="020B0503020204020204" pitchFamily="34" charset="0"/>
              </a:rPr>
              <a:t>буллинга</a:t>
            </a:r>
            <a:r>
              <a:rPr lang="ru-RU" dirty="0">
                <a:latin typeface="Corbel" panose="020B0503020204020204" pitchFamily="34" charset="0"/>
              </a:rPr>
              <a:t>, а посетителям намеренно давали раздавленную еду. </a:t>
            </a:r>
            <a:endParaRPr lang="ru-RU" dirty="0" smtClean="0">
              <a:latin typeface="Corbel" panose="020B0503020204020204" pitchFamily="34" charset="0"/>
            </a:endParaRPr>
          </a:p>
          <a:p>
            <a:pPr fontAlgn="base"/>
            <a:endParaRPr lang="ru-RU" b="1" dirty="0">
              <a:latin typeface="Corbel" panose="020B0503020204020204" pitchFamily="34" charset="0"/>
            </a:endParaRPr>
          </a:p>
          <a:p>
            <a:pPr fontAlgn="base"/>
            <a:r>
              <a:rPr lang="ru-RU" b="1" dirty="0" smtClean="0">
                <a:latin typeface="Corbel" panose="020B0503020204020204" pitchFamily="34" charset="0"/>
              </a:rPr>
              <a:t>В </a:t>
            </a:r>
            <a:r>
              <a:rPr lang="ru-RU" b="1" dirty="0">
                <a:latin typeface="Corbel" panose="020B0503020204020204" pitchFamily="34" charset="0"/>
              </a:rPr>
              <a:t>результате лишь 12% посетителей … </a:t>
            </a:r>
            <a:br>
              <a:rPr lang="ru-RU" b="1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1. </a:t>
            </a:r>
            <a:r>
              <a:rPr lang="ru-RU" dirty="0" smtClean="0">
                <a:latin typeface="Corbel" panose="020B0503020204020204" pitchFamily="34" charset="0"/>
              </a:rPr>
              <a:t>Поскорее </a:t>
            </a:r>
            <a:r>
              <a:rPr lang="ru-RU" dirty="0">
                <a:latin typeface="Corbel" panose="020B0503020204020204" pitchFamily="34" charset="0"/>
              </a:rPr>
              <a:t>покинули </a:t>
            </a:r>
            <a:r>
              <a:rPr lang="ru-RU" dirty="0" smtClean="0">
                <a:latin typeface="Corbel" panose="020B0503020204020204" pitchFamily="34" charset="0"/>
              </a:rPr>
              <a:t>заведения</a:t>
            </a:r>
            <a:r>
              <a:rPr lang="ru-RU" dirty="0">
                <a:latin typeface="Corbel" panose="020B0503020204020204" pitchFamily="34" charset="0"/>
              </a:rPr>
              <a:t/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2. </a:t>
            </a:r>
            <a:r>
              <a:rPr lang="ru-RU" dirty="0" smtClean="0">
                <a:latin typeface="Corbel" panose="020B0503020204020204" pitchFamily="34" charset="0"/>
              </a:rPr>
              <a:t>Проявили </a:t>
            </a:r>
            <a:r>
              <a:rPr lang="ru-RU" dirty="0">
                <a:latin typeface="Corbel" panose="020B0503020204020204" pitchFamily="34" charset="0"/>
              </a:rPr>
              <a:t>участие к ребёнку, которого </a:t>
            </a:r>
            <a:r>
              <a:rPr lang="ru-RU" dirty="0" smtClean="0">
                <a:latin typeface="Corbel" panose="020B0503020204020204" pitchFamily="34" charset="0"/>
              </a:rPr>
              <a:t>оскорбляли</a:t>
            </a:r>
            <a:r>
              <a:rPr lang="ru-RU" dirty="0">
                <a:latin typeface="Corbel" panose="020B0503020204020204" pitchFamily="34" charset="0"/>
              </a:rPr>
              <a:t/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3. </a:t>
            </a:r>
            <a:r>
              <a:rPr lang="ru-RU" dirty="0" smtClean="0">
                <a:latin typeface="Corbel" panose="020B0503020204020204" pitchFamily="34" charset="0"/>
              </a:rPr>
              <a:t>Пожаловались </a:t>
            </a:r>
            <a:r>
              <a:rPr lang="ru-RU" dirty="0">
                <a:latin typeface="Corbel" panose="020B0503020204020204" pitchFamily="34" charset="0"/>
              </a:rPr>
              <a:t>на </a:t>
            </a:r>
            <a:r>
              <a:rPr lang="ru-RU" dirty="0" smtClean="0">
                <a:latin typeface="Corbel" panose="020B0503020204020204" pitchFamily="34" charset="0"/>
              </a:rPr>
              <a:t>еду</a:t>
            </a:r>
            <a:r>
              <a:rPr lang="ru-RU" dirty="0">
                <a:latin typeface="Corbel" panose="020B0503020204020204" pitchFamily="34" charset="0"/>
              </a:rPr>
              <a:t/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4. </a:t>
            </a:r>
            <a:r>
              <a:rPr lang="ru-RU" dirty="0" smtClean="0">
                <a:latin typeface="Corbel" panose="020B0503020204020204" pitchFamily="34" charset="0"/>
              </a:rPr>
              <a:t>Стали </a:t>
            </a:r>
            <a:r>
              <a:rPr lang="ru-RU" dirty="0">
                <a:latin typeface="Corbel" panose="020B0503020204020204" pitchFamily="34" charset="0"/>
              </a:rPr>
              <a:t>снимать происходящее на </a:t>
            </a:r>
            <a:r>
              <a:rPr lang="ru-RU" dirty="0" smtClean="0">
                <a:latin typeface="Corbel" panose="020B0503020204020204" pitchFamily="34" charset="0"/>
              </a:rPr>
              <a:t>мобильные телефоны</a:t>
            </a:r>
            <a:endParaRPr lang="ru-RU" dirty="0">
              <a:latin typeface="Corbel" panose="020B0503020204020204" pitchFamily="34" charset="0"/>
            </a:endParaRPr>
          </a:p>
        </p:txBody>
      </p:sp>
      <p:pic>
        <p:nvPicPr>
          <p:cNvPr id="9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22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5256053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4930965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451005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Эрудит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3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Рисунок 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6256"/>
            <a:ext cx="20104099" cy="3527077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951498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55139" y="1127500"/>
            <a:ext cx="12948961" cy="7528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i="1" dirty="0" smtClean="0">
                <a:latin typeface="Corbel" panose="020B0503020204020204" pitchFamily="34" charset="0"/>
              </a:rPr>
              <a:t>Внимание</a:t>
            </a:r>
            <a:r>
              <a:rPr lang="ru-RU" i="1" dirty="0">
                <a:latin typeface="Corbel" panose="020B0503020204020204" pitchFamily="34" charset="0"/>
              </a:rPr>
              <a:t>! В этом вопросе может быть больше </a:t>
            </a:r>
            <a:r>
              <a:rPr lang="ru-RU" i="1" dirty="0" smtClean="0">
                <a:latin typeface="Corbel" panose="020B0503020204020204" pitchFamily="34" charset="0"/>
              </a:rPr>
              <a:t>правильных</a:t>
            </a:r>
            <a:endParaRPr lang="x-none" i="1" dirty="0">
              <a:latin typeface="Corbel" panose="020B0503020204020204" pitchFamily="34" charset="0"/>
            </a:endParaRPr>
          </a:p>
          <a:p>
            <a:pPr fontAlgn="base"/>
            <a:r>
              <a:rPr lang="ru-RU" i="1" dirty="0" smtClean="0">
                <a:latin typeface="Corbel" panose="020B0503020204020204" pitchFamily="34" charset="0"/>
              </a:rPr>
              <a:t>вариантов </a:t>
            </a:r>
            <a:r>
              <a:rPr lang="ru-RU" i="1" dirty="0">
                <a:latin typeface="Corbel" panose="020B0503020204020204" pitchFamily="34" charset="0"/>
              </a:rPr>
              <a:t>ответа, или не быть их вовсе. Если вариантов больше </a:t>
            </a:r>
            <a:endParaRPr lang="x-none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i="1" dirty="0" smtClean="0">
                <a:latin typeface="Corbel" panose="020B0503020204020204" pitchFamily="34" charset="0"/>
              </a:rPr>
              <a:t>одного</a:t>
            </a:r>
            <a:r>
              <a:rPr lang="ru-RU" i="1" dirty="0">
                <a:latin typeface="Corbel" panose="020B0503020204020204" pitchFamily="34" charset="0"/>
              </a:rPr>
              <a:t>, выберите все </a:t>
            </a:r>
            <a:r>
              <a:rPr lang="ru-RU" i="1" dirty="0" smtClean="0">
                <a:latin typeface="Corbel" panose="020B0503020204020204" pitchFamily="34" charset="0"/>
              </a:rPr>
              <a:t>правильные.</a:t>
            </a:r>
            <a:endParaRPr lang="x-none" i="1" dirty="0">
              <a:latin typeface="Corbel" panose="020B0503020204020204" pitchFamily="34" charset="0"/>
            </a:endParaRPr>
          </a:p>
          <a:p>
            <a:pPr fontAlgn="base"/>
            <a:r>
              <a:rPr lang="ru-RU" dirty="0" smtClean="0">
                <a:latin typeface="Corbel" panose="020B0503020204020204" pitchFamily="34" charset="0"/>
              </a:rPr>
              <a:t>ЮНИСЕФ </a:t>
            </a:r>
            <a:r>
              <a:rPr lang="ru-RU" dirty="0">
                <a:latin typeface="Corbel" panose="020B0503020204020204" pitchFamily="34" charset="0"/>
              </a:rPr>
              <a:t>в Молдове отметил, что проблема </a:t>
            </a:r>
            <a:r>
              <a:rPr lang="ru-RU" dirty="0" err="1">
                <a:latin typeface="Corbel" panose="020B0503020204020204" pitchFamily="34" charset="0"/>
              </a:rPr>
              <a:t>буллинга</a:t>
            </a:r>
            <a:r>
              <a:rPr lang="ru-RU" dirty="0">
                <a:latin typeface="Corbel" panose="020B0503020204020204" pitchFamily="34" charset="0"/>
              </a:rPr>
              <a:t> довольно </a:t>
            </a:r>
            <a:endParaRPr lang="x-none" dirty="0" smtClean="0">
              <a:latin typeface="Corbel" panose="020B0503020204020204" pitchFamily="34" charset="0"/>
            </a:endParaRPr>
          </a:p>
          <a:p>
            <a:pPr fontAlgn="base"/>
            <a:r>
              <a:rPr lang="ru-RU" dirty="0" smtClean="0">
                <a:latin typeface="Corbel" panose="020B0503020204020204" pitchFamily="34" charset="0"/>
              </a:rPr>
              <a:t>актуальна </a:t>
            </a:r>
            <a:r>
              <a:rPr lang="ru-RU" dirty="0">
                <a:latin typeface="Corbel" panose="020B0503020204020204" pitchFamily="34" charset="0"/>
              </a:rPr>
              <a:t>в республике. </a:t>
            </a:r>
            <a:endParaRPr lang="x-none" dirty="0" smtClean="0">
              <a:latin typeface="Corbel" panose="020B0503020204020204" pitchFamily="34" charset="0"/>
            </a:endParaRPr>
          </a:p>
          <a:p>
            <a:pPr fontAlgn="base"/>
            <a:r>
              <a:rPr lang="ru-RU" b="1" dirty="0" smtClean="0">
                <a:latin typeface="Corbel" panose="020B0503020204020204" pitchFamily="34" charset="0"/>
              </a:rPr>
              <a:t>При </a:t>
            </a:r>
            <a:r>
              <a:rPr lang="ru-RU" b="1" dirty="0">
                <a:latin typeface="Corbel" panose="020B0503020204020204" pitchFamily="34" charset="0"/>
              </a:rPr>
              <a:t>этом и агрессоры, и жертвы издевательств …</a:t>
            </a:r>
            <a:br>
              <a:rPr lang="ru-RU" b="1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1. </a:t>
            </a:r>
            <a:r>
              <a:rPr lang="ru-RU" dirty="0" smtClean="0">
                <a:latin typeface="Corbel" panose="020B0503020204020204" pitchFamily="34" charset="0"/>
              </a:rPr>
              <a:t>Подвержены депрессии</a:t>
            </a:r>
            <a:r>
              <a:rPr lang="ru-RU" dirty="0">
                <a:latin typeface="Corbel" panose="020B0503020204020204" pitchFamily="34" charset="0"/>
              </a:rPr>
              <a:t/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2. </a:t>
            </a:r>
            <a:r>
              <a:rPr lang="ru-RU" dirty="0" smtClean="0">
                <a:latin typeface="Corbel" panose="020B0503020204020204" pitchFamily="34" charset="0"/>
              </a:rPr>
              <a:t>Теряют </a:t>
            </a:r>
            <a:r>
              <a:rPr lang="ru-RU" dirty="0">
                <a:latin typeface="Corbel" panose="020B0503020204020204" pitchFamily="34" charset="0"/>
              </a:rPr>
              <a:t>интерес к </a:t>
            </a:r>
            <a:r>
              <a:rPr lang="ru-RU" dirty="0" smtClean="0">
                <a:latin typeface="Corbel" panose="020B0503020204020204" pitchFamily="34" charset="0"/>
              </a:rPr>
              <a:t>учёбе</a:t>
            </a:r>
            <a:r>
              <a:rPr lang="ru-RU" dirty="0">
                <a:latin typeface="Corbel" panose="020B0503020204020204" pitchFamily="34" charset="0"/>
              </a:rPr>
              <a:t/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3. </a:t>
            </a:r>
            <a:r>
              <a:rPr lang="ru-RU" dirty="0" smtClean="0">
                <a:latin typeface="Corbel" panose="020B0503020204020204" pitchFamily="34" charset="0"/>
              </a:rPr>
              <a:t>Имеют </a:t>
            </a:r>
            <a:r>
              <a:rPr lang="ru-RU" dirty="0">
                <a:latin typeface="Corbel" panose="020B0503020204020204" pitchFamily="34" charset="0"/>
              </a:rPr>
              <a:t>низкую </a:t>
            </a:r>
            <a:r>
              <a:rPr lang="ru-RU" dirty="0" smtClean="0">
                <a:latin typeface="Corbel" panose="020B0503020204020204" pitchFamily="34" charset="0"/>
              </a:rPr>
              <a:t>самооценку</a:t>
            </a:r>
            <a:r>
              <a:rPr lang="ru-RU" dirty="0">
                <a:latin typeface="Corbel" panose="020B0503020204020204" pitchFamily="34" charset="0"/>
              </a:rPr>
              <a:t/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4. </a:t>
            </a:r>
            <a:r>
              <a:rPr lang="ru-RU" dirty="0" smtClean="0">
                <a:latin typeface="Corbel" panose="020B0503020204020204" pitchFamily="34" charset="0"/>
              </a:rPr>
              <a:t>Чувствуют </a:t>
            </a:r>
            <a:r>
              <a:rPr lang="ru-RU" dirty="0">
                <a:latin typeface="Corbel" panose="020B0503020204020204" pitchFamily="34" charset="0"/>
              </a:rPr>
              <a:t>себя </a:t>
            </a:r>
            <a:r>
              <a:rPr lang="ru-RU" dirty="0" smtClean="0">
                <a:latin typeface="Corbel" panose="020B0503020204020204" pitchFamily="34" charset="0"/>
              </a:rPr>
              <a:t>одиноко</a:t>
            </a:r>
            <a:r>
              <a:rPr lang="ru-RU" dirty="0">
                <a:latin typeface="Corbel" panose="020B0503020204020204" pitchFamily="34" charset="0"/>
              </a:rPr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55139" y="1127500"/>
            <a:ext cx="12948961" cy="75282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i="1" dirty="0" smtClean="0">
                <a:latin typeface="Corbel" panose="020B0503020204020204" pitchFamily="34" charset="0"/>
              </a:rPr>
              <a:t>Внимание</a:t>
            </a:r>
            <a:r>
              <a:rPr lang="ru-RU" i="1" dirty="0">
                <a:latin typeface="Corbel" panose="020B0503020204020204" pitchFamily="34" charset="0"/>
              </a:rPr>
              <a:t>! В этом вопросе может быть больше правильных </a:t>
            </a:r>
            <a:endParaRPr lang="en-US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i="1" dirty="0" smtClean="0">
                <a:latin typeface="Corbel" panose="020B0503020204020204" pitchFamily="34" charset="0"/>
              </a:rPr>
              <a:t>вариантов </a:t>
            </a:r>
            <a:r>
              <a:rPr lang="ru-RU" i="1" dirty="0">
                <a:latin typeface="Corbel" panose="020B0503020204020204" pitchFamily="34" charset="0"/>
              </a:rPr>
              <a:t>ответа, или не быть их вовсе. Если вариантов больше </a:t>
            </a:r>
            <a:endParaRPr lang="en-US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i="1" dirty="0" smtClean="0">
                <a:latin typeface="Corbel" panose="020B0503020204020204" pitchFamily="34" charset="0"/>
              </a:rPr>
              <a:t>одного</a:t>
            </a:r>
            <a:r>
              <a:rPr lang="ru-RU" i="1" dirty="0">
                <a:latin typeface="Corbel" panose="020B0503020204020204" pitchFamily="34" charset="0"/>
              </a:rPr>
              <a:t>, выберите все </a:t>
            </a:r>
            <a:r>
              <a:rPr lang="ru-RU" i="1" dirty="0" smtClean="0">
                <a:latin typeface="Corbel" panose="020B0503020204020204" pitchFamily="34" charset="0"/>
              </a:rPr>
              <a:t>правильные.</a:t>
            </a:r>
            <a:endParaRPr lang="en-US" i="1" dirty="0">
              <a:latin typeface="Corbel" panose="020B0503020204020204" pitchFamily="34" charset="0"/>
            </a:endParaRPr>
          </a:p>
          <a:p>
            <a:pPr fontAlgn="base"/>
            <a:r>
              <a:rPr lang="ru-RU" dirty="0" smtClean="0">
                <a:latin typeface="Corbel" panose="020B0503020204020204" pitchFamily="34" charset="0"/>
              </a:rPr>
              <a:t>ЮНИСЕФ </a:t>
            </a:r>
            <a:r>
              <a:rPr lang="ru-RU" dirty="0">
                <a:latin typeface="Corbel" panose="020B0503020204020204" pitchFamily="34" charset="0"/>
              </a:rPr>
              <a:t>в Молдове отметил, что проблема </a:t>
            </a:r>
            <a:r>
              <a:rPr lang="ru-RU" dirty="0" err="1">
                <a:latin typeface="Corbel" panose="020B0503020204020204" pitchFamily="34" charset="0"/>
              </a:rPr>
              <a:t>буллинга</a:t>
            </a:r>
            <a:r>
              <a:rPr lang="ru-RU" dirty="0">
                <a:latin typeface="Corbel" panose="020B0503020204020204" pitchFamily="34" charset="0"/>
              </a:rPr>
              <a:t> довольно </a:t>
            </a:r>
            <a:endParaRPr lang="en-US" dirty="0" smtClean="0">
              <a:latin typeface="Corbel" panose="020B0503020204020204" pitchFamily="34" charset="0"/>
            </a:endParaRPr>
          </a:p>
          <a:p>
            <a:pPr fontAlgn="base"/>
            <a:r>
              <a:rPr lang="ru-RU" dirty="0" smtClean="0">
                <a:latin typeface="Corbel" panose="020B0503020204020204" pitchFamily="34" charset="0"/>
              </a:rPr>
              <a:t>актуальна </a:t>
            </a:r>
            <a:r>
              <a:rPr lang="ru-RU" dirty="0">
                <a:latin typeface="Corbel" panose="020B0503020204020204" pitchFamily="34" charset="0"/>
              </a:rPr>
              <a:t>в республике. </a:t>
            </a:r>
            <a:endParaRPr lang="en-US" dirty="0" smtClean="0">
              <a:latin typeface="Corbel" panose="020B0503020204020204" pitchFamily="34" charset="0"/>
            </a:endParaRPr>
          </a:p>
          <a:p>
            <a:pPr fontAlgn="base"/>
            <a:r>
              <a:rPr lang="ru-RU" b="1" dirty="0" smtClean="0">
                <a:latin typeface="Corbel" panose="020B0503020204020204" pitchFamily="34" charset="0"/>
              </a:rPr>
              <a:t>При </a:t>
            </a:r>
            <a:r>
              <a:rPr lang="ru-RU" b="1" dirty="0">
                <a:latin typeface="Corbel" panose="020B0503020204020204" pitchFamily="34" charset="0"/>
              </a:rPr>
              <a:t>этом и агрессоры, и жертвы издевательств …</a:t>
            </a:r>
            <a:br>
              <a:rPr lang="ru-RU" b="1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1. </a:t>
            </a:r>
            <a:r>
              <a:rPr lang="x-none" dirty="0" smtClean="0">
                <a:latin typeface="Corbel" panose="020B0503020204020204" pitchFamily="34" charset="0"/>
              </a:rPr>
              <a:t>П</a:t>
            </a:r>
            <a:r>
              <a:rPr lang="ru-RU" dirty="0" err="1" smtClean="0">
                <a:latin typeface="Corbel" panose="020B0503020204020204" pitchFamily="34" charset="0"/>
              </a:rPr>
              <a:t>одвержены</a:t>
            </a:r>
            <a:r>
              <a:rPr lang="ru-RU" dirty="0" smtClean="0">
                <a:latin typeface="Corbel" panose="020B0503020204020204" pitchFamily="34" charset="0"/>
              </a:rPr>
              <a:t> депрессии</a:t>
            </a:r>
            <a:r>
              <a:rPr lang="ru-RU" dirty="0">
                <a:latin typeface="Corbel" panose="020B0503020204020204" pitchFamily="34" charset="0"/>
              </a:rPr>
              <a:t/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2. </a:t>
            </a:r>
            <a:r>
              <a:rPr lang="ru-RU" dirty="0" smtClean="0">
                <a:latin typeface="Corbel" panose="020B0503020204020204" pitchFamily="34" charset="0"/>
              </a:rPr>
              <a:t>Теряют </a:t>
            </a:r>
            <a:r>
              <a:rPr lang="ru-RU" dirty="0">
                <a:latin typeface="Corbel" panose="020B0503020204020204" pitchFamily="34" charset="0"/>
              </a:rPr>
              <a:t>интерес к </a:t>
            </a:r>
            <a:r>
              <a:rPr lang="ru-RU" dirty="0" smtClean="0">
                <a:latin typeface="Corbel" panose="020B0503020204020204" pitchFamily="34" charset="0"/>
              </a:rPr>
              <a:t>учёбе</a:t>
            </a:r>
            <a:r>
              <a:rPr lang="ru-RU" dirty="0">
                <a:latin typeface="Corbel" panose="020B0503020204020204" pitchFamily="34" charset="0"/>
              </a:rPr>
              <a:t/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3. </a:t>
            </a:r>
            <a:r>
              <a:rPr lang="ru-RU" dirty="0" smtClean="0">
                <a:latin typeface="Corbel" panose="020B0503020204020204" pitchFamily="34" charset="0"/>
              </a:rPr>
              <a:t>Имеют </a:t>
            </a:r>
            <a:r>
              <a:rPr lang="ru-RU" dirty="0">
                <a:latin typeface="Corbel" panose="020B0503020204020204" pitchFamily="34" charset="0"/>
              </a:rPr>
              <a:t>низкую </a:t>
            </a:r>
            <a:r>
              <a:rPr lang="ru-RU" dirty="0" smtClean="0">
                <a:latin typeface="Corbel" panose="020B0503020204020204" pitchFamily="34" charset="0"/>
              </a:rPr>
              <a:t>самооценку</a:t>
            </a:r>
            <a:r>
              <a:rPr lang="ru-RU" dirty="0">
                <a:latin typeface="Corbel" panose="020B0503020204020204" pitchFamily="34" charset="0"/>
              </a:rPr>
              <a:t/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4. </a:t>
            </a:r>
            <a:r>
              <a:rPr lang="ru-RU" dirty="0" smtClean="0">
                <a:latin typeface="Corbel" panose="020B0503020204020204" pitchFamily="34" charset="0"/>
              </a:rPr>
              <a:t>Чувствуют </a:t>
            </a:r>
            <a:r>
              <a:rPr lang="ru-RU" dirty="0">
                <a:latin typeface="Corbel" panose="020B0503020204020204" pitchFamily="34" charset="0"/>
              </a:rPr>
              <a:t>себя </a:t>
            </a:r>
            <a:r>
              <a:rPr lang="ru-RU" dirty="0" smtClean="0">
                <a:latin typeface="Corbel" panose="020B0503020204020204" pitchFamily="34" charset="0"/>
              </a:rPr>
              <a:t>одиноко</a:t>
            </a:r>
            <a:endParaRPr lang="ru-RU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55139" y="1127500"/>
            <a:ext cx="12948961" cy="7528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Считается</a:t>
            </a:r>
            <a:r>
              <a:rPr lang="ru-RU" sz="6000" dirty="0">
                <a:latin typeface="Corbel" panose="020B0503020204020204" pitchFamily="34" charset="0"/>
              </a:rPr>
              <a:t>, что ОНИ – тоже жертвы </a:t>
            </a:r>
            <a:r>
              <a:rPr lang="ru-RU" sz="6000" dirty="0" err="1">
                <a:latin typeface="Corbel" panose="020B0503020204020204" pitchFamily="34" charset="0"/>
              </a:rPr>
              <a:t>буллинга</a:t>
            </a:r>
            <a:r>
              <a:rPr lang="ru-RU" sz="6000" dirty="0">
                <a:latin typeface="Corbel" panose="020B0503020204020204" pitchFamily="34" charset="0"/>
              </a:rPr>
              <a:t>, ведь они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получают </a:t>
            </a:r>
            <a:r>
              <a:rPr lang="ru-RU" sz="6000" dirty="0">
                <a:latin typeface="Corbel" panose="020B0503020204020204" pitchFamily="34" charset="0"/>
              </a:rPr>
              <a:t>опыт бессилия перед властью толпы и стыд за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своё </a:t>
            </a:r>
            <a:r>
              <a:rPr lang="ru-RU" sz="6000" dirty="0">
                <a:latin typeface="Corbel" panose="020B0503020204020204" pitchFamily="34" charset="0"/>
              </a:rPr>
              <a:t>слабодушие.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Кто </a:t>
            </a:r>
            <a:r>
              <a:rPr lang="ru-RU" sz="6000" b="1" dirty="0">
                <a:latin typeface="Corbel" panose="020B0503020204020204" pitchFamily="34" charset="0"/>
              </a:rPr>
              <a:t>ОНИ? </a:t>
            </a:r>
            <a:br>
              <a:rPr lang="ru-RU" sz="6000" b="1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1. Домашние </a:t>
            </a:r>
            <a:r>
              <a:rPr lang="ru-RU" sz="6000" dirty="0" smtClean="0">
                <a:latin typeface="Corbel" panose="020B0503020204020204" pitchFamily="34" charset="0"/>
              </a:rPr>
              <a:t>животные</a:t>
            </a:r>
            <a:r>
              <a:rPr lang="ru-RU" sz="6000" dirty="0">
                <a:latin typeface="Corbel" panose="020B0503020204020204" pitchFamily="34" charset="0"/>
              </a:rPr>
              <a:t/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2. Повара, работающие в учебных </a:t>
            </a:r>
            <a:r>
              <a:rPr lang="ru-RU" sz="6000" dirty="0" smtClean="0">
                <a:latin typeface="Corbel" panose="020B0503020204020204" pitchFamily="34" charset="0"/>
              </a:rPr>
              <a:t>заведениях </a:t>
            </a:r>
            <a:r>
              <a:rPr lang="ru-RU" sz="6000" dirty="0">
                <a:latin typeface="Corbel" panose="020B0503020204020204" pitchFamily="34" charset="0"/>
              </a:rPr>
              <a:t/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3. Свидетели </a:t>
            </a:r>
            <a:r>
              <a:rPr lang="ru-RU" sz="6000" dirty="0" err="1" smtClean="0">
                <a:latin typeface="Corbel" panose="020B0503020204020204" pitchFamily="34" charset="0"/>
              </a:rPr>
              <a:t>буллинга</a:t>
            </a:r>
            <a:r>
              <a:rPr lang="ru-RU" sz="6000" dirty="0">
                <a:latin typeface="Corbel" panose="020B0503020204020204" pitchFamily="34" charset="0"/>
              </a:rPr>
              <a:t/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4. Люди старше 63 </a:t>
            </a:r>
            <a:r>
              <a:rPr lang="ru-RU" sz="6000" dirty="0" smtClean="0">
                <a:latin typeface="Corbel" panose="020B0503020204020204" pitchFamily="34" charset="0"/>
              </a:rPr>
              <a:t>лет</a:t>
            </a:r>
            <a:r>
              <a:rPr lang="ru-RU" sz="6000" dirty="0">
                <a:latin typeface="Corbel" panose="020B0503020204020204" pitchFamily="34" charset="0"/>
              </a:rPr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3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55139" y="1127500"/>
            <a:ext cx="12948961" cy="75282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Считается</a:t>
            </a:r>
            <a:r>
              <a:rPr lang="ru-RU" sz="6000" dirty="0">
                <a:latin typeface="Corbel" panose="020B0503020204020204" pitchFamily="34" charset="0"/>
              </a:rPr>
              <a:t>, что ОНИ – тоже жертвы </a:t>
            </a:r>
            <a:r>
              <a:rPr lang="ru-RU" sz="6000" dirty="0" err="1">
                <a:latin typeface="Corbel" panose="020B0503020204020204" pitchFamily="34" charset="0"/>
              </a:rPr>
              <a:t>буллинга</a:t>
            </a:r>
            <a:r>
              <a:rPr lang="ru-RU" sz="6000" dirty="0">
                <a:latin typeface="Corbel" panose="020B0503020204020204" pitchFamily="34" charset="0"/>
              </a:rPr>
              <a:t>, ведь они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получают </a:t>
            </a:r>
            <a:r>
              <a:rPr lang="ru-RU" sz="6000" dirty="0">
                <a:latin typeface="Corbel" panose="020B0503020204020204" pitchFamily="34" charset="0"/>
              </a:rPr>
              <a:t>опыт бессилия перед властью толпы и стыд за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своё </a:t>
            </a:r>
            <a:r>
              <a:rPr lang="ru-RU" sz="6000" dirty="0">
                <a:latin typeface="Corbel" panose="020B0503020204020204" pitchFamily="34" charset="0"/>
              </a:rPr>
              <a:t>слабодушие.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Кто </a:t>
            </a:r>
            <a:r>
              <a:rPr lang="ru-RU" sz="6000" b="1" dirty="0">
                <a:latin typeface="Corbel" panose="020B0503020204020204" pitchFamily="34" charset="0"/>
              </a:rPr>
              <a:t>ОНИ? </a:t>
            </a:r>
            <a:br>
              <a:rPr lang="ru-RU" sz="6000" b="1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1. Домашние </a:t>
            </a:r>
            <a:r>
              <a:rPr lang="ru-RU" sz="6000" dirty="0" smtClean="0">
                <a:latin typeface="Corbel" panose="020B0503020204020204" pitchFamily="34" charset="0"/>
              </a:rPr>
              <a:t>животные</a:t>
            </a:r>
            <a:r>
              <a:rPr lang="ru-RU" sz="6000" dirty="0">
                <a:latin typeface="Corbel" panose="020B0503020204020204" pitchFamily="34" charset="0"/>
              </a:rPr>
              <a:t/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2. Повара, работающие в учебных </a:t>
            </a:r>
            <a:r>
              <a:rPr lang="ru-RU" sz="6000" dirty="0" smtClean="0">
                <a:latin typeface="Corbel" panose="020B0503020204020204" pitchFamily="34" charset="0"/>
              </a:rPr>
              <a:t>заведениях</a:t>
            </a:r>
            <a:r>
              <a:rPr lang="ru-RU" sz="6000" dirty="0">
                <a:latin typeface="Corbel" panose="020B0503020204020204" pitchFamily="34" charset="0"/>
              </a:rPr>
              <a:t/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3. Свидетели </a:t>
            </a:r>
            <a:r>
              <a:rPr lang="ru-RU" sz="6000" dirty="0" err="1" smtClean="0">
                <a:latin typeface="Corbel" panose="020B0503020204020204" pitchFamily="34" charset="0"/>
              </a:rPr>
              <a:t>буллинга</a:t>
            </a:r>
            <a:r>
              <a:rPr lang="ru-RU" sz="6000" dirty="0">
                <a:latin typeface="Corbel" panose="020B0503020204020204" pitchFamily="34" charset="0"/>
              </a:rPr>
              <a:t/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4. Люди старше 63 </a:t>
            </a:r>
            <a:r>
              <a:rPr lang="ru-RU" sz="6000" dirty="0" smtClean="0">
                <a:latin typeface="Corbel" panose="020B0503020204020204" pitchFamily="34" charset="0"/>
              </a:rPr>
              <a:t>лет</a:t>
            </a:r>
            <a:endParaRPr lang="ru-RU" sz="60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3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55139" y="1127500"/>
            <a:ext cx="12948961" cy="7528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600" i="1" dirty="0" smtClean="0">
                <a:latin typeface="Corbel" panose="020B0503020204020204" pitchFamily="34" charset="0"/>
              </a:rPr>
              <a:t>Внимание</a:t>
            </a:r>
            <a:r>
              <a:rPr lang="ru-RU" sz="4600" i="1" dirty="0">
                <a:latin typeface="Corbel" panose="020B0503020204020204" pitchFamily="34" charset="0"/>
              </a:rPr>
              <a:t>! В этом вопросе может быть больше правильных вариантов </a:t>
            </a:r>
            <a:endParaRPr lang="ru-RU" sz="46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i="1" dirty="0" smtClean="0">
                <a:latin typeface="Corbel" panose="020B0503020204020204" pitchFamily="34" charset="0"/>
              </a:rPr>
              <a:t>ответа</a:t>
            </a:r>
            <a:r>
              <a:rPr lang="ru-RU" sz="4600" i="1" dirty="0">
                <a:latin typeface="Corbel" panose="020B0503020204020204" pitchFamily="34" charset="0"/>
              </a:rPr>
              <a:t>, или не быть их вовсе. Если вариантов больше одного, выберите </a:t>
            </a:r>
            <a:endParaRPr lang="ru-RU" sz="46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i="1" dirty="0" smtClean="0">
                <a:latin typeface="Corbel" panose="020B0503020204020204" pitchFamily="34" charset="0"/>
              </a:rPr>
              <a:t>все правильные.</a:t>
            </a:r>
            <a:endParaRPr lang="ru-RU" sz="4600" i="1" dirty="0">
              <a:latin typeface="Corbel" panose="020B0503020204020204" pitchFamily="34" charset="0"/>
            </a:endParaRPr>
          </a:p>
          <a:p>
            <a:pPr fontAlgn="base"/>
            <a:r>
              <a:rPr lang="ru-RU" sz="4600" dirty="0" err="1" smtClean="0">
                <a:latin typeface="Corbel" panose="020B0503020204020204" pitchFamily="34" charset="0"/>
              </a:rPr>
              <a:t>Кибербуллинг</a:t>
            </a:r>
            <a:r>
              <a:rPr lang="ru-RU" sz="4600" dirty="0" smtClean="0">
                <a:latin typeface="Corbel" panose="020B0503020204020204" pitchFamily="34" charset="0"/>
              </a:rPr>
              <a:t> </a:t>
            </a:r>
            <a:r>
              <a:rPr lang="ru-RU" sz="4600" dirty="0">
                <a:latin typeface="Corbel" panose="020B0503020204020204" pitchFamily="34" charset="0"/>
              </a:rPr>
              <a:t>– это намеренные оскорбления, угрозы, диффамации и </a:t>
            </a:r>
            <a:endParaRPr lang="ru-RU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dirty="0" smtClean="0">
                <a:latin typeface="Corbel" panose="020B0503020204020204" pitchFamily="34" charset="0"/>
              </a:rPr>
              <a:t>сообщение </a:t>
            </a:r>
            <a:r>
              <a:rPr lang="ru-RU" sz="4600" dirty="0">
                <a:latin typeface="Corbel" panose="020B0503020204020204" pitchFamily="34" charset="0"/>
              </a:rPr>
              <a:t>другим компрометирующих данных с помощью современных </a:t>
            </a:r>
            <a:endParaRPr lang="ru-RU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dirty="0" smtClean="0">
                <a:latin typeface="Corbel" panose="020B0503020204020204" pitchFamily="34" charset="0"/>
              </a:rPr>
              <a:t>средств </a:t>
            </a:r>
            <a:r>
              <a:rPr lang="ru-RU" sz="4600" dirty="0">
                <a:latin typeface="Corbel" panose="020B0503020204020204" pitchFamily="34" charset="0"/>
              </a:rPr>
              <a:t>коммуникации. </a:t>
            </a:r>
            <a:endParaRPr lang="ru-RU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b="1" dirty="0" smtClean="0">
                <a:latin typeface="Corbel" panose="020B0503020204020204" pitchFamily="34" charset="0"/>
              </a:rPr>
              <a:t>Какой </a:t>
            </a:r>
            <a:r>
              <a:rPr lang="ru-RU" sz="4600" b="1" dirty="0">
                <a:latin typeface="Corbel" panose="020B0503020204020204" pitchFamily="34" charset="0"/>
              </a:rPr>
              <a:t>из этих видов </a:t>
            </a:r>
            <a:r>
              <a:rPr lang="ru-RU" sz="4600" b="1" dirty="0" err="1">
                <a:latin typeface="Corbel" panose="020B0503020204020204" pitchFamily="34" charset="0"/>
              </a:rPr>
              <a:t>кибербуллинга</a:t>
            </a:r>
            <a:r>
              <a:rPr lang="ru-RU" sz="4600" b="1" dirty="0">
                <a:latin typeface="Corbel" panose="020B0503020204020204" pitchFamily="34" charset="0"/>
              </a:rPr>
              <a:t> разрешён?</a:t>
            </a:r>
          </a:p>
          <a:p>
            <a:r>
              <a:rPr lang="ru-RU" sz="4600" dirty="0">
                <a:latin typeface="Corbel" panose="020B0503020204020204" pitchFamily="34" charset="0"/>
              </a:rPr>
              <a:t>1. </a:t>
            </a:r>
            <a:r>
              <a:rPr lang="ru-RU" sz="4600" dirty="0" smtClean="0">
                <a:latin typeface="Corbel" panose="020B0503020204020204" pitchFamily="34" charset="0"/>
              </a:rPr>
              <a:t>В блогах</a:t>
            </a:r>
            <a:endParaRPr lang="ru-RU" sz="4600" dirty="0">
              <a:latin typeface="Corbel" panose="020B0503020204020204" pitchFamily="34" charset="0"/>
            </a:endParaRPr>
          </a:p>
          <a:p>
            <a:r>
              <a:rPr lang="ru-RU" sz="4600" dirty="0">
                <a:latin typeface="Corbel" panose="020B0503020204020204" pitchFamily="34" charset="0"/>
              </a:rPr>
              <a:t>2. </a:t>
            </a:r>
            <a:r>
              <a:rPr lang="ru-RU" sz="4600" dirty="0" smtClean="0">
                <a:latin typeface="Corbel" panose="020B0503020204020204" pitchFamily="34" charset="0"/>
              </a:rPr>
              <a:t>При </a:t>
            </a:r>
            <a:r>
              <a:rPr lang="ru-RU" sz="4600" dirty="0">
                <a:latin typeface="Corbel" panose="020B0503020204020204" pitchFamily="34" charset="0"/>
              </a:rPr>
              <a:t>голосовании (кто самый красивый и кто самый некрасивый</a:t>
            </a:r>
            <a:r>
              <a:rPr lang="ru-RU" sz="4600" dirty="0" smtClean="0">
                <a:latin typeface="Corbel" panose="020B0503020204020204" pitchFamily="34" charset="0"/>
              </a:rPr>
              <a:t>?)</a:t>
            </a:r>
            <a:endParaRPr lang="ru-RU" sz="4600" dirty="0">
              <a:latin typeface="Corbel" panose="020B0503020204020204" pitchFamily="34" charset="0"/>
            </a:endParaRPr>
          </a:p>
          <a:p>
            <a:r>
              <a:rPr lang="ru-RU" sz="4600" dirty="0">
                <a:latin typeface="Corbel" panose="020B0503020204020204" pitchFamily="34" charset="0"/>
              </a:rPr>
              <a:t>3. </a:t>
            </a:r>
            <a:r>
              <a:rPr lang="ru-RU" sz="4600" dirty="0" smtClean="0">
                <a:latin typeface="Corbel" panose="020B0503020204020204" pitchFamily="34" charset="0"/>
              </a:rPr>
              <a:t>На </a:t>
            </a:r>
            <a:r>
              <a:rPr lang="ru-RU" sz="4600" dirty="0" err="1" smtClean="0">
                <a:latin typeface="Corbel" panose="020B0503020204020204" pitchFamily="34" charset="0"/>
              </a:rPr>
              <a:t>Фэйсбуке</a:t>
            </a:r>
            <a:endParaRPr lang="ru-RU" sz="4600" dirty="0">
              <a:latin typeface="Corbel" panose="020B0503020204020204" pitchFamily="34" charset="0"/>
            </a:endParaRPr>
          </a:p>
          <a:p>
            <a:r>
              <a:rPr lang="ru-RU" sz="4600" dirty="0">
                <a:latin typeface="Corbel" panose="020B0503020204020204" pitchFamily="34" charset="0"/>
              </a:rPr>
              <a:t>4. </a:t>
            </a:r>
            <a:r>
              <a:rPr lang="ru-RU" sz="4600" dirty="0" smtClean="0">
                <a:latin typeface="Corbel" panose="020B0503020204020204" pitchFamily="34" charset="0"/>
              </a:rPr>
              <a:t>На </a:t>
            </a:r>
            <a:r>
              <a:rPr lang="ru-RU" sz="4600" dirty="0">
                <a:latin typeface="Corbel" panose="020B0503020204020204" pitchFamily="34" charset="0"/>
              </a:rPr>
              <a:t>личных </a:t>
            </a:r>
            <a:r>
              <a:rPr lang="ru-RU" sz="4600" dirty="0" smtClean="0">
                <a:latin typeface="Corbel" panose="020B0503020204020204" pitchFamily="34" charset="0"/>
              </a:rPr>
              <a:t>страницах</a:t>
            </a:r>
            <a:endParaRPr lang="ru-RU" sz="4600" dirty="0">
              <a:latin typeface="Corbel" panose="020B0503020204020204" pitchFamily="34" charset="0"/>
            </a:endParaRPr>
          </a:p>
          <a:p>
            <a:endParaRPr lang="ru-RU" sz="46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34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55139" y="1127500"/>
            <a:ext cx="12948961" cy="75282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600" i="1" dirty="0" smtClean="0">
                <a:latin typeface="Corbel" panose="020B0503020204020204" pitchFamily="34" charset="0"/>
              </a:rPr>
              <a:t>Внимание</a:t>
            </a:r>
            <a:r>
              <a:rPr lang="ru-RU" sz="4600" i="1" dirty="0">
                <a:latin typeface="Corbel" panose="020B0503020204020204" pitchFamily="34" charset="0"/>
              </a:rPr>
              <a:t>! В этом вопросе может быть больше правильных вариантов </a:t>
            </a:r>
            <a:endParaRPr lang="ru-RU" sz="46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i="1" dirty="0" smtClean="0">
                <a:latin typeface="Corbel" panose="020B0503020204020204" pitchFamily="34" charset="0"/>
              </a:rPr>
              <a:t>ответа</a:t>
            </a:r>
            <a:r>
              <a:rPr lang="ru-RU" sz="4600" i="1" dirty="0">
                <a:latin typeface="Corbel" panose="020B0503020204020204" pitchFamily="34" charset="0"/>
              </a:rPr>
              <a:t>, или не быть их вовсе. Если вариантов больше одного, выберите </a:t>
            </a:r>
            <a:endParaRPr lang="ru-RU" sz="46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i="1" dirty="0" smtClean="0">
                <a:latin typeface="Corbel" panose="020B0503020204020204" pitchFamily="34" charset="0"/>
              </a:rPr>
              <a:t>все правильные.</a:t>
            </a:r>
          </a:p>
          <a:p>
            <a:pPr fontAlgn="base"/>
            <a:r>
              <a:rPr lang="ru-RU" sz="4600" dirty="0" err="1" smtClean="0">
                <a:latin typeface="Corbel" panose="020B0503020204020204" pitchFamily="34" charset="0"/>
              </a:rPr>
              <a:t>Кибербуллинг</a:t>
            </a:r>
            <a:r>
              <a:rPr lang="ru-RU" sz="4600" dirty="0" smtClean="0">
                <a:latin typeface="Corbel" panose="020B0503020204020204" pitchFamily="34" charset="0"/>
              </a:rPr>
              <a:t> </a:t>
            </a:r>
            <a:r>
              <a:rPr lang="ru-RU" sz="4600" dirty="0">
                <a:latin typeface="Corbel" panose="020B0503020204020204" pitchFamily="34" charset="0"/>
              </a:rPr>
              <a:t>– это намеренные оскорбления, угрозы, диффамации и </a:t>
            </a:r>
            <a:endParaRPr lang="ru-RU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dirty="0" smtClean="0">
                <a:latin typeface="Corbel" panose="020B0503020204020204" pitchFamily="34" charset="0"/>
              </a:rPr>
              <a:t>сообщение </a:t>
            </a:r>
            <a:r>
              <a:rPr lang="ru-RU" sz="4600" dirty="0">
                <a:latin typeface="Corbel" panose="020B0503020204020204" pitchFamily="34" charset="0"/>
              </a:rPr>
              <a:t>другим компрометирующих данных с помощью современных </a:t>
            </a:r>
            <a:endParaRPr lang="ru-RU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dirty="0" smtClean="0">
                <a:latin typeface="Corbel" panose="020B0503020204020204" pitchFamily="34" charset="0"/>
              </a:rPr>
              <a:t>средств </a:t>
            </a:r>
            <a:r>
              <a:rPr lang="ru-RU" sz="4600" dirty="0">
                <a:latin typeface="Corbel" panose="020B0503020204020204" pitchFamily="34" charset="0"/>
              </a:rPr>
              <a:t>коммуникации. </a:t>
            </a:r>
            <a:endParaRPr lang="ru-RU" sz="4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600" b="1" dirty="0" smtClean="0">
                <a:latin typeface="Corbel" panose="020B0503020204020204" pitchFamily="34" charset="0"/>
              </a:rPr>
              <a:t>Какой </a:t>
            </a:r>
            <a:r>
              <a:rPr lang="ru-RU" sz="4600" b="1" dirty="0">
                <a:latin typeface="Corbel" panose="020B0503020204020204" pitchFamily="34" charset="0"/>
              </a:rPr>
              <a:t>из этих видов </a:t>
            </a:r>
            <a:r>
              <a:rPr lang="ru-RU" sz="4600" b="1" dirty="0" err="1">
                <a:latin typeface="Corbel" panose="020B0503020204020204" pitchFamily="34" charset="0"/>
              </a:rPr>
              <a:t>кибербуллинга</a:t>
            </a:r>
            <a:r>
              <a:rPr lang="ru-RU" sz="4600" b="1" dirty="0">
                <a:latin typeface="Corbel" panose="020B0503020204020204" pitchFamily="34" charset="0"/>
              </a:rPr>
              <a:t> разрешён?</a:t>
            </a:r>
          </a:p>
          <a:p>
            <a:r>
              <a:rPr lang="ru-RU" sz="4600" dirty="0">
                <a:latin typeface="Corbel" panose="020B0503020204020204" pitchFamily="34" charset="0"/>
              </a:rPr>
              <a:t>1. </a:t>
            </a:r>
            <a:r>
              <a:rPr lang="ru-RU" sz="4600" dirty="0" smtClean="0">
                <a:latin typeface="Corbel" panose="020B0503020204020204" pitchFamily="34" charset="0"/>
              </a:rPr>
              <a:t>В блогах</a:t>
            </a:r>
            <a:endParaRPr lang="ru-RU" sz="4600" dirty="0">
              <a:latin typeface="Corbel" panose="020B0503020204020204" pitchFamily="34" charset="0"/>
            </a:endParaRPr>
          </a:p>
          <a:p>
            <a:r>
              <a:rPr lang="ru-RU" sz="4600" dirty="0">
                <a:latin typeface="Corbel" panose="020B0503020204020204" pitchFamily="34" charset="0"/>
              </a:rPr>
              <a:t>2. </a:t>
            </a:r>
            <a:r>
              <a:rPr lang="ru-RU" sz="4600" dirty="0" smtClean="0">
                <a:latin typeface="Corbel" panose="020B0503020204020204" pitchFamily="34" charset="0"/>
              </a:rPr>
              <a:t>При </a:t>
            </a:r>
            <a:r>
              <a:rPr lang="ru-RU" sz="4600" dirty="0">
                <a:latin typeface="Corbel" panose="020B0503020204020204" pitchFamily="34" charset="0"/>
              </a:rPr>
              <a:t>голосовании (кто самый красивый и кто самый некрасивый</a:t>
            </a:r>
            <a:r>
              <a:rPr lang="ru-RU" sz="4600" dirty="0" smtClean="0">
                <a:latin typeface="Corbel" panose="020B0503020204020204" pitchFamily="34" charset="0"/>
              </a:rPr>
              <a:t>?)</a:t>
            </a:r>
            <a:endParaRPr lang="ru-RU" sz="4600" dirty="0">
              <a:latin typeface="Corbel" panose="020B0503020204020204" pitchFamily="34" charset="0"/>
            </a:endParaRPr>
          </a:p>
          <a:p>
            <a:r>
              <a:rPr lang="ru-RU" sz="4600" dirty="0">
                <a:latin typeface="Corbel" panose="020B0503020204020204" pitchFamily="34" charset="0"/>
              </a:rPr>
              <a:t>3. </a:t>
            </a:r>
            <a:r>
              <a:rPr lang="ru-RU" sz="4600" dirty="0" smtClean="0">
                <a:latin typeface="Corbel" panose="020B0503020204020204" pitchFamily="34" charset="0"/>
              </a:rPr>
              <a:t>На </a:t>
            </a:r>
            <a:r>
              <a:rPr lang="ru-RU" sz="4600" dirty="0" err="1" smtClean="0">
                <a:latin typeface="Corbel" panose="020B0503020204020204" pitchFamily="34" charset="0"/>
              </a:rPr>
              <a:t>Фэйсбуке</a:t>
            </a:r>
            <a:endParaRPr lang="ru-RU" sz="4600" dirty="0">
              <a:latin typeface="Corbel" panose="020B0503020204020204" pitchFamily="34" charset="0"/>
            </a:endParaRPr>
          </a:p>
          <a:p>
            <a:r>
              <a:rPr lang="ru-RU" sz="4600" dirty="0">
                <a:latin typeface="Corbel" panose="020B0503020204020204" pitchFamily="34" charset="0"/>
              </a:rPr>
              <a:t>4. </a:t>
            </a:r>
            <a:r>
              <a:rPr lang="ru-RU" sz="4600" dirty="0" smtClean="0">
                <a:latin typeface="Corbel" panose="020B0503020204020204" pitchFamily="34" charset="0"/>
              </a:rPr>
              <a:t>На </a:t>
            </a:r>
            <a:r>
              <a:rPr lang="ru-RU" sz="4600" dirty="0">
                <a:latin typeface="Corbel" panose="020B0503020204020204" pitchFamily="34" charset="0"/>
              </a:rPr>
              <a:t>личных </a:t>
            </a:r>
            <a:r>
              <a:rPr lang="ru-RU" sz="4600" dirty="0" smtClean="0">
                <a:latin typeface="Corbel" panose="020B0503020204020204" pitchFamily="34" charset="0"/>
              </a:rPr>
              <a:t>страницах</a:t>
            </a:r>
            <a:endParaRPr lang="ru-RU" sz="4600" dirty="0">
              <a:latin typeface="Corbel" panose="020B0503020204020204" pitchFamily="34" charset="0"/>
            </a:endParaRPr>
          </a:p>
          <a:p>
            <a:endParaRPr lang="ru-RU" sz="46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44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18"/>
            <a:ext cx="20104100" cy="11390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6" y="10251110"/>
            <a:ext cx="1035477" cy="10354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53" y="10332460"/>
            <a:ext cx="4938297" cy="854139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" y="293539"/>
            <a:ext cx="1609335" cy="1955714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55139" y="1127500"/>
            <a:ext cx="12948961" cy="7528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0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В </a:t>
            </a:r>
            <a:r>
              <a:rPr lang="ru-RU" sz="7200" b="1" dirty="0">
                <a:latin typeface="Corbel" panose="020B0503020204020204" pitchFamily="34" charset="0"/>
              </a:rPr>
              <a:t>XIX веке английским дамам советовали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держать </a:t>
            </a:r>
            <a:r>
              <a:rPr lang="ru-RU" sz="7200" b="1" dirty="0">
                <a:latin typeface="Corbel" panose="020B0503020204020204" pitchFamily="34" charset="0"/>
              </a:rPr>
              <a:t>во рту булавку, чтобы обезопасить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себя </a:t>
            </a:r>
            <a:r>
              <a:rPr lang="ru-RU" sz="7200" b="1" dirty="0">
                <a:latin typeface="Corbel" panose="020B0503020204020204" pitchFamily="34" charset="0"/>
              </a:rPr>
              <a:t>от...   </a:t>
            </a:r>
            <a:r>
              <a:rPr lang="ru-RU" sz="7200" dirty="0">
                <a:latin typeface="Corbel" panose="020B0503020204020204" pitchFamily="34" charset="0"/>
              </a:rPr>
              <a:t/>
            </a:r>
            <a:br>
              <a:rPr lang="ru-RU" sz="7200" dirty="0">
                <a:latin typeface="Corbel" panose="020B0503020204020204" pitchFamily="34" charset="0"/>
              </a:rPr>
            </a:br>
            <a:r>
              <a:rPr lang="ru-RU" sz="7200" dirty="0">
                <a:latin typeface="Corbel" panose="020B0503020204020204" pitchFamily="34" charset="0"/>
              </a:rPr>
              <a:t>1. </a:t>
            </a:r>
            <a:r>
              <a:rPr lang="ru-RU" sz="7200" dirty="0" smtClean="0">
                <a:latin typeface="Corbel" panose="020B0503020204020204" pitchFamily="34" charset="0"/>
              </a:rPr>
              <a:t>Нежелательных поцелуев</a:t>
            </a:r>
            <a:r>
              <a:rPr lang="ru-RU" sz="7200" dirty="0">
                <a:latin typeface="Corbel" panose="020B0503020204020204" pitchFamily="34" charset="0"/>
              </a:rPr>
              <a:t/>
            </a:r>
            <a:br>
              <a:rPr lang="ru-RU" sz="7200" dirty="0">
                <a:latin typeface="Corbel" panose="020B0503020204020204" pitchFamily="34" charset="0"/>
              </a:rPr>
            </a:br>
            <a:r>
              <a:rPr lang="ru-RU" sz="7200" dirty="0">
                <a:latin typeface="Corbel" panose="020B0503020204020204" pitchFamily="34" charset="0"/>
              </a:rPr>
              <a:t>2. </a:t>
            </a:r>
            <a:r>
              <a:rPr lang="ru-RU" sz="7200" dirty="0" smtClean="0">
                <a:latin typeface="Corbel" panose="020B0503020204020204" pitchFamily="34" charset="0"/>
              </a:rPr>
              <a:t>Сильного ветра</a:t>
            </a:r>
            <a:r>
              <a:rPr lang="ru-RU" sz="7200" dirty="0">
                <a:latin typeface="Corbel" panose="020B0503020204020204" pitchFamily="34" charset="0"/>
              </a:rPr>
              <a:t/>
            </a:r>
            <a:br>
              <a:rPr lang="ru-RU" sz="7200" dirty="0">
                <a:latin typeface="Corbel" panose="020B0503020204020204" pitchFamily="34" charset="0"/>
              </a:rPr>
            </a:br>
            <a:r>
              <a:rPr lang="ru-RU" sz="7200" dirty="0">
                <a:latin typeface="Corbel" panose="020B0503020204020204" pitchFamily="34" charset="0"/>
              </a:rPr>
              <a:t>3. </a:t>
            </a:r>
            <a:r>
              <a:rPr lang="ru-RU" sz="7200" dirty="0" smtClean="0">
                <a:latin typeface="Corbel" panose="020B0503020204020204" pitchFamily="34" charset="0"/>
              </a:rPr>
              <a:t>Засыпания </a:t>
            </a:r>
            <a:r>
              <a:rPr lang="ru-RU" sz="7200" dirty="0">
                <a:latin typeface="Corbel" panose="020B0503020204020204" pitchFamily="34" charset="0"/>
              </a:rPr>
              <a:t>во время </a:t>
            </a:r>
            <a:r>
              <a:rPr lang="ru-RU" sz="7200" dirty="0" smtClean="0">
                <a:latin typeface="Corbel" panose="020B0503020204020204" pitchFamily="34" charset="0"/>
              </a:rPr>
              <a:t>чтения</a:t>
            </a:r>
            <a:r>
              <a:rPr lang="ru-RU" sz="7200" dirty="0">
                <a:latin typeface="Corbel" panose="020B0503020204020204" pitchFamily="34" charset="0"/>
              </a:rPr>
              <a:t/>
            </a:r>
            <a:br>
              <a:rPr lang="ru-RU" sz="7200" dirty="0">
                <a:latin typeface="Corbel" panose="020B0503020204020204" pitchFamily="34" charset="0"/>
              </a:rPr>
            </a:br>
            <a:r>
              <a:rPr lang="ru-RU" sz="7200" dirty="0">
                <a:latin typeface="Corbel" panose="020B0503020204020204" pitchFamily="34" charset="0"/>
              </a:rPr>
              <a:t>4. </a:t>
            </a:r>
            <a:r>
              <a:rPr lang="ru-RU" sz="7200" dirty="0" smtClean="0">
                <a:latin typeface="Corbel" panose="020B0503020204020204" pitchFamily="34" charset="0"/>
              </a:rPr>
              <a:t>Заражения крови</a:t>
            </a:r>
            <a:endParaRPr lang="ru-RU" sz="72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41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3006</TotalTime>
  <Words>689</Words>
  <Application>Microsoft Office PowerPoint</Application>
  <PresentationFormat>Произвольный</PresentationFormat>
  <Paragraphs>125</Paragraphs>
  <Slides>20</Slides>
  <Notes>19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8   ВОПРОС</vt:lpstr>
      <vt:lpstr>8   ВОПРОС</vt:lpstr>
      <vt:lpstr>8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CQ</cp:lastModifiedBy>
  <cp:revision>393</cp:revision>
  <dcterms:modified xsi:type="dcterms:W3CDTF">2021-01-05T16:03:55Z</dcterms:modified>
</cp:coreProperties>
</file>