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91" r:id="rId3"/>
    <p:sldId id="292" r:id="rId4"/>
    <p:sldId id="293" r:id="rId5"/>
    <p:sldId id="321" r:id="rId6"/>
    <p:sldId id="322" r:id="rId7"/>
    <p:sldId id="32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7" r:id="rId18"/>
    <p:sldId id="319" r:id="rId19"/>
    <p:sldId id="320" r:id="rId20"/>
    <p:sldId id="315" r:id="rId21"/>
    <p:sldId id="318" r:id="rId22"/>
    <p:sldId id="317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271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66"/>
    <a:srgbClr val="FF3300"/>
    <a:srgbClr val="663300"/>
    <a:srgbClr val="C8FAC0"/>
    <a:srgbClr val="CCFF99"/>
    <a:srgbClr val="0066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62" autoAdjust="0"/>
    <p:restoredTop sz="86406" autoAdjust="0"/>
  </p:normalViewPr>
  <p:slideViewPr>
    <p:cSldViewPr>
      <p:cViewPr varScale="1">
        <p:scale>
          <a:sx n="38" d="100"/>
          <a:sy n="38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BB9E2-A29B-4F31-A963-F59EC656D6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F0075-8416-4730-B40D-4E04DA4E82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EC024-D8C9-49E8-B37F-22E88ACD8B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B1D42E1-8ACA-42F8-B112-6BB1E1BA57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59B2C7F-027E-4D9A-9479-3140BED77F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A312D-F70E-419D-A664-F65C0C068E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A4D64-89F1-45E3-94EA-23611CBFFE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3A7CE7-0101-45B3-9B61-792D8DF903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87EF2-5DCA-47C5-A748-2023073452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1B48C-A4B0-466F-A54F-E8D55323B4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3F7F8-DEB9-4CD1-9ACC-568E781019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94D80-4C6C-4ED0-BB3D-FD9691FA92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BB99A-40D6-4A00-98D3-11DFA8C90F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F0D756-F2B9-4668-9459-74D25672A31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6238" y="188913"/>
            <a:ext cx="3022600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476250"/>
            <a:ext cx="2774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76250"/>
            <a:ext cx="2671763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7675" y="4221163"/>
            <a:ext cx="3190875" cy="210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987550"/>
            <a:ext cx="8147050" cy="1657350"/>
          </a:xfrm>
        </p:spPr>
        <p:txBody>
          <a:bodyPr/>
          <a:lstStyle/>
          <a:p>
            <a:r>
              <a:rPr lang="ru-RU" sz="4800" b="1">
                <a:solidFill>
                  <a:srgbClr val="006600"/>
                </a:solidFill>
              </a:rPr>
              <a:t>Конфликты </a:t>
            </a:r>
            <a:br>
              <a:rPr lang="ru-RU" sz="4800" b="1">
                <a:solidFill>
                  <a:srgbClr val="006600"/>
                </a:solidFill>
              </a:rPr>
            </a:br>
            <a:r>
              <a:rPr lang="ru-RU" sz="4800" b="1">
                <a:solidFill>
                  <a:srgbClr val="006600"/>
                </a:solidFill>
              </a:rPr>
              <a:t>и пути их разрешения</a:t>
            </a:r>
            <a:endParaRPr lang="ru-RU">
              <a:solidFill>
                <a:srgbClr val="006600"/>
              </a:solidFill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148263" y="5949950"/>
            <a:ext cx="3775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6600"/>
                </a:solidFill>
              </a:rPr>
              <a:t>Евланова Людмила Ильинична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Правила поведения </a:t>
            </a:r>
            <a:br>
              <a:rPr lang="ru-RU" sz="4000" b="1"/>
            </a:br>
            <a:r>
              <a:rPr lang="ru-RU" sz="4000" b="1"/>
              <a:t>в конфликтной ситуации</a:t>
            </a:r>
            <a:r>
              <a:rPr lang="ru-RU" sz="4000"/>
              <a:t> 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000"/>
              <a:t>Не стремитесь доминировать во чтобы то ни стало.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Будьте принципиальны, но не боритесь за принципы.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Помните, принципиальность хороша, но не всегда.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Критикуйте, но не критиканствуйте.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Чаще улыбайтесь. Улыбка мало стоит, но дорого ценится.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Традиции хороши до определенного предела.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Сказать правду тоже надо уметь.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Будьте независимы, но не самоуверенны.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Не превращайте настойчивость в назойливость.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Не переоценивайте свои способности в возможности.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Не проявляйте инициативу там, где в ней не нуждаются.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Проявляйте доброжелательность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Проявляйте выдержку и спокойствие в любой ситуации.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Реализуйте себя в творчестве, а не в конфликтах.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Этапы и способы разрешения конфликтных ситуаций</a:t>
            </a:r>
            <a:r>
              <a:rPr lang="ru-RU" sz="4000"/>
              <a:t> 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713788" cy="464185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400" b="1"/>
              <a:t>Установить действительных участников конфликтной ситуации.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/>
              <a:t>Изучить по возможности мотивы, цели, способности, особенности характера, профессиональную компетентность участников конфликта.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/>
              <a:t>Изучить существовавшие ранее межличностные отношения.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/>
              <a:t>Определить истинную причину конфликта.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/>
              <a:t>Изучить намерения, представления субъектов о способах разрешения конфликта.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/>
              <a:t>Выявить отношение к конфликту тех, кто в нем не участвует, но заинтересован в его разрешении.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/>
              <a:t>Определить и применить способы разрешения конфликтных ситуаций.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Картография конфликта</a:t>
            </a:r>
            <a:endParaRPr lang="ru-RU" sz="4000"/>
          </a:p>
        </p:txBody>
      </p:sp>
      <p:pic>
        <p:nvPicPr>
          <p:cNvPr id="107524" name="Picture 4" descr="Евл-8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00113" y="1557338"/>
            <a:ext cx="7343775" cy="4525962"/>
          </a:xfr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Комментарий к заполнению</a:t>
            </a:r>
            <a:br>
              <a:rPr lang="ru-RU" sz="3200" b="1"/>
            </a:br>
            <a:r>
              <a:rPr lang="ru-RU" sz="3200" b="1"/>
              <a:t>«Карты проблемы»</a:t>
            </a:r>
            <a:br>
              <a:rPr lang="ru-RU" sz="3200" b="1"/>
            </a:br>
            <a:endParaRPr lang="ru-RU" sz="3200" b="1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i="1" u="sng"/>
              <a:t>I</a:t>
            </a:r>
            <a:r>
              <a:rPr lang="ru-RU" sz="2000" b="1" i="1" u="sng"/>
              <a:t> этап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b="1" i="1" u="sng"/>
          </a:p>
          <a:p>
            <a:pPr>
              <a:lnSpc>
                <a:spcPct val="80000"/>
              </a:lnSpc>
            </a:pPr>
            <a:r>
              <a:rPr lang="ru-RU" sz="2400"/>
              <a:t>Когда возникла и как долго существует данная проблема? </a:t>
            </a:r>
          </a:p>
          <a:p>
            <a:pPr>
              <a:lnSpc>
                <a:spcPct val="80000"/>
              </a:lnSpc>
            </a:pPr>
            <a:r>
              <a:rPr lang="ru-RU" sz="2400"/>
              <a:t>При каких условиях, обстоятельствах? </a:t>
            </a:r>
          </a:p>
          <a:p>
            <a:pPr>
              <a:lnSpc>
                <a:spcPct val="80000"/>
              </a:lnSpc>
            </a:pPr>
            <a:r>
              <a:rPr lang="ru-RU" sz="2400"/>
              <a:t>Каким образом она проявляется? </a:t>
            </a:r>
          </a:p>
          <a:p>
            <a:pPr>
              <a:lnSpc>
                <a:spcPct val="80000"/>
              </a:lnSpc>
            </a:pPr>
            <a:r>
              <a:rPr lang="ru-RU" sz="2400"/>
              <a:t>Частота проявления проблемы.</a:t>
            </a:r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i="1" u="sng"/>
              <a:t>II</a:t>
            </a:r>
            <a:r>
              <a:rPr lang="ru-RU" sz="2000" b="1" i="1" u="sng"/>
              <a:t> этап</a:t>
            </a:r>
          </a:p>
          <a:p>
            <a:pPr>
              <a:lnSpc>
                <a:spcPct val="80000"/>
              </a:lnSpc>
            </a:pPr>
            <a:r>
              <a:rPr lang="ru-RU" sz="2400"/>
              <a:t>Где более всего проявляется данная проблема?</a:t>
            </a:r>
          </a:p>
          <a:p>
            <a:pPr>
              <a:lnSpc>
                <a:spcPct val="80000"/>
              </a:lnSpc>
            </a:pPr>
            <a:r>
              <a:rPr lang="ru-RU" sz="2400"/>
              <a:t>В каком виде деятельности, эмоционально-волевой или познавательной сферах?</a:t>
            </a:r>
          </a:p>
          <a:p>
            <a:pPr>
              <a:lnSpc>
                <a:spcPct val="80000"/>
              </a:lnSpc>
            </a:pPr>
            <a:r>
              <a:rPr lang="ru-RU" sz="2400"/>
              <a:t>Внутренне или внешне проявляется?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Комментарий </a:t>
            </a:r>
            <a:r>
              <a:rPr lang="ru-RU" sz="3600" b="1" i="1"/>
              <a:t>(продолжение)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 i="1" u="sng"/>
              <a:t>III</a:t>
            </a:r>
            <a:r>
              <a:rPr lang="ru-RU" sz="2400" b="1" i="1" u="sng"/>
              <a:t> этап</a:t>
            </a:r>
          </a:p>
          <a:p>
            <a:pPr>
              <a:lnSpc>
                <a:spcPct val="90000"/>
              </a:lnSpc>
            </a:pPr>
            <a:r>
              <a:rPr lang="ru-RU" sz="2400"/>
              <a:t>Причины возникновения этой проблемы.</a:t>
            </a:r>
          </a:p>
          <a:p>
            <a:pPr>
              <a:lnSpc>
                <a:spcPct val="90000"/>
              </a:lnSpc>
            </a:pPr>
            <a:r>
              <a:rPr lang="ru-RU" sz="2400"/>
              <a:t>С чем или с кем она связана?</a:t>
            </a:r>
          </a:p>
          <a:p>
            <a:pPr>
              <a:lnSpc>
                <a:spcPct val="90000"/>
              </a:lnSpc>
            </a:pPr>
            <a:r>
              <a:rPr lang="ru-RU" sz="2400"/>
              <a:t>В чем сложность проблемы?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i="1" u="sng"/>
              <a:t>IV</a:t>
            </a:r>
            <a:r>
              <a:rPr lang="ru-RU" sz="2400" b="1" i="1" u="sng"/>
              <a:t> этап</a:t>
            </a:r>
          </a:p>
          <a:p>
            <a:pPr>
              <a:lnSpc>
                <a:spcPct val="90000"/>
              </a:lnSpc>
            </a:pPr>
            <a:r>
              <a:rPr lang="ru-RU" sz="2400"/>
              <a:t>Мои опасения. </a:t>
            </a:r>
          </a:p>
          <a:p>
            <a:pPr>
              <a:lnSpc>
                <a:spcPct val="90000"/>
              </a:lnSpc>
            </a:pPr>
            <a:r>
              <a:rPr lang="ru-RU" sz="2400"/>
              <a:t>Что происходит при действии данной проблемы (с моим состоянием, общением, деятельностью, целеполаганием, мотивацией, самооценкой, успешностью/результативностью, что-то др.)?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Комментарий </a:t>
            </a:r>
            <a:r>
              <a:rPr lang="ru-RU" sz="3600" b="1" i="1"/>
              <a:t>(продолжение)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040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i="1" u="sng"/>
              <a:t>V</a:t>
            </a:r>
            <a:r>
              <a:rPr lang="ru-RU" sz="2400" b="1" i="1" u="sng"/>
              <a:t> этап</a:t>
            </a:r>
          </a:p>
          <a:p>
            <a:pPr>
              <a:lnSpc>
                <a:spcPct val="80000"/>
              </a:lnSpc>
            </a:pPr>
            <a:endParaRPr lang="ru-RU" sz="2400" b="1" i="1" u="sng"/>
          </a:p>
          <a:p>
            <a:pPr>
              <a:lnSpc>
                <a:spcPct val="80000"/>
              </a:lnSpc>
            </a:pPr>
            <a:r>
              <a:rPr lang="ru-RU" sz="2000" b="1"/>
              <a:t>Какие ресурсы (возможности), средства (внутренние, внешние) у меня имеются по решению данной проблемы? </a:t>
            </a:r>
          </a:p>
          <a:p>
            <a:pPr>
              <a:lnSpc>
                <a:spcPct val="80000"/>
              </a:lnSpc>
            </a:pPr>
            <a:r>
              <a:rPr lang="ru-RU" sz="2000" b="1"/>
              <a:t>Кто может помочь? </a:t>
            </a:r>
          </a:p>
          <a:p>
            <a:pPr>
              <a:lnSpc>
                <a:spcPct val="80000"/>
              </a:lnSpc>
            </a:pPr>
            <a:r>
              <a:rPr lang="ru-RU" sz="2000" b="1"/>
              <a:t>Можно ли ее разрешить самостоятельно?</a:t>
            </a:r>
          </a:p>
          <a:p>
            <a:pPr>
              <a:lnSpc>
                <a:spcPct val="80000"/>
              </a:lnSpc>
            </a:pPr>
            <a:r>
              <a:rPr lang="ru-RU" sz="2000" b="1"/>
              <a:t>С чем я могу столкнуться при проработке проблемы?</a:t>
            </a:r>
          </a:p>
          <a:p>
            <a:pPr>
              <a:lnSpc>
                <a:spcPct val="80000"/>
              </a:lnSpc>
            </a:pPr>
            <a:r>
              <a:rPr lang="ru-RU" sz="2000" b="1"/>
              <a:t>Какие могут возникнуть барьеры?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b="1"/>
          </a:p>
          <a:p>
            <a:pPr>
              <a:lnSpc>
                <a:spcPct val="80000"/>
              </a:lnSpc>
            </a:pPr>
            <a:r>
              <a:rPr lang="en-US" sz="2400" b="1" i="1" u="sng"/>
              <a:t>VI</a:t>
            </a:r>
            <a:r>
              <a:rPr lang="ru-RU" sz="2400" b="1" i="1" u="sng"/>
              <a:t> этап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 b="1" i="1" u="sng"/>
          </a:p>
          <a:p>
            <a:pPr>
              <a:lnSpc>
                <a:spcPct val="80000"/>
              </a:lnSpc>
            </a:pPr>
            <a:r>
              <a:rPr lang="ru-RU" sz="2000" b="1"/>
              <a:t>Стратегии и тактики, план решения проблемы.</a:t>
            </a:r>
          </a:p>
          <a:p>
            <a:pPr>
              <a:lnSpc>
                <a:spcPct val="80000"/>
              </a:lnSpc>
            </a:pPr>
            <a:r>
              <a:rPr lang="ru-RU" sz="2000" b="1"/>
              <a:t>Как подстраховать себя и снизить вероятность появления барьеров?</a:t>
            </a:r>
          </a:p>
          <a:p>
            <a:pPr>
              <a:lnSpc>
                <a:spcPct val="80000"/>
              </a:lnSpc>
            </a:pPr>
            <a:r>
              <a:rPr lang="ru-RU" sz="2000" b="1"/>
              <a:t>Как снять противоречия, если они будут?</a:t>
            </a:r>
          </a:p>
          <a:p>
            <a:pPr>
              <a:lnSpc>
                <a:spcPct val="80000"/>
              </a:lnSpc>
            </a:pPr>
            <a:r>
              <a:rPr lang="ru-RU" sz="2000" b="1"/>
              <a:t>Как настроить себя?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Комментарий </a:t>
            </a:r>
            <a:r>
              <a:rPr lang="ru-RU" sz="3600" b="1" i="1"/>
              <a:t>(продолжение)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b="1" i="1" u="sng"/>
              <a:t>VII</a:t>
            </a:r>
            <a:r>
              <a:rPr lang="ru-RU" sz="2400" b="1" i="1" u="sng"/>
              <a:t> </a:t>
            </a:r>
            <a:r>
              <a:rPr lang="ru-RU" sz="2800" b="1" i="1" u="sng"/>
              <a:t>этап</a:t>
            </a:r>
          </a:p>
          <a:p>
            <a:pPr>
              <a:buFontTx/>
              <a:buNone/>
            </a:pPr>
            <a:endParaRPr lang="ru-RU" sz="2400" b="1" i="1" u="sng"/>
          </a:p>
          <a:p>
            <a:r>
              <a:rPr lang="ru-RU" sz="2400"/>
              <a:t>Что я хочу получить в результате решения своей проблемы?</a:t>
            </a:r>
          </a:p>
          <a:p>
            <a:r>
              <a:rPr lang="ru-RU" sz="2400"/>
              <a:t>Как можно будет оценить результат?</a:t>
            </a:r>
          </a:p>
          <a:p>
            <a:r>
              <a:rPr lang="ru-RU" sz="2400"/>
              <a:t>Как я узнаю, что достиг цели?</a:t>
            </a:r>
          </a:p>
          <a:p>
            <a:pPr>
              <a:buFontTx/>
              <a:buNone/>
            </a:pPr>
            <a:endParaRPr lang="ru-RU" sz="2400"/>
          </a:p>
          <a:p>
            <a:pPr>
              <a:buFontTx/>
              <a:buNone/>
            </a:pPr>
            <a:r>
              <a:rPr lang="en-US" sz="2400" b="1" i="1" u="sng"/>
              <a:t>VIII</a:t>
            </a:r>
            <a:r>
              <a:rPr lang="ru-RU" sz="2400" b="1" i="1" u="sng"/>
              <a:t> </a:t>
            </a:r>
            <a:r>
              <a:rPr lang="ru-RU" sz="2800" b="1" i="1" u="sng"/>
              <a:t>этап</a:t>
            </a:r>
          </a:p>
          <a:p>
            <a:r>
              <a:rPr lang="ru-RU" sz="2400"/>
              <a:t>Сроки и условия исполнения намеченного плана по разрешению проблемы.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054" name="Group 54"/>
          <p:cNvGraphicFramePr>
            <a:graphicFrameLocks noGrp="1"/>
          </p:cNvGraphicFramePr>
          <p:nvPr/>
        </p:nvGraphicFramePr>
        <p:xfrm>
          <a:off x="468313" y="188913"/>
          <a:ext cx="8280400" cy="6599237"/>
        </p:xfrm>
        <a:graphic>
          <a:graphicData uri="http://schemas.openxmlformats.org/drawingml/2006/table">
            <a:tbl>
              <a:tblPr/>
              <a:tblGrid>
                <a:gridCol w="2736850"/>
                <a:gridCol w="1871662"/>
                <a:gridCol w="3671888"/>
              </a:tblGrid>
              <a:tr h="23812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Её  потребности: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незагражденное пространство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неповрежденная недвижимость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сохранение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добрососедские и дружелюбные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отношения с её соседом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Опасения: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чувство стесненности забором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игнорирование ее пожеланий соседом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ответные меры в случае…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изоляция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возможные денежные издержки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потеря вида из-за забора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</a:rPr>
                        <a:t>Забор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35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Его потребности: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уединение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безопасность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собаки в закрытом дворе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сотрудничество и понимание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 стороны соседа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Опасения: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потеря собак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собаки мешают соседям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ограбление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нежелательный контакт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812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Алгоритм выработки решения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b="1" i="1" u="sng"/>
              <a:t>I</a:t>
            </a:r>
            <a:r>
              <a:rPr lang="ru-RU" sz="2400" b="1" i="1" u="sng"/>
              <a:t> этап. Выработка альтернатив.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000"/>
              <a:t>Определите проблему с точки зрения нужд.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000"/>
              <a:t>Совместная разработка альтернатив.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000"/>
              <a:t>Разбиение проблемы на более мелкие и «удобоваримые» куски.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000"/>
              <a:t>Выбор наилучшей альтернативы.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000"/>
              <a:t>Обсуждение последствий.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ru-RU" sz="200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b="1" i="1" u="sng"/>
              <a:t>II</a:t>
            </a:r>
            <a:r>
              <a:rPr lang="ru-RU" sz="2400" b="1" i="1" u="sng"/>
              <a:t> этап. Выбор альтернатив.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000"/>
              <a:t>	Оцените:</a:t>
            </a:r>
          </a:p>
          <a:p>
            <a:pPr marL="609600" indent="-609600">
              <a:lnSpc>
                <a:spcPct val="90000"/>
              </a:lnSpc>
            </a:pPr>
            <a:r>
              <a:rPr lang="ru-RU" sz="2000"/>
              <a:t>Осуществимость?</a:t>
            </a:r>
          </a:p>
          <a:p>
            <a:pPr marL="609600" indent="-609600">
              <a:lnSpc>
                <a:spcPct val="90000"/>
              </a:lnSpc>
            </a:pPr>
            <a:r>
              <a:rPr lang="ru-RU" sz="2000"/>
              <a:t>Достаточность?</a:t>
            </a:r>
          </a:p>
          <a:p>
            <a:pPr marL="609600" indent="-609600">
              <a:lnSpc>
                <a:spcPct val="90000"/>
              </a:lnSpc>
            </a:pPr>
            <a:r>
              <a:rPr lang="ru-RU" sz="2000"/>
              <a:t>Справедливость?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40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Алгоритм выработки решения (продолжение)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b="1" i="1" u="sng"/>
              <a:t>III</a:t>
            </a:r>
            <a:r>
              <a:rPr lang="ru-RU" sz="2400" b="1" i="1" u="sng"/>
              <a:t> этап. Претворение в жизнь избранной альтернативы</a:t>
            </a:r>
          </a:p>
          <a:p>
            <a:pPr>
              <a:buFontTx/>
              <a:buNone/>
            </a:pPr>
            <a:endParaRPr lang="ru-RU" sz="2400" b="1" i="1" u="sng"/>
          </a:p>
          <a:p>
            <a:r>
              <a:rPr lang="ru-RU" sz="2000"/>
              <a:t>Задачи, требующие исполнения.</a:t>
            </a:r>
          </a:p>
          <a:p>
            <a:r>
              <a:rPr lang="ru-RU" sz="2000"/>
              <a:t>Кем?</a:t>
            </a:r>
          </a:p>
          <a:p>
            <a:r>
              <a:rPr lang="ru-RU" sz="2000"/>
              <a:t>Когда?</a:t>
            </a:r>
          </a:p>
          <a:p>
            <a:r>
              <a:rPr lang="ru-RU" sz="2000"/>
              <a:t>Сроки проверки?</a:t>
            </a:r>
          </a:p>
          <a:p>
            <a:pPr>
              <a:buFontTx/>
              <a:buNone/>
            </a:pP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1" u="sng"/>
              <a:t>Конфликт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FontTx/>
              <a:buNone/>
            </a:pPr>
            <a:r>
              <a:rPr lang="ru-RU"/>
              <a:t>– это резкое обострение противоречий (</a:t>
            </a:r>
            <a:r>
              <a:rPr lang="ru-RU" i="1"/>
              <a:t>конфликтная ситуация</a:t>
            </a:r>
            <a:r>
              <a:rPr lang="ru-RU"/>
              <a:t>) и столкновение (</a:t>
            </a:r>
            <a:r>
              <a:rPr lang="ru-RU" i="1"/>
              <a:t>инцидент</a:t>
            </a:r>
            <a:r>
              <a:rPr lang="ru-RU"/>
              <a:t>) двух или более участников (</a:t>
            </a:r>
            <a:r>
              <a:rPr lang="ru-RU" i="1"/>
              <a:t>субъектов</a:t>
            </a:r>
            <a:r>
              <a:rPr lang="ru-RU"/>
              <a:t>) в процессе решения проблемы (</a:t>
            </a:r>
            <a:r>
              <a:rPr lang="ru-RU" i="1"/>
              <a:t>объект</a:t>
            </a:r>
            <a:r>
              <a:rPr lang="ru-RU"/>
              <a:t>), имеющий деловую или личную значимость для каждой из сторон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Противоядия от конфликта</a:t>
            </a:r>
          </a:p>
        </p:txBody>
      </p:sp>
      <p:graphicFrame>
        <p:nvGraphicFramePr>
          <p:cNvPr id="136312" name="Group 120"/>
          <p:cNvGraphicFramePr>
            <a:graphicFrameLocks noGrp="1"/>
          </p:cNvGraphicFramePr>
          <p:nvPr>
            <p:ph sz="half" idx="2"/>
          </p:nvPr>
        </p:nvGraphicFramePr>
        <p:xfrm>
          <a:off x="395288" y="1600200"/>
          <a:ext cx="8291512" cy="4894263"/>
        </p:xfrm>
        <a:graphic>
          <a:graphicData uri="http://schemas.openxmlformats.org/drawingml/2006/table">
            <a:tbl>
              <a:tblPr/>
              <a:tblGrid>
                <a:gridCol w="3240087"/>
                <a:gridCol w="5051425"/>
              </a:tblGrid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Конфликтогены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Преобразующие вопросы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Дурак!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Что Вы хотите? Как это можно исправить?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Я прав, они не правы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В чем, по Вашему, Ваша точка зрения отличается от их точки зрения?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Я не буду…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Что могло бы помочь Вам сделать это?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Это невозможно…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Если бы это было возможным, что потребовалось тогда?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8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Слишком много/мало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По сравнению с чем?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Найти противоядия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2400" b="1"/>
              <a:t>Конфликтогены:</a:t>
            </a:r>
          </a:p>
          <a:p>
            <a:r>
              <a:rPr lang="ru-RU" sz="2400" b="1"/>
              <a:t>Все пропало</a:t>
            </a:r>
          </a:p>
          <a:p>
            <a:r>
              <a:rPr lang="ru-RU" sz="2400" b="1"/>
              <a:t>Он безнадежен</a:t>
            </a:r>
          </a:p>
          <a:p>
            <a:r>
              <a:rPr lang="ru-RU" sz="2400" b="1"/>
              <a:t>Я должен/вынужден…</a:t>
            </a:r>
          </a:p>
          <a:p>
            <a:r>
              <a:rPr lang="ru-RU" sz="2400" b="1"/>
              <a:t>Они всегда…</a:t>
            </a:r>
          </a:p>
          <a:p>
            <a:r>
              <a:rPr lang="ru-RU" sz="2400" b="1"/>
              <a:t>Я не хочу…</a:t>
            </a:r>
          </a:p>
          <a:p>
            <a:r>
              <a:rPr lang="ru-RU" sz="2400" b="1"/>
              <a:t>Я не могу…</a:t>
            </a:r>
          </a:p>
          <a:p>
            <a:r>
              <a:rPr lang="ru-RU" sz="2400" b="1"/>
              <a:t>Он никогда не…</a:t>
            </a:r>
          </a:p>
          <a:p>
            <a:r>
              <a:rPr lang="ru-RU" sz="2400" b="1"/>
              <a:t>Это невозможно…</a:t>
            </a:r>
          </a:p>
          <a:p>
            <a:endParaRPr lang="ru-RU" sz="2400" b="1"/>
          </a:p>
          <a:p>
            <a:pPr>
              <a:buFontTx/>
              <a:buNone/>
            </a:pPr>
            <a:endParaRPr lang="ru-RU"/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Противоядия от конфликта</a:t>
            </a:r>
          </a:p>
        </p:txBody>
      </p:sp>
      <p:graphicFrame>
        <p:nvGraphicFramePr>
          <p:cNvPr id="142407" name="Group 71"/>
          <p:cNvGraphicFramePr>
            <a:graphicFrameLocks noGrp="1"/>
          </p:cNvGraphicFramePr>
          <p:nvPr>
            <p:ph sz="half" idx="2"/>
          </p:nvPr>
        </p:nvGraphicFramePr>
        <p:xfrm>
          <a:off x="395288" y="1600200"/>
          <a:ext cx="8291512" cy="4789488"/>
        </p:xfrm>
        <a:graphic>
          <a:graphicData uri="http://schemas.openxmlformats.org/drawingml/2006/table">
            <a:tbl>
              <a:tblPr/>
              <a:tblGrid>
                <a:gridCol w="3240087"/>
                <a:gridCol w="5051425"/>
              </a:tblGrid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Конфликтогены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Преобразующие вопросы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Все пропало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Как сделать это успешным?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Как можно это улучшить?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Я не хочу…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Какого исхода Вы хотите?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Я не могу…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Вы не можете?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Или, быть может, Вы просто не видите, как?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Он никогда не…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Что произойдет, если Вы увидите такую возможность?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Это невозможно…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Если бы это было возможным, что потребовалось бы тогда?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Они всегда…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При каких обстоятельствах они не делают этого?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ru-RU" sz="3200" b="1"/>
              <a:t>Памятка </a:t>
            </a:r>
            <a:br>
              <a:rPr lang="ru-RU" sz="3200" b="1"/>
            </a:br>
            <a:r>
              <a:rPr lang="ru-RU" sz="3200" b="1"/>
              <a:t>для разрешения конфликтов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000" b="1" i="1"/>
              <a:t>1.</a:t>
            </a:r>
            <a:r>
              <a:rPr lang="ru-RU" sz="2000" b="1" i="1" u="sng"/>
              <a:t>  «Выиграть/выиграть: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В чем мои подлинные нужды?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И в чем их?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Хочу ли я благоприятного исхода для нас обоих?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00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000" b="1" i="1"/>
              <a:t>2. </a:t>
            </a:r>
            <a:r>
              <a:rPr lang="ru-RU" sz="2000" b="1" i="1" u="sng"/>
              <a:t>Творческий подход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Какие новые возможности раскрываются этой ситуацией?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Вместо того, чтобы думать, «как это могло бы быть», вижу ли я новые возможности  в том, что есть?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00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000"/>
              <a:t>3. </a:t>
            </a:r>
            <a:r>
              <a:rPr lang="ru-RU" sz="2000" b="1" i="1" u="sng"/>
              <a:t>Эмпатия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Как бы я чувствовал себя на их месте?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Что они пытаются сказать?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Выслушал ли я их как следует?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/>
              <a:t>Знают ли они, что я слышу их?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sz="3200" b="1"/>
              <a:t>Памятка </a:t>
            </a:r>
            <a:r>
              <a:rPr lang="ru-RU" sz="3200" b="1" i="1"/>
              <a:t>(продолжение)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>
              <a:buFontTx/>
              <a:buNone/>
            </a:pPr>
            <a:r>
              <a:rPr lang="ru-RU" sz="2000"/>
              <a:t>4.</a:t>
            </a:r>
            <a:r>
              <a:rPr lang="ru-RU"/>
              <a:t> </a:t>
            </a:r>
            <a:r>
              <a:rPr lang="ru-RU" sz="2000" b="1" i="1" u="sng"/>
              <a:t>Оптимальное самоутверждение</a:t>
            </a:r>
          </a:p>
          <a:p>
            <a:r>
              <a:rPr lang="ru-RU" sz="2000"/>
              <a:t>Что я хочу изменить?</a:t>
            </a:r>
          </a:p>
          <a:p>
            <a:r>
              <a:rPr lang="ru-RU" sz="2000"/>
              <a:t>Как я могу сказать им это без обвинений и нападок?</a:t>
            </a:r>
          </a:p>
          <a:p>
            <a:r>
              <a:rPr lang="ru-RU" sz="2000"/>
              <a:t>Отражает ли это заявление мои чувства, а не мое мнение о том, кто прав и кто виноват?</a:t>
            </a:r>
          </a:p>
          <a:p>
            <a:pPr algn="ctr">
              <a:buFontTx/>
              <a:buNone/>
            </a:pPr>
            <a:r>
              <a:rPr lang="ru-RU" sz="2000" i="1"/>
              <a:t>(Будь мягким с людьми и жестким с проблемой)</a:t>
            </a:r>
          </a:p>
          <a:p>
            <a:pPr>
              <a:buFontTx/>
              <a:buNone/>
            </a:pPr>
            <a:endParaRPr lang="ru-RU" sz="2000" i="1"/>
          </a:p>
          <a:p>
            <a:pPr>
              <a:buFontTx/>
              <a:buNone/>
            </a:pPr>
            <a:r>
              <a:rPr lang="ru-RU" sz="2000" i="1"/>
              <a:t>5. </a:t>
            </a:r>
            <a:r>
              <a:rPr lang="ru-RU" sz="2000" b="1" i="1" u="sng"/>
              <a:t>Совместная власть</a:t>
            </a:r>
          </a:p>
          <a:p>
            <a:r>
              <a:rPr lang="ru-RU" sz="2000"/>
              <a:t>Не злоупотребляю ли я своей властью?</a:t>
            </a:r>
          </a:p>
          <a:p>
            <a:r>
              <a:rPr lang="ru-RU" sz="2000"/>
              <a:t>Не делают ли этого они?</a:t>
            </a:r>
          </a:p>
          <a:p>
            <a:r>
              <a:rPr lang="ru-RU" sz="2000"/>
              <a:t>Вместо противостояния не можем ли мы сотрудничать?</a:t>
            </a:r>
          </a:p>
          <a:p>
            <a:pPr>
              <a:buFontTx/>
              <a:buNone/>
            </a:pPr>
            <a:endParaRPr lang="ru-RU" sz="2000" i="1"/>
          </a:p>
          <a:p>
            <a:pPr>
              <a:buFontTx/>
              <a:buNone/>
            </a:pPr>
            <a:endParaRPr lang="ru-RU" sz="2000" i="1"/>
          </a:p>
          <a:p>
            <a:endParaRPr lang="ru-RU" sz="20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Памятка </a:t>
            </a:r>
            <a:r>
              <a:rPr lang="ru-RU" sz="3200" b="1" i="1"/>
              <a:t>(продолжение)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800"/>
              <a:t>6. </a:t>
            </a:r>
            <a:r>
              <a:rPr lang="ru-RU" sz="1800" b="1" i="1" u="sng"/>
              <a:t>Как управлять эмоциями?</a:t>
            </a:r>
          </a:p>
          <a:p>
            <a:pPr>
              <a:lnSpc>
                <a:spcPct val="80000"/>
              </a:lnSpc>
            </a:pPr>
            <a:r>
              <a:rPr lang="ru-RU" sz="1800"/>
              <a:t>Что я чувствую?</a:t>
            </a:r>
          </a:p>
          <a:p>
            <a:pPr>
              <a:lnSpc>
                <a:spcPct val="80000"/>
              </a:lnSpc>
            </a:pPr>
            <a:r>
              <a:rPr lang="ru-RU" sz="1800"/>
              <a:t>Возлагаю ли я на кого-то вину за свои чувства?</a:t>
            </a:r>
          </a:p>
          <a:p>
            <a:pPr>
              <a:lnSpc>
                <a:spcPct val="80000"/>
              </a:lnSpc>
            </a:pPr>
            <a:r>
              <a:rPr lang="ru-RU" sz="1800"/>
              <a:t>Поможет ли это делу, если я расскажу им о том, что я чувствую?</a:t>
            </a:r>
          </a:p>
          <a:p>
            <a:pPr>
              <a:lnSpc>
                <a:spcPct val="80000"/>
              </a:lnSpc>
            </a:pPr>
            <a:r>
              <a:rPr lang="ru-RU" sz="1800"/>
              <a:t>Что я хочу изменить?</a:t>
            </a:r>
          </a:p>
          <a:p>
            <a:pPr>
              <a:lnSpc>
                <a:spcPct val="80000"/>
              </a:lnSpc>
            </a:pPr>
            <a:r>
              <a:rPr lang="ru-RU" sz="1800"/>
              <a:t>Избавился ли я от желания наказать их?</a:t>
            </a:r>
          </a:p>
          <a:p>
            <a:pPr>
              <a:lnSpc>
                <a:spcPct val="80000"/>
              </a:lnSpc>
            </a:pPr>
            <a:r>
              <a:rPr lang="ru-RU" sz="1800"/>
              <a:t>Что я могу сделать, чтобы лучше владеть моими чувствами?</a:t>
            </a:r>
          </a:p>
          <a:p>
            <a:pPr>
              <a:lnSpc>
                <a:spcPct val="80000"/>
              </a:lnSpc>
            </a:pPr>
            <a:endParaRPr lang="ru-RU" sz="1800"/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/>
              <a:t>7. </a:t>
            </a:r>
            <a:r>
              <a:rPr lang="ru-RU" sz="1800" b="1" i="1" u="sng"/>
              <a:t>Готовность разрешить конфликт</a:t>
            </a:r>
          </a:p>
          <a:p>
            <a:pPr>
              <a:lnSpc>
                <a:spcPct val="80000"/>
              </a:lnSpc>
            </a:pPr>
            <a:r>
              <a:rPr lang="ru-RU" sz="1800"/>
              <a:t>Хочу ли я разрешить конфликт?</a:t>
            </a:r>
          </a:p>
          <a:p>
            <a:pPr>
              <a:lnSpc>
                <a:spcPct val="80000"/>
              </a:lnSpc>
            </a:pPr>
            <a:r>
              <a:rPr lang="ru-RU" sz="1800"/>
              <a:t>Вызвана ли моя обида: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/>
              <a:t>     - каким-то всё ещё болезненным прошлым инцидентом?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/>
              <a:t>     - какой-то потребностью, в которой я отказываю себе?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/>
              <a:t>     - чем-то, что не нравится мне в них, потому что я  хочу признать этого за собой?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Памятка </a:t>
            </a:r>
            <a:r>
              <a:rPr lang="ru-RU" sz="3200" b="1" i="1"/>
              <a:t>(продолжение)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000" b="1" i="1"/>
              <a:t>8.</a:t>
            </a:r>
            <a:r>
              <a:rPr lang="ru-RU" sz="2000" b="1" i="1" u="sng"/>
              <a:t> Картография конфликта</a:t>
            </a:r>
          </a:p>
          <a:p>
            <a:pPr>
              <a:lnSpc>
                <a:spcPct val="90000"/>
              </a:lnSpc>
            </a:pPr>
            <a:r>
              <a:rPr lang="ru-RU" sz="2000"/>
              <a:t>В чем заключается вопрос, проблема или конфликт?</a:t>
            </a:r>
          </a:p>
          <a:p>
            <a:pPr>
              <a:lnSpc>
                <a:spcPct val="90000"/>
              </a:lnSpc>
            </a:pPr>
            <a:r>
              <a:rPr lang="ru-RU" sz="2000"/>
              <a:t>Кто его главные участники?</a:t>
            </a:r>
          </a:p>
          <a:p>
            <a:pPr>
              <a:lnSpc>
                <a:spcPct val="90000"/>
              </a:lnSpc>
            </a:pPr>
            <a:r>
              <a:rPr lang="ru-RU" sz="2000"/>
              <a:t>Опишите потребности каждого человека. </a:t>
            </a:r>
          </a:p>
          <a:p>
            <a:pPr>
              <a:lnSpc>
                <a:spcPct val="90000"/>
              </a:lnSpc>
            </a:pPr>
            <a:r>
              <a:rPr lang="ru-RU" sz="2000"/>
              <a:t>Опишите тревоги или опасения каждого участника.</a:t>
            </a:r>
          </a:p>
          <a:p>
            <a:pPr>
              <a:lnSpc>
                <a:spcPct val="90000"/>
              </a:lnSpc>
            </a:pPr>
            <a:r>
              <a:rPr lang="ru-RU" sz="2000"/>
              <a:t>Указывает ли эта карта на какие-то точки совпадения интересов?</a:t>
            </a:r>
          </a:p>
          <a:p>
            <a:pPr>
              <a:lnSpc>
                <a:spcPct val="90000"/>
              </a:lnSpc>
            </a:pPr>
            <a:r>
              <a:rPr lang="ru-RU" sz="2000"/>
              <a:t>Над чем мы должны ещё поработать?</a:t>
            </a:r>
          </a:p>
          <a:p>
            <a:pPr>
              <a:lnSpc>
                <a:spcPct val="90000"/>
              </a:lnSpc>
            </a:pPr>
            <a:endParaRPr lang="ru-RU" sz="2000"/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 i="1" u="sng"/>
              <a:t>9. Разработка альтернатив</a:t>
            </a:r>
          </a:p>
          <a:p>
            <a:pPr>
              <a:lnSpc>
                <a:spcPct val="90000"/>
              </a:lnSpc>
            </a:pPr>
            <a:r>
              <a:rPr lang="ru-RU" sz="2000"/>
              <a:t>Каковы возможности?</a:t>
            </a:r>
          </a:p>
          <a:p>
            <a:pPr>
              <a:lnSpc>
                <a:spcPct val="90000"/>
              </a:lnSpc>
            </a:pPr>
            <a:r>
              <a:rPr lang="ru-RU" sz="2000"/>
              <a:t>Какие альтернативы удовлетворяют наибольшее количество наших нужд?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Памятка </a:t>
            </a:r>
            <a:r>
              <a:rPr lang="ru-RU" sz="3200" b="1" i="1"/>
              <a:t>(продолжение)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000" b="1" i="1" u="sng"/>
              <a:t>10. Переговоры</a:t>
            </a:r>
          </a:p>
          <a:p>
            <a:r>
              <a:rPr lang="ru-RU" sz="2000"/>
              <a:t>Чего я хочу добиться?</a:t>
            </a:r>
          </a:p>
          <a:p>
            <a:r>
              <a:rPr lang="ru-RU" sz="2000"/>
              <a:t>Как мы можем добиться справедливого результата – при взаимном выигрыше?</a:t>
            </a:r>
          </a:p>
          <a:p>
            <a:r>
              <a:rPr lang="ru-RU" sz="2000"/>
              <a:t>Что они могут дать мне?</a:t>
            </a:r>
          </a:p>
          <a:p>
            <a:r>
              <a:rPr lang="ru-RU" sz="2000"/>
              <a:t>Что могу дать им я?</a:t>
            </a:r>
          </a:p>
          <a:p>
            <a:r>
              <a:rPr lang="ru-RU" sz="2000"/>
              <a:t>Игнорирую ли я их возражения? Как я могу включить их в свои предложения?</a:t>
            </a:r>
          </a:p>
          <a:p>
            <a:r>
              <a:rPr lang="ru-RU" sz="2000"/>
              <a:t>Какие вопросы я хочу включить в соглашение?</a:t>
            </a:r>
          </a:p>
          <a:p>
            <a:r>
              <a:rPr lang="ru-RU" sz="2000"/>
              <a:t>Могу ли я включить что-то, что позволит им сохранить лицо?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Памятка </a:t>
            </a:r>
            <a:r>
              <a:rPr lang="ru-RU" sz="3200" b="1" i="1"/>
              <a:t>(продолжение)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000" b="1" i="1"/>
              <a:t>11.</a:t>
            </a:r>
            <a:r>
              <a:rPr lang="ru-RU" sz="2000" b="1" i="1" u="sng"/>
              <a:t> Посредничество</a:t>
            </a:r>
          </a:p>
          <a:p>
            <a:r>
              <a:rPr lang="ru-RU" sz="2000"/>
              <a:t>Можем ли мы разрешить это сами или мы нуждаемся в помощи нейтрального третьего лица?</a:t>
            </a:r>
          </a:p>
          <a:p>
            <a:pPr>
              <a:buFontTx/>
              <a:buNone/>
            </a:pPr>
            <a:r>
              <a:rPr lang="ru-RU" sz="2000"/>
              <a:t>     Кто может исполнить эту роль для нас?</a:t>
            </a:r>
          </a:p>
          <a:p>
            <a:r>
              <a:rPr lang="ru-RU" sz="2000"/>
              <a:t>Подходит ли мне роль посредника в данной ситуации?</a:t>
            </a:r>
          </a:p>
          <a:p>
            <a:r>
              <a:rPr lang="ru-RU" sz="2000"/>
              <a:t>Как я должен подготовить сессию и разъяснить свою роль участникам?</a:t>
            </a:r>
          </a:p>
          <a:p>
            <a:r>
              <a:rPr lang="ru-RU" sz="2000"/>
              <a:t>Могу ли я создать атмосферу, в которой люди смогут открыться, найти общий язык и выработать их собственные решения?</a:t>
            </a:r>
          </a:p>
          <a:p>
            <a:pPr>
              <a:buFontTx/>
              <a:buNone/>
            </a:pPr>
            <a:r>
              <a:rPr lang="ru-RU" sz="2000"/>
              <a:t>     Что может помочь этому?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Памятка </a:t>
            </a:r>
            <a:r>
              <a:rPr lang="ru-RU" sz="3200" b="1" i="1"/>
              <a:t>(продолжение)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400" b="1" i="1" u="sng"/>
              <a:t>12. Расширение кругозора</a:t>
            </a:r>
          </a:p>
          <a:p>
            <a:r>
              <a:rPr lang="ru-RU" sz="2400"/>
              <a:t>Вижу ли я всю картину, а не только свою собственную точку зрения?</a:t>
            </a:r>
          </a:p>
          <a:p>
            <a:r>
              <a:rPr lang="ru-RU" sz="2400"/>
              <a:t>Какое воздействие может оказать это за пределами нашей непосредственной проблемы?</a:t>
            </a:r>
          </a:p>
          <a:p>
            <a:r>
              <a:rPr lang="ru-RU" sz="2400"/>
              <a:t>К чему это может привести в будущем?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u="sng"/>
              <a:t>Формула конфликта</a:t>
            </a:r>
          </a:p>
        </p:txBody>
      </p:sp>
      <p:graphicFrame>
        <p:nvGraphicFramePr>
          <p:cNvPr id="99353" name="Group 2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674938"/>
                <a:gridCol w="1944687"/>
                <a:gridCol w="3609975"/>
              </a:tblGrid>
              <a:tr h="4525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Конфликт</a:t>
                      </a: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участники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конфликтная ситуация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инцидент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2060575"/>
            <a:ext cx="8207375" cy="237648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400" b="1">
                <a:solidFill>
                  <a:srgbClr val="663300"/>
                </a:solidFill>
                <a:latin typeface="Arial Rounded MT Bold" pitchFamily="34" charset="0"/>
              </a:rPr>
              <a:t>Спасибо за внимание</a:t>
            </a:r>
          </a:p>
        </p:txBody>
      </p:sp>
      <p:pic>
        <p:nvPicPr>
          <p:cNvPr id="53261" name="Picture 13" descr="j0318055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 rot="975612">
            <a:off x="5867400" y="1484313"/>
            <a:ext cx="847725" cy="476250"/>
          </a:xfrm>
          <a:noFill/>
          <a:ln/>
        </p:spPr>
      </p:pic>
      <p:pic>
        <p:nvPicPr>
          <p:cNvPr id="53258" name="Picture 10" descr="MCj042816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553854">
            <a:off x="6084888" y="3500438"/>
            <a:ext cx="1539875" cy="1825625"/>
          </a:xfrm>
          <a:prstGeom prst="rect">
            <a:avLst/>
          </a:prstGeom>
          <a:noFill/>
        </p:spPr>
      </p:pic>
      <p:pic>
        <p:nvPicPr>
          <p:cNvPr id="53259" name="Picture 11" descr="MCj042816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4365625"/>
            <a:ext cx="1539875" cy="1754188"/>
          </a:xfrm>
          <a:prstGeom prst="rect">
            <a:avLst/>
          </a:prstGeom>
          <a:noFill/>
        </p:spPr>
      </p:pic>
      <p:pic>
        <p:nvPicPr>
          <p:cNvPr id="53260" name="Picture 12" descr="MCj042816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022003">
            <a:off x="1690688" y="3646488"/>
            <a:ext cx="1539875" cy="1825625"/>
          </a:xfrm>
          <a:prstGeom prst="rect">
            <a:avLst/>
          </a:prstGeom>
          <a:noFill/>
        </p:spPr>
      </p:pic>
      <p:pic>
        <p:nvPicPr>
          <p:cNvPr id="53264" name="Picture 16" descr="j0318056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 rot="20067296">
            <a:off x="1187450" y="1844675"/>
            <a:ext cx="762000" cy="476250"/>
          </a:xfrm>
          <a:noFill/>
          <a:ln/>
        </p:spPr>
      </p:pic>
      <p:pic>
        <p:nvPicPr>
          <p:cNvPr id="53270" name="Picture 22" descr="j031805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532704">
            <a:off x="5292725" y="2997200"/>
            <a:ext cx="762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Типы конфликтов</a:t>
            </a:r>
            <a:r>
              <a:rPr lang="ru-RU"/>
              <a:t>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893175" cy="4525963"/>
          </a:xfrm>
        </p:spPr>
        <p:txBody>
          <a:bodyPr/>
          <a:lstStyle/>
          <a:p>
            <a:pPr lvl="1">
              <a:buFont typeface="Wingdings" pitchFamily="2" charset="2"/>
              <a:buChar char="l"/>
            </a:pPr>
            <a:r>
              <a:rPr lang="ru-RU" sz="3200"/>
              <a:t> По остроте противоречий</a:t>
            </a:r>
          </a:p>
          <a:p>
            <a:pPr lvl="1">
              <a:buFont typeface="Wingdings" pitchFamily="2" charset="2"/>
              <a:buNone/>
            </a:pPr>
            <a:endParaRPr lang="ru-RU" sz="3200"/>
          </a:p>
          <a:p>
            <a:pPr lvl="1">
              <a:buFont typeface="Wingdings" pitchFamily="2" charset="2"/>
              <a:buChar char="l"/>
            </a:pPr>
            <a:r>
              <a:rPr lang="ru-RU" sz="3200"/>
              <a:t> По проблемно-деятельностному признаку</a:t>
            </a:r>
          </a:p>
          <a:p>
            <a:pPr lvl="1">
              <a:buFont typeface="Wingdings" pitchFamily="2" charset="2"/>
              <a:buNone/>
            </a:pPr>
            <a:endParaRPr lang="ru-RU" sz="3200"/>
          </a:p>
          <a:p>
            <a:pPr lvl="1">
              <a:buFont typeface="Wingdings" pitchFamily="2" charset="2"/>
              <a:buChar char="l"/>
            </a:pPr>
            <a:r>
              <a:rPr lang="ru-RU" sz="3200"/>
              <a:t> По степени вовлечённости людей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Классификация конфликтов</a:t>
            </a:r>
          </a:p>
        </p:txBody>
      </p:sp>
      <p:sp>
        <p:nvSpPr>
          <p:cNvPr id="14643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400" b="1"/>
              <a:t>внешние/внутренние</a:t>
            </a:r>
          </a:p>
          <a:p>
            <a:r>
              <a:rPr lang="ru-RU" sz="2400" b="1"/>
              <a:t>осознаваемые/неосознаваемые</a:t>
            </a:r>
          </a:p>
          <a:p>
            <a:r>
              <a:rPr lang="ru-RU" sz="2400" b="1"/>
              <a:t>социальные</a:t>
            </a:r>
          </a:p>
          <a:p>
            <a:r>
              <a:rPr lang="ru-RU" sz="2400" b="1"/>
              <a:t>личностные</a:t>
            </a:r>
          </a:p>
          <a:p>
            <a:r>
              <a:rPr lang="ru-RU" sz="2400" b="1"/>
              <a:t>познавательные</a:t>
            </a:r>
          </a:p>
          <a:p>
            <a:r>
              <a:rPr lang="ru-RU" sz="2400" b="1"/>
              <a:t>организационные</a:t>
            </a:r>
          </a:p>
          <a:p>
            <a:endParaRPr lang="ru-RU"/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b="1"/>
              <a:t>открытые</a:t>
            </a:r>
          </a:p>
          <a:p>
            <a:r>
              <a:rPr lang="ru-RU" b="1"/>
              <a:t>закрытые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Общие причины</a:t>
            </a:r>
            <a:r>
              <a:rPr lang="ru-RU"/>
              <a:t> </a:t>
            </a:r>
            <a:r>
              <a:rPr lang="ru-RU" sz="3600" b="1"/>
              <a:t>конфликта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Недостаток общения</a:t>
            </a:r>
          </a:p>
          <a:p>
            <a:r>
              <a:rPr lang="ru-RU"/>
              <a:t>Непонимание</a:t>
            </a:r>
          </a:p>
          <a:p>
            <a:r>
              <a:rPr lang="ru-RU"/>
              <a:t>Неверное предположение</a:t>
            </a:r>
          </a:p>
          <a:p>
            <a:r>
              <a:rPr lang="ru-RU"/>
              <a:t>Отсутствие сочувствия</a:t>
            </a:r>
          </a:p>
          <a:p>
            <a:r>
              <a:rPr lang="ru-RU"/>
              <a:t>Трудные люди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Причины внутреннего конфликта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Деморализация страхом</a:t>
            </a:r>
          </a:p>
          <a:p>
            <a:r>
              <a:rPr lang="ru-RU"/>
              <a:t>Отсутствие информации…</a:t>
            </a:r>
          </a:p>
          <a:p>
            <a:r>
              <a:rPr lang="ru-RU"/>
              <a:t>Убеждение в неспособности…</a:t>
            </a:r>
          </a:p>
          <a:p>
            <a:r>
              <a:rPr lang="ru-RU"/>
              <a:t>Конфликт рационального и эмоционального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435975" cy="1143000"/>
          </a:xfrm>
        </p:spPr>
        <p:txBody>
          <a:bodyPr/>
          <a:lstStyle/>
          <a:p>
            <a:pPr marL="838200" indent="-838200"/>
            <a:r>
              <a:rPr lang="ru-RU" sz="3200" b="1"/>
              <a:t>Причины конфликта </a:t>
            </a:r>
            <a:r>
              <a:rPr lang="ru-RU" sz="3200" b="1" i="1"/>
              <a:t>– </a:t>
            </a:r>
            <a:r>
              <a:rPr lang="ru-RU" sz="3200" b="1"/>
              <a:t>противоречия в :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ru-RU" b="1"/>
              <a:t>целях, интересах, позициях;</a:t>
            </a:r>
          </a:p>
          <a:p>
            <a:pPr lvl="1"/>
            <a:r>
              <a:rPr lang="ru-RU" b="1"/>
              <a:t>мнениях, взглядах, убеждениях;</a:t>
            </a:r>
          </a:p>
          <a:p>
            <a:pPr lvl="1"/>
            <a:r>
              <a:rPr lang="ru-RU" b="1"/>
              <a:t>личностных качествах;</a:t>
            </a:r>
          </a:p>
          <a:p>
            <a:pPr lvl="1"/>
            <a:r>
              <a:rPr lang="ru-RU" b="1"/>
              <a:t>межличностных отношениях, </a:t>
            </a:r>
          </a:p>
          <a:p>
            <a:pPr lvl="1"/>
            <a:r>
              <a:rPr lang="ru-RU" b="1"/>
              <a:t>знаниях, умениях, способностях;</a:t>
            </a:r>
          </a:p>
          <a:p>
            <a:pPr lvl="1"/>
            <a:r>
              <a:rPr lang="ru-RU" b="1"/>
              <a:t>функциях управления;</a:t>
            </a:r>
          </a:p>
          <a:p>
            <a:pPr lvl="1"/>
            <a:r>
              <a:rPr lang="ru-RU" b="1"/>
              <a:t>средствах, методах деятельности;</a:t>
            </a:r>
          </a:p>
          <a:p>
            <a:pPr lvl="1"/>
            <a:r>
              <a:rPr lang="ru-RU" b="1"/>
              <a:t>оценках и самооценках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ru-RU" sz="3200" b="1"/>
              <a:t>Виды педагогических конфликтов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lvl="1"/>
            <a:r>
              <a:rPr lang="ru-RU" sz="3200"/>
              <a:t> </a:t>
            </a:r>
            <a:r>
              <a:rPr lang="ru-RU" sz="3200" b="1" i="1"/>
              <a:t>Конфликты деятельности </a:t>
            </a:r>
          </a:p>
          <a:p>
            <a:pPr lvl="1"/>
            <a:endParaRPr lang="ru-RU" sz="3200" b="1" i="1"/>
          </a:p>
          <a:p>
            <a:pPr lvl="1"/>
            <a:r>
              <a:rPr lang="ru-RU" sz="3200" b="1" i="1"/>
              <a:t> Конфликты поведения</a:t>
            </a:r>
          </a:p>
          <a:p>
            <a:pPr lvl="1">
              <a:buFontTx/>
              <a:buNone/>
            </a:pPr>
            <a:endParaRPr lang="ru-RU" sz="3200" b="1" i="1"/>
          </a:p>
          <a:p>
            <a:pPr lvl="1"/>
            <a:r>
              <a:rPr lang="ru-RU" b="1" i="1"/>
              <a:t>  </a:t>
            </a:r>
            <a:r>
              <a:rPr lang="ru-RU" sz="3200" b="1" i="1"/>
              <a:t>Конфликты отношений</a:t>
            </a:r>
            <a:r>
              <a:rPr lang="ru-RU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988</TotalTime>
  <Words>1463</Words>
  <Application>Microsoft PowerPoint</Application>
  <PresentationFormat>On-screen Show (4:3)</PresentationFormat>
  <Paragraphs>288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Оформление по умолчанию</vt:lpstr>
      <vt:lpstr>Конфликты  и пути их разрешения</vt:lpstr>
      <vt:lpstr>Конфликт</vt:lpstr>
      <vt:lpstr>Формула конфликта</vt:lpstr>
      <vt:lpstr>Типы конфликтов </vt:lpstr>
      <vt:lpstr>Классификация конфликтов</vt:lpstr>
      <vt:lpstr>Общие причины конфликта</vt:lpstr>
      <vt:lpstr>Причины внутреннего конфликта</vt:lpstr>
      <vt:lpstr>Причины конфликта – противоречия в :</vt:lpstr>
      <vt:lpstr>Виды педагогических конфликтов</vt:lpstr>
      <vt:lpstr>Правила поведения  в конфликтной ситуации </vt:lpstr>
      <vt:lpstr>Этапы и способы разрешения конфликтных ситуаций </vt:lpstr>
      <vt:lpstr>Картография конфликта</vt:lpstr>
      <vt:lpstr>Комментарий к заполнению «Карты проблемы» </vt:lpstr>
      <vt:lpstr>Комментарий (продолжение)</vt:lpstr>
      <vt:lpstr>Комментарий (продолжение)</vt:lpstr>
      <vt:lpstr>Комментарий (продолжение)</vt:lpstr>
      <vt:lpstr>Slide 17</vt:lpstr>
      <vt:lpstr>Алгоритм выработки решения</vt:lpstr>
      <vt:lpstr>Алгоритм выработки решения (продолжение)</vt:lpstr>
      <vt:lpstr>Противоядия от конфликта</vt:lpstr>
      <vt:lpstr>Найти противоядия</vt:lpstr>
      <vt:lpstr>Противоядия от конфликта</vt:lpstr>
      <vt:lpstr>Памятка  для разрешения конфликтов</vt:lpstr>
      <vt:lpstr>Памятка (продолжение)</vt:lpstr>
      <vt:lpstr>Памятка (продолжение)</vt:lpstr>
      <vt:lpstr>Памятка (продолжение)</vt:lpstr>
      <vt:lpstr>Памятка (продолжение)</vt:lpstr>
      <vt:lpstr>Памятка (продолжение)</vt:lpstr>
      <vt:lpstr>Памятка (продолжение)</vt:lpstr>
      <vt:lpstr>Slide 30</vt:lpstr>
    </vt:vector>
  </TitlesOfParts>
  <Company>KRIRPO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андрагогического сопровождения непрерывного  профессионального образования педагога учреждения профессионального образования</dc:title>
  <dc:creator>Irina</dc:creator>
  <cp:lastModifiedBy>Windows User</cp:lastModifiedBy>
  <cp:revision>74</cp:revision>
  <dcterms:created xsi:type="dcterms:W3CDTF">2007-05-13T07:16:27Z</dcterms:created>
  <dcterms:modified xsi:type="dcterms:W3CDTF">2016-08-30T22:26:07Z</dcterms:modified>
</cp:coreProperties>
</file>