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256" r:id="rId2"/>
    <p:sldId id="300" r:id="rId3"/>
    <p:sldId id="291" r:id="rId4"/>
    <p:sldId id="258" r:id="rId5"/>
    <p:sldId id="301" r:id="rId6"/>
    <p:sldId id="302" r:id="rId7"/>
    <p:sldId id="303" r:id="rId8"/>
    <p:sldId id="292" r:id="rId9"/>
    <p:sldId id="281" r:id="rId10"/>
    <p:sldId id="282" r:id="rId11"/>
    <p:sldId id="283" r:id="rId12"/>
    <p:sldId id="284" r:id="rId13"/>
    <p:sldId id="285" r:id="rId14"/>
    <p:sldId id="288" r:id="rId15"/>
    <p:sldId id="289" r:id="rId16"/>
    <p:sldId id="290" r:id="rId17"/>
    <p:sldId id="304" r:id="rId18"/>
    <p:sldId id="306" r:id="rId19"/>
    <p:sldId id="279" r:id="rId20"/>
    <p:sldId id="280" r:id="rId21"/>
    <p:sldId id="307" r:id="rId22"/>
    <p:sldId id="293" r:id="rId23"/>
    <p:sldId id="294" r:id="rId24"/>
    <p:sldId id="295" r:id="rId25"/>
    <p:sldId id="296" r:id="rId26"/>
    <p:sldId id="286" r:id="rId27"/>
    <p:sldId id="287" r:id="rId28"/>
    <p:sldId id="298" r:id="rId29"/>
    <p:sldId id="299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57" r:id="rId44"/>
    <p:sldId id="262" r:id="rId45"/>
    <p:sldId id="278" r:id="rId4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defRPr/>
            </a:pPr>
            <a:endParaRPr lang="ru-RU" smtClean="0">
              <a:ea typeface="+mn-ea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06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63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68338"/>
            <a:ext cx="4560888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9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defRPr/>
            </a:pPr>
            <a:endParaRPr lang="ru-RU" smtClean="0">
              <a:ea typeface="+mn-ea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8E0B8D53-457D-46AD-B61D-38EC4E038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0BE61AC-A052-4097-BCDD-149717CD8A15}" type="slidenum">
              <a:rPr lang="en-GB" smtClean="0">
                <a:ea typeface="DejaVu Sans" charset="0"/>
              </a:rPr>
              <a:pPr/>
              <a:t>1</a:t>
            </a:fld>
            <a:endParaRPr lang="en-GB" smtClean="0">
              <a:ea typeface="DejaVu Sans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2DA9D0F-4C1C-4C7C-88F1-AEC4E79BF4A3}" type="slidenum">
              <a:rPr lang="en-GB" smtClean="0">
                <a:ea typeface="DejaVu Sans" charset="0"/>
              </a:rPr>
              <a:pPr/>
              <a:t>36</a:t>
            </a:fld>
            <a:endParaRPr lang="en-GB" smtClean="0">
              <a:ea typeface="DejaVu Sans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69925"/>
            <a:ext cx="4564063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ACDDA3C-21E0-4D61-B8C0-0DB85CDC6DE8}" type="slidenum">
              <a:rPr lang="en-GB" smtClean="0">
                <a:ea typeface="DejaVu Sans" charset="0"/>
              </a:rPr>
              <a:pPr/>
              <a:t>37</a:t>
            </a:fld>
            <a:endParaRPr lang="en-GB" smtClean="0">
              <a:ea typeface="DejaVu Sans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EFEC9E4-DF66-43EF-BEC7-6B16DD724F1A}" type="slidenum">
              <a:rPr lang="en-GB" smtClean="0">
                <a:ea typeface="DejaVu Sans" charset="0"/>
              </a:rPr>
              <a:pPr/>
              <a:t>38</a:t>
            </a:fld>
            <a:endParaRPr lang="en-GB" smtClean="0">
              <a:ea typeface="DejaVu Sans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A9872C2-266C-4140-AA24-565FC5D5CA8F}" type="slidenum">
              <a:rPr lang="en-GB" smtClean="0">
                <a:ea typeface="DejaVu Sans" charset="0"/>
              </a:rPr>
              <a:pPr/>
              <a:t>39</a:t>
            </a:fld>
            <a:endParaRPr lang="en-GB" smtClean="0">
              <a:ea typeface="DejaVu Sans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783C74D-7ADE-4769-9D34-9D8BF3B9149D}" type="slidenum">
              <a:rPr lang="en-GB" smtClean="0">
                <a:ea typeface="DejaVu Sans" charset="0"/>
              </a:rPr>
              <a:pPr/>
              <a:t>40</a:t>
            </a:fld>
            <a:endParaRPr lang="en-GB" smtClean="0">
              <a:ea typeface="DejaVu Sans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45F16E0-8451-4D9F-8E16-9F02733E94A5}" type="slidenum">
              <a:rPr lang="en-GB" smtClean="0">
                <a:ea typeface="DejaVu Sans" charset="0"/>
              </a:rPr>
              <a:pPr/>
              <a:t>41</a:t>
            </a:fld>
            <a:endParaRPr lang="en-GB" smtClean="0">
              <a:ea typeface="DejaVu Sans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B2C1D02-FA03-47E4-BCEF-750DADE95A4D}" type="slidenum">
              <a:rPr lang="en-GB" smtClean="0">
                <a:ea typeface="DejaVu Sans" charset="0"/>
              </a:rPr>
              <a:pPr/>
              <a:t>42</a:t>
            </a:fld>
            <a:endParaRPr lang="en-GB" smtClean="0">
              <a:ea typeface="DejaVu Sans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FE5422E-0BE2-4CAC-942B-1867C6C8E8E3}" type="slidenum">
              <a:rPr lang="en-GB" smtClean="0">
                <a:ea typeface="DejaVu Sans" charset="0"/>
              </a:rPr>
              <a:pPr/>
              <a:t>43</a:t>
            </a:fld>
            <a:endParaRPr lang="en-GB" smtClean="0">
              <a:ea typeface="DejaVu Sans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74688"/>
            <a:ext cx="4568825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0063018-AC4C-402C-AD59-919623811891}" type="slidenum">
              <a:rPr lang="en-GB" smtClean="0">
                <a:ea typeface="DejaVu Sans" charset="0"/>
              </a:rPr>
              <a:pPr/>
              <a:t>44</a:t>
            </a:fld>
            <a:endParaRPr lang="en-GB" smtClean="0">
              <a:ea typeface="DejaVu Sans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172D264-FA14-419D-94C8-25E2C3B1A858}" type="slidenum">
              <a:rPr lang="en-GB" smtClean="0">
                <a:ea typeface="DejaVu Sans" charset="0"/>
              </a:rPr>
              <a:pPr/>
              <a:t>45</a:t>
            </a:fld>
            <a:endParaRPr lang="en-GB" smtClean="0">
              <a:ea typeface="DejaVu Sans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DA57D62-9A67-42DC-9B0E-F75DC27EFAEE}" type="slidenum">
              <a:rPr lang="en-GB" smtClean="0">
                <a:ea typeface="DejaVu Sans" charset="0"/>
              </a:rPr>
              <a:pPr/>
              <a:t>4</a:t>
            </a:fld>
            <a:endParaRPr lang="en-GB" smtClean="0">
              <a:ea typeface="DejaVu Sans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8713" y="668338"/>
            <a:ext cx="4589462" cy="3443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4E617-981A-46CD-BB8C-8EFE8A8C741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35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0D61C7D-AC0E-463C-8997-576563D2C1C4}" type="slidenum">
              <a:rPr lang="en-GB" smtClean="0">
                <a:ea typeface="DejaVu Sans" charset="0"/>
              </a:rPr>
              <a:pPr/>
              <a:t>30</a:t>
            </a:fld>
            <a:endParaRPr lang="en-GB" smtClean="0">
              <a:ea typeface="DejaVu Sans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74688"/>
            <a:ext cx="4568825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EB1F00E-559B-4331-9288-6C5CEA028B77}" type="slidenum">
              <a:rPr lang="en-GB" smtClean="0">
                <a:ea typeface="DejaVu Sans" charset="0"/>
              </a:rPr>
              <a:pPr/>
              <a:t>31</a:t>
            </a:fld>
            <a:endParaRPr lang="en-GB" smtClean="0">
              <a:ea typeface="DejaVu Sans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5908C19-04B8-4A13-8310-536F54E494DD}" type="slidenum">
              <a:rPr lang="en-GB" smtClean="0">
                <a:ea typeface="DejaVu Sans" charset="0"/>
              </a:rPr>
              <a:pPr/>
              <a:t>32</a:t>
            </a:fld>
            <a:endParaRPr lang="en-GB" smtClean="0">
              <a:ea typeface="DejaVu Sans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ADC3D51-FC81-4CB4-B689-AD7BAAA4363B}" type="slidenum">
              <a:rPr lang="en-GB" smtClean="0">
                <a:ea typeface="DejaVu Sans" charset="0"/>
              </a:rPr>
              <a:pPr/>
              <a:t>33</a:t>
            </a:fld>
            <a:endParaRPr lang="en-GB" smtClean="0">
              <a:ea typeface="DejaVu Sans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74688"/>
            <a:ext cx="4568825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738CA06-38F4-4728-AE30-5AA0850C0D67}" type="slidenum">
              <a:rPr lang="en-GB" smtClean="0">
                <a:ea typeface="DejaVu Sans" charset="0"/>
              </a:rPr>
              <a:pPr/>
              <a:t>34</a:t>
            </a:fld>
            <a:endParaRPr lang="en-GB" smtClean="0">
              <a:ea typeface="DejaVu Sans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C16094A-B18A-48FD-BB60-51CCA85CDE8A}" type="slidenum">
              <a:rPr lang="en-GB" smtClean="0">
                <a:ea typeface="DejaVu Sans" charset="0"/>
              </a:rPr>
              <a:pPr/>
              <a:t>35</a:t>
            </a:fld>
            <a:endParaRPr lang="en-GB" smtClean="0">
              <a:ea typeface="DejaVu Sans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1888-DEB9-4D38-8891-BC08244B4E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A9F9-7AD8-4F39-8854-6AA73780B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-206375"/>
            <a:ext cx="2054225" cy="6321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1863" cy="6321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800FC-8221-4FF8-A499-AFE3EBFE8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18488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3163-281F-4961-9E43-FB6E9250F4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6D9A4-B111-454B-9DE7-466DD045F9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C7A8D-15D5-4356-BD7E-573FA02BC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8ABBF-00A1-4804-9F3D-020E515FEC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A2DE-42E5-4D1B-B9D4-15681FC6D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AD21-39C2-4124-9CF8-6E7A2F056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02FE-42D9-4C99-ABF7-F115878AB7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8F1B7-8987-4845-905D-FE3340E26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A0953-7BF3-4E18-AB23-841495F2C0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F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1848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defRPr/>
            </a:pPr>
            <a:endParaRPr lang="ru-RU" smtClean="0">
              <a:ea typeface="+mn-ea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defRPr/>
            </a:pPr>
            <a:endParaRPr lang="ru-RU" smtClean="0">
              <a:ea typeface="+mn-ea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B78E97E0-B882-4451-A6CC-31F542FDE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31788" indent="-331788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DejaVu Sans" charset="0"/>
          <a:cs typeface="+mn-cs"/>
        </a:defRPr>
      </a:lvl1pPr>
      <a:lvl2pPr marL="731838" indent="-274638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0" y="34925"/>
            <a:ext cx="9144000" cy="216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b="1" i="1" dirty="0" err="1">
                <a:solidFill>
                  <a:srgbClr val="A50021"/>
                </a:solidFill>
              </a:rPr>
              <a:t>Конфликт</a:t>
            </a:r>
            <a:r>
              <a:rPr lang="en-GB" sz="4800" b="1" i="1" dirty="0">
                <a:solidFill>
                  <a:srgbClr val="A50021"/>
                </a:solidFill>
              </a:rPr>
              <a:t>. </a:t>
            </a:r>
            <a:br>
              <a:rPr lang="en-GB" sz="4800" b="1" i="1" dirty="0">
                <a:solidFill>
                  <a:srgbClr val="A50021"/>
                </a:solidFill>
              </a:rPr>
            </a:br>
            <a:r>
              <a:rPr lang="ru-RU" sz="4400" b="1" i="1" dirty="0" smtClean="0">
                <a:solidFill>
                  <a:srgbClr val="A50021"/>
                </a:solidFill>
              </a:rPr>
              <a:t>Пути разрешения </a:t>
            </a:r>
            <a:r>
              <a:rPr lang="en-GB" sz="4400" b="1" i="1" dirty="0" err="1" smtClean="0">
                <a:solidFill>
                  <a:srgbClr val="A50021"/>
                </a:solidFill>
              </a:rPr>
              <a:t>конфликт</a:t>
            </a:r>
            <a:r>
              <a:rPr lang="ru-RU" sz="4400" b="1" i="1" dirty="0" smtClean="0">
                <a:solidFill>
                  <a:srgbClr val="A50021"/>
                </a:solidFill>
              </a:rPr>
              <a:t>а</a:t>
            </a:r>
            <a:endParaRPr lang="en-GB" sz="4400" b="1" i="1" dirty="0">
              <a:solidFill>
                <a:srgbClr val="A50021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2286000"/>
            <a:ext cx="7140575" cy="434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4000" dirty="0" smtClean="0"/>
              <a:t>Вы ожидаете </a:t>
            </a:r>
            <a:r>
              <a:rPr lang="ru-RU" sz="4000" dirty="0" smtClean="0"/>
              <a:t>свою очередь в больнице уже 3 часа, с очень большой температурой. Тут подходит пожилая женщина, хочет пройти без очереди, как вы поступите?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	</a:t>
            </a:r>
            <a:r>
              <a:rPr lang="ru-RU" dirty="0" smtClean="0"/>
              <a:t> </a:t>
            </a:r>
            <a:r>
              <a:rPr lang="ru-RU" sz="4800" dirty="0" smtClean="0"/>
              <a:t>В компании друзей разделились во мнениях, кто предлагает сходить в кино, а кто-то пойти на дискотеку. Как вы поступите?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 ситуация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 </a:t>
            </a:r>
            <a:r>
              <a:rPr lang="ru-RU" sz="4800" dirty="0" smtClean="0"/>
              <a:t>Подруга не возвращает книгу, а она тебе сейчас очень нужна.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 ситуация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 </a:t>
            </a:r>
            <a:r>
              <a:rPr lang="ru-RU" sz="4800" dirty="0" smtClean="0"/>
              <a:t>Соседка обвиняет тебя в том, что ты разбросал мусор. Как быть?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 </a:t>
            </a:r>
            <a:r>
              <a:rPr lang="ru-RU" b="1" dirty="0" smtClean="0"/>
              <a:t>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Общаясь с одноклассниками, подруга неожиданно перебивает и начинает разговор на другую тему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6 </a:t>
            </a:r>
            <a:r>
              <a:rPr lang="ru-RU" b="1" dirty="0" smtClean="0"/>
              <a:t>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Ты любишь слушать музыку громко, а родители предпочитают тишину. Возник конфликт</a:t>
            </a:r>
            <a:endParaRPr lang="ru-RU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7 </a:t>
            </a:r>
            <a:r>
              <a:rPr lang="ru-RU" b="1" dirty="0" smtClean="0"/>
              <a:t>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Одноклассник без разрешения воспользовался твоим мобильным телефоном. Ваша реакция?</a:t>
            </a:r>
            <a:endParaRPr lang="ru-RU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разрешения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конфликта</a:t>
            </a:r>
            <a:endParaRPr lang="en-US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3"/>
          <p:cNvSpPr>
            <a:spLocks/>
          </p:cNvSpPr>
          <p:nvPr/>
        </p:nvSpPr>
        <p:spPr bwMode="gray">
          <a:xfrm>
            <a:off x="4970330" y="1196975"/>
            <a:ext cx="1899895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3239707" y="2568117"/>
            <a:ext cx="2617200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3353264" y="2514600"/>
            <a:ext cx="2413936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 flipH="1">
            <a:off x="5322075" y="2590800"/>
            <a:ext cx="94584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 flipH="1">
            <a:off x="3731659" y="2581275"/>
            <a:ext cx="92527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6108113" y="2167618"/>
            <a:ext cx="2617200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FC5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9"/>
          <p:cNvSpPr>
            <a:spLocks noChangeArrowheads="1"/>
          </p:cNvSpPr>
          <p:nvPr/>
        </p:nvSpPr>
        <p:spPr bwMode="gray">
          <a:xfrm>
            <a:off x="6223986" y="2040160"/>
            <a:ext cx="2413936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 flipH="1">
            <a:off x="8244408" y="2111829"/>
            <a:ext cx="93600" cy="1440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 flipH="1">
            <a:off x="6348890" y="2163536"/>
            <a:ext cx="97200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Freeform 12"/>
          <p:cNvSpPr>
            <a:spLocks/>
          </p:cNvSpPr>
          <p:nvPr/>
        </p:nvSpPr>
        <p:spPr bwMode="gray">
          <a:xfrm>
            <a:off x="2223489" y="1644650"/>
            <a:ext cx="1899895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gray">
          <a:xfrm>
            <a:off x="3701168" y="2486025"/>
            <a:ext cx="1694279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chemeClr val="bg1"/>
                </a:solidFill>
              </a:rPr>
              <a:t>Жесткое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gray">
          <a:xfrm>
            <a:off x="6550129" y="1962257"/>
            <a:ext cx="1694279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 eaLnBrk="0" hangingPunct="0"/>
            <a:r>
              <a:rPr lang="ru-RU" altLang="ru-RU" b="1" dirty="0" smtClean="0">
                <a:solidFill>
                  <a:schemeClr val="bg1"/>
                </a:solidFill>
              </a:rPr>
              <a:t>Нейтральное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02687" y="2921084"/>
            <a:ext cx="2617241" cy="3381375"/>
            <a:chOff x="576" y="1800"/>
            <a:chExt cx="1446" cy="2130"/>
          </a:xfrm>
        </p:grpSpPr>
        <p:sp>
          <p:nvSpPr>
            <p:cNvPr id="43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gray">
            <a:xfrm>
              <a:off x="1035" y="1800"/>
              <a:ext cx="5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5" rIns="91429" bIns="45715">
              <a:spAutoFit/>
            </a:bodyPr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</a:rPr>
                <a:t>Мягкое</a:t>
              </a:r>
              <a:endParaRPr lang="en-US" alt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5" rIns="91429" bIns="45715">
              <a:spAutoFit/>
            </a:bodyPr>
            <a:lstStyle/>
            <a:p>
              <a:pPr eaLnBrk="0" hangingPunct="0"/>
              <a:r>
                <a:rPr lang="ru-RU" altLang="ru-RU" b="1" dirty="0" smtClean="0">
                  <a:solidFill>
                    <a:srgbClr val="000000"/>
                  </a:solidFill>
                </a:rPr>
                <a:t> </a:t>
              </a:r>
              <a:endParaRPr lang="en-US" altLang="ru-RU" dirty="0">
                <a:solidFill>
                  <a:srgbClr val="000000"/>
                </a:solidFill>
              </a:endParaRPr>
            </a:p>
          </p:txBody>
        </p:sp>
      </p:grp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3239707" y="2839914"/>
            <a:ext cx="2580286" cy="261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lvl="0" algn="ctr" eaLnBrk="0" hangingPunct="0"/>
            <a:r>
              <a:rPr lang="ru-RU" altLang="ru-RU" sz="2200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Деструктивный </a:t>
            </a:r>
          </a:p>
          <a:p>
            <a:pPr lvl="0" eaLnBrk="0" hangingPunct="0"/>
            <a:endParaRPr lang="ru-RU" sz="2200" b="1" dirty="0">
              <a:solidFill>
                <a:srgbClr val="FF0000"/>
              </a:solidFill>
            </a:endParaRPr>
          </a:p>
          <a:p>
            <a:pPr lvl="0" algn="ctr" eaLnBrk="0" hangingPunct="0"/>
            <a:r>
              <a:rPr lang="ru-RU" sz="2000" b="1" dirty="0" smtClean="0">
                <a:solidFill>
                  <a:schemeClr val="tx1"/>
                </a:solidFill>
              </a:rPr>
              <a:t>угроза</a:t>
            </a:r>
            <a:r>
              <a:rPr lang="ru-RU" sz="2000" b="1" dirty="0">
                <a:solidFill>
                  <a:schemeClr val="tx1"/>
                </a:solidFill>
              </a:rPr>
              <a:t>, насилие, грубость, </a:t>
            </a:r>
            <a:r>
              <a:rPr lang="ru-RU" sz="2000" b="1" dirty="0" err="1" smtClean="0">
                <a:solidFill>
                  <a:schemeClr val="tx1"/>
                </a:solidFill>
              </a:rPr>
              <a:t>уни</a:t>
            </a:r>
            <a:r>
              <a:rPr lang="ru-RU" sz="2000" b="1" dirty="0" smtClean="0">
                <a:solidFill>
                  <a:schemeClr val="tx1"/>
                </a:solidFill>
              </a:rPr>
              <a:t> -</a:t>
            </a:r>
          </a:p>
          <a:p>
            <a:pPr lvl="0" algn="ctr" eaLnBrk="0" hangingPunct="0"/>
            <a:r>
              <a:rPr lang="ru-RU" sz="2000" b="1" dirty="0" err="1" smtClean="0">
                <a:solidFill>
                  <a:schemeClr val="tx1"/>
                </a:solidFill>
              </a:rPr>
              <a:t>жение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переход</a:t>
            </a:r>
          </a:p>
          <a:p>
            <a:pPr lvl="0" algn="ctr" eaLnBrk="0" hangingPunct="0"/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>
                <a:solidFill>
                  <a:schemeClr val="tx1"/>
                </a:solidFill>
              </a:rPr>
              <a:t>личности,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0" algn="ctr" eaLnBrk="0" hangingPunct="0"/>
            <a:r>
              <a:rPr lang="ru-RU" sz="2000" b="1" dirty="0" smtClean="0">
                <a:solidFill>
                  <a:schemeClr val="tx1"/>
                </a:solidFill>
              </a:rPr>
              <a:t>разрыв отношений</a:t>
            </a:r>
            <a:endParaRPr lang="en-US" altLang="ru-RU" b="1" dirty="0">
              <a:solidFill>
                <a:schemeClr val="tx1"/>
              </a:solidFill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6108112" y="2552696"/>
            <a:ext cx="2588181" cy="215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lvl="0" algn="ctr" eaLnBrk="0" hangingPunct="0"/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Игнорирование</a:t>
            </a:r>
          </a:p>
          <a:p>
            <a:pPr lvl="0" algn="ctr" eaLnBrk="0" hangingPunct="0"/>
            <a:endParaRPr lang="ru-RU" sz="2200" b="1" dirty="0">
              <a:solidFill>
                <a:schemeClr val="tx1"/>
              </a:solidFill>
            </a:endParaRPr>
          </a:p>
          <a:p>
            <a:pPr lvl="0" algn="ctr" eaLnBrk="0" hangingPunct="0"/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уход </a:t>
            </a:r>
            <a:r>
              <a:rPr lang="ru-RU" sz="2400" b="1" dirty="0">
                <a:solidFill>
                  <a:schemeClr val="tx1"/>
                </a:solidFill>
              </a:rPr>
              <a:t>от решения </a:t>
            </a:r>
            <a:r>
              <a:rPr lang="ru-RU" sz="2400" b="1" dirty="0" smtClean="0">
                <a:solidFill>
                  <a:schemeClr val="tx1"/>
                </a:solidFill>
              </a:rPr>
              <a:t>проблемы</a:t>
            </a:r>
            <a:endParaRPr lang="ru-RU" sz="2400" b="1" dirty="0">
              <a:solidFill>
                <a:schemeClr val="tx1"/>
              </a:solidFill>
            </a:endParaRPr>
          </a:p>
          <a:p>
            <a:pPr eaLnBrk="0" hangingPunct="0"/>
            <a:endParaRPr lang="en-US" alt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935" y="3486234"/>
            <a:ext cx="26172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FF0000"/>
                </a:solidFill>
              </a:rPr>
              <a:t>Конструктивный</a:t>
            </a:r>
            <a:r>
              <a:rPr lang="ru-RU" sz="2000" b="1" dirty="0" smtClean="0"/>
              <a:t> </a:t>
            </a:r>
          </a:p>
          <a:p>
            <a:pPr lvl="0" algn="ctr"/>
            <a:endParaRPr lang="ru-RU" sz="2000" b="1" dirty="0"/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юмор</a:t>
            </a:r>
            <a:r>
              <a:rPr lang="ru-RU" sz="2400" b="1" dirty="0">
                <a:solidFill>
                  <a:schemeClr val="tx1"/>
                </a:solidFill>
              </a:rPr>
              <a:t>, уступки, компромисс, сотрудничество, осознание позиции </a:t>
            </a:r>
            <a:r>
              <a:rPr lang="ru-RU" sz="2400" b="1" dirty="0" smtClean="0">
                <a:solidFill>
                  <a:schemeClr val="tx1"/>
                </a:solidFill>
              </a:rPr>
              <a:t>сторон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решения конфликта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-108521" y="2522997"/>
            <a:ext cx="9241593" cy="222617"/>
            <a:chOff x="0" y="1896"/>
            <a:chExt cx="5760" cy="120"/>
          </a:xfrm>
        </p:grpSpPr>
        <p:sp>
          <p:nvSpPr>
            <p:cNvPr id="183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 rot="3877067">
            <a:off x="4225879" y="3739772"/>
            <a:ext cx="2724944" cy="1067486"/>
            <a:chOff x="2290" y="2725"/>
            <a:chExt cx="1832" cy="713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90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88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3993773" y="1970548"/>
            <a:ext cx="1578538" cy="1567984"/>
            <a:chOff x="2789" y="1625"/>
            <a:chExt cx="907" cy="907"/>
          </a:xfrm>
        </p:grpSpPr>
        <p:sp>
          <p:nvSpPr>
            <p:cNvPr id="193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99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 rot="3877067">
            <a:off x="6192790" y="3806445"/>
            <a:ext cx="2724943" cy="1067487"/>
            <a:chOff x="2290" y="2725"/>
            <a:chExt cx="1832" cy="713"/>
          </a:xfrm>
        </p:grpSpPr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08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06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10" name="Oval 31"/>
          <p:cNvSpPr>
            <a:spLocks noChangeArrowheads="1"/>
          </p:cNvSpPr>
          <p:nvPr/>
        </p:nvSpPr>
        <p:spPr bwMode="gray">
          <a:xfrm>
            <a:off x="5708477" y="1826086"/>
            <a:ext cx="1894246" cy="188005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1" name="Oval 32"/>
          <p:cNvSpPr>
            <a:spLocks noChangeArrowheads="1"/>
          </p:cNvSpPr>
          <p:nvPr/>
        </p:nvSpPr>
        <p:spPr bwMode="gray">
          <a:xfrm>
            <a:off x="5708477" y="1826086"/>
            <a:ext cx="1894246" cy="1880058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2" name="Oval 33"/>
          <p:cNvSpPr>
            <a:spLocks noChangeArrowheads="1"/>
          </p:cNvSpPr>
          <p:nvPr/>
        </p:nvSpPr>
        <p:spPr bwMode="gray">
          <a:xfrm>
            <a:off x="5858673" y="1929273"/>
            <a:ext cx="1645626" cy="1632682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gray">
          <a:xfrm>
            <a:off x="5860261" y="1932448"/>
            <a:ext cx="1645626" cy="1632682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14" name="Oval 35"/>
          <p:cNvSpPr>
            <a:spLocks noChangeArrowheads="1"/>
          </p:cNvSpPr>
          <p:nvPr/>
        </p:nvSpPr>
        <p:spPr bwMode="gray">
          <a:xfrm>
            <a:off x="5955771" y="1997536"/>
            <a:ext cx="1481852" cy="1469034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5983691" y="2016586"/>
            <a:ext cx="1436470" cy="1425266"/>
            <a:chOff x="4166" y="1706"/>
            <a:chExt cx="1252" cy="1252"/>
          </a:xfrm>
        </p:grpSpPr>
        <p:sp>
          <p:nvSpPr>
            <p:cNvPr id="216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Oval 4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41"/>
          <p:cNvGrpSpPr>
            <a:grpSpLocks/>
          </p:cNvGrpSpPr>
          <p:nvPr/>
        </p:nvGrpSpPr>
        <p:grpSpPr bwMode="auto">
          <a:xfrm rot="3877067">
            <a:off x="2420890" y="3739770"/>
            <a:ext cx="2724943" cy="1067487"/>
            <a:chOff x="2290" y="2725"/>
            <a:chExt cx="1832" cy="713"/>
          </a:xfrm>
        </p:grpSpPr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25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23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6" name="Group 48"/>
          <p:cNvGrpSpPr>
            <a:grpSpLocks/>
          </p:cNvGrpSpPr>
          <p:nvPr/>
        </p:nvGrpSpPr>
        <p:grpSpPr bwMode="auto">
          <a:xfrm>
            <a:off x="2190759" y="1970548"/>
            <a:ext cx="1576564" cy="1567984"/>
            <a:chOff x="2789" y="1625"/>
            <a:chExt cx="907" cy="907"/>
          </a:xfrm>
        </p:grpSpPr>
        <p:sp>
          <p:nvSpPr>
            <p:cNvPr id="228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34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8" name="Group 59"/>
          <p:cNvGrpSpPr>
            <a:grpSpLocks/>
          </p:cNvGrpSpPr>
          <p:nvPr/>
        </p:nvGrpSpPr>
        <p:grpSpPr bwMode="auto">
          <a:xfrm rot="3877067">
            <a:off x="674640" y="3806444"/>
            <a:ext cx="2724943" cy="1067487"/>
            <a:chOff x="2290" y="2725"/>
            <a:chExt cx="1832" cy="713"/>
          </a:xfrm>
        </p:grpSpPr>
        <p:grpSp>
          <p:nvGrpSpPr>
            <p:cNvPr id="19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43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41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1" name="Group 66"/>
          <p:cNvGrpSpPr>
            <a:grpSpLocks/>
          </p:cNvGrpSpPr>
          <p:nvPr/>
        </p:nvGrpSpPr>
        <p:grpSpPr bwMode="auto">
          <a:xfrm>
            <a:off x="442921" y="1970548"/>
            <a:ext cx="1576566" cy="1567984"/>
            <a:chOff x="2789" y="1625"/>
            <a:chExt cx="907" cy="907"/>
          </a:xfrm>
        </p:grpSpPr>
        <p:sp>
          <p:nvSpPr>
            <p:cNvPr id="246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grpSp>
          <p:nvGrpSpPr>
            <p:cNvPr id="22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52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56" name="Text Box 77"/>
          <p:cNvSpPr txBox="1">
            <a:spLocks noChangeArrowheads="1"/>
          </p:cNvSpPr>
          <p:nvPr/>
        </p:nvSpPr>
        <p:spPr bwMode="gray">
          <a:xfrm rot="3925970">
            <a:off x="465825" y="4353193"/>
            <a:ext cx="2811016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приспособления</a:t>
            </a:r>
            <a:endParaRPr kumimoji="0" lang="en-US" alt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57" name="Text Box 78"/>
          <p:cNvSpPr txBox="1">
            <a:spLocks noChangeArrowheads="1"/>
          </p:cNvSpPr>
          <p:nvPr/>
        </p:nvSpPr>
        <p:spPr bwMode="gray">
          <a:xfrm rot="3925970">
            <a:off x="1385042" y="3764118"/>
            <a:ext cx="1561117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58" name="Text Box 79"/>
          <p:cNvSpPr txBox="1">
            <a:spLocks noChangeArrowheads="1"/>
          </p:cNvSpPr>
          <p:nvPr/>
        </p:nvSpPr>
        <p:spPr bwMode="gray">
          <a:xfrm rot="3925970">
            <a:off x="2735158" y="3927561"/>
            <a:ext cx="1625071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избегания</a:t>
            </a:r>
            <a:endParaRPr kumimoji="0" lang="en-US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9" name="Text Box 80"/>
          <p:cNvSpPr txBox="1">
            <a:spLocks noChangeArrowheads="1"/>
          </p:cNvSpPr>
          <p:nvPr/>
        </p:nvSpPr>
        <p:spPr bwMode="gray">
          <a:xfrm rot="3925970">
            <a:off x="3166656" y="3701653"/>
            <a:ext cx="1423752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kern="0" dirty="0" smtClean="0">
                <a:solidFill>
                  <a:srgbClr val="000066"/>
                </a:solidFill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60" name="Text Box 81"/>
          <p:cNvSpPr txBox="1">
            <a:spLocks noChangeArrowheads="1"/>
          </p:cNvSpPr>
          <p:nvPr/>
        </p:nvSpPr>
        <p:spPr bwMode="gray">
          <a:xfrm rot="3925970">
            <a:off x="4353691" y="4230167"/>
            <a:ext cx="2290523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solidFill>
                  <a:srgbClr val="FFFFFF"/>
                </a:solidFill>
              </a:rPr>
              <a:t>с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оперничества</a:t>
            </a:r>
            <a:endParaRPr kumimoji="0" lang="en-US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1" name="Text Box 82"/>
          <p:cNvSpPr txBox="1">
            <a:spLocks noChangeArrowheads="1"/>
          </p:cNvSpPr>
          <p:nvPr/>
        </p:nvSpPr>
        <p:spPr bwMode="gray">
          <a:xfrm rot="3925970">
            <a:off x="4967822" y="3775503"/>
            <a:ext cx="1464010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62" name="Text Box 83"/>
          <p:cNvSpPr txBox="1">
            <a:spLocks noChangeArrowheads="1"/>
          </p:cNvSpPr>
          <p:nvPr/>
        </p:nvSpPr>
        <p:spPr bwMode="gray">
          <a:xfrm rot="3925970">
            <a:off x="6268758" y="4431509"/>
            <a:ext cx="2419096" cy="4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kern="0" dirty="0" smtClean="0">
                <a:solidFill>
                  <a:srgbClr val="FFFFFF"/>
                </a:solidFill>
              </a:rPr>
              <a:t>со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трудничества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3" name="Text Box 84"/>
          <p:cNvSpPr txBox="1">
            <a:spLocks noChangeArrowheads="1"/>
          </p:cNvSpPr>
          <p:nvPr/>
        </p:nvSpPr>
        <p:spPr bwMode="gray">
          <a:xfrm rot="3925970">
            <a:off x="6928883" y="3847231"/>
            <a:ext cx="1429695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Стратегия</a:t>
            </a:r>
            <a:endParaRPr kumimoji="0" lang="en-US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21" y="2096326"/>
            <a:ext cx="1559295" cy="1298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3" name="Picture 6" descr="http://www.rus-obr.ru/files/userfiles/44637425_1244021034_stra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850" y="1989383"/>
            <a:ext cx="1498588" cy="1432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Picture 8" descr="http://www.stihi.ru/pics/2012/10/16/64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879" y="2155327"/>
            <a:ext cx="1594450" cy="1233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Picture 10" descr="http://blog.fotostrana.ru/images/2010_05/14/golub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035" y="1887825"/>
            <a:ext cx="1527175" cy="165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18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8" grpId="0"/>
      <p:bldP spid="260" grpId="0"/>
      <p:bldP spid="2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18488" cy="1135045"/>
          </a:xfrm>
        </p:spPr>
        <p:txBody>
          <a:bodyPr/>
          <a:lstStyle/>
          <a:p>
            <a:r>
              <a:rPr lang="ru-RU" b="1" dirty="0"/>
              <a:t>Анкетирование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928670"/>
          <a:ext cx="7560840" cy="2993913"/>
        </p:xfrm>
        <a:graphic>
          <a:graphicData uri="http://schemas.openxmlformats.org/drawingml/2006/table">
            <a:tbl>
              <a:tblPr/>
              <a:tblGrid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  <a:gridCol w="756084"/>
              </a:tblGrid>
              <a:tr h="5454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85786" y="4143380"/>
            <a:ext cx="74888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утверждение описывает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привычные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вас действия в ходе конфликта – поставьте цифру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вы реагируете таким образом от случая к случаю,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28604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>
                <a:solidFill>
                  <a:schemeClr val="tx1"/>
                </a:solidFill>
              </a:rPr>
              <a:t>Прежде чем сказать – посчитай до десяти,</a:t>
            </a:r>
          </a:p>
          <a:p>
            <a:pPr algn="r"/>
            <a:r>
              <a:rPr lang="ru-RU" sz="3600" b="1" dirty="0">
                <a:solidFill>
                  <a:schemeClr val="tx1"/>
                </a:solidFill>
              </a:rPr>
              <a:t>Прежде чем обидеть – посчитай до ста,</a:t>
            </a:r>
          </a:p>
          <a:p>
            <a:pPr algn="r"/>
            <a:r>
              <a:rPr lang="ru-RU" sz="3600" b="1" dirty="0">
                <a:solidFill>
                  <a:schemeClr val="tx1"/>
                </a:solidFill>
              </a:rPr>
              <a:t>Прежде чем ударить – посчитай до тысячи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  <a:p>
            <a:pPr algn="r"/>
            <a:endParaRPr lang="ru-RU" sz="24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Старинная </a:t>
            </a:r>
            <a:r>
              <a:rPr lang="ru-RU" sz="2400" b="1" i="1" dirty="0">
                <a:solidFill>
                  <a:schemeClr val="tx1"/>
                </a:solidFill>
              </a:rPr>
              <a:t>народная </a:t>
            </a:r>
            <a:r>
              <a:rPr lang="ru-RU" sz="2400" b="1" i="1" dirty="0" smtClean="0">
                <a:solidFill>
                  <a:schemeClr val="tx1"/>
                </a:solidFill>
              </a:rPr>
              <a:t>мудрость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20" y="3571876"/>
            <a:ext cx="3216055" cy="2919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1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336704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– трезвый подход – вы стараетесь быть порядочными по отношению к ребятам, но при этом считаете, что ими необходимо жестко руководить и ребята должны знать, что можно, а что нельзя.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– проблемно-разрешающий подход – вы пытаетесь совместно разрешить конфликт и принять творческое решение.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– компромиссный подход – вы выслушиваете ребят и помогаете им выслушать друг друга, а затем убеждаете их в том, что от чего-то всегда надо отказываться, что мы не можем иметь все, что хотим, и что “немножко” лучше, чем “ничего”.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– затушевывающий (сглаживающий) подход – вы стараетесь сохранить и поддержать мир и спокойствие, насколько это возможно, тем более что многие конфликты не так уж важны и лучше не обращать на них внимание.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– игнорирование – вы предоставляете ребятам самим разобраться во всем и сделать соответствующие выводы для себя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21488" cy="563563"/>
          </a:xfrm>
        </p:spPr>
        <p:txBody>
          <a:bodyPr/>
          <a:lstStyle/>
          <a:p>
            <a:pPr algn="ctr"/>
            <a:r>
              <a:rPr lang="ru-RU" altLang="ru-RU" b="1" dirty="0" smtClean="0"/>
              <a:t>Управление  конфликтом</a:t>
            </a:r>
            <a:endParaRPr lang="en-US" altLang="ru-RU" b="1" dirty="0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7466" y="1491123"/>
            <a:ext cx="7543800" cy="4405313"/>
            <a:chOff x="336" y="912"/>
            <a:chExt cx="4752" cy="2775"/>
          </a:xfrm>
        </p:grpSpPr>
        <p:sp>
          <p:nvSpPr>
            <p:cNvPr id="95236" name="Oval 4"/>
            <p:cNvSpPr>
              <a:spLocks noChangeArrowheads="1"/>
            </p:cNvSpPr>
            <p:nvPr/>
          </p:nvSpPr>
          <p:spPr bwMode="auto">
            <a:xfrm>
              <a:off x="1546" y="1353"/>
              <a:ext cx="2289" cy="233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745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accent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2107" y="1936"/>
              <a:ext cx="1167" cy="1257"/>
              <a:chOff x="2016" y="1920"/>
              <a:chExt cx="1680" cy="1680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ru-RU" altLang="ru-RU" sz="2400" b="1" dirty="0">
                    <a:solidFill>
                      <a:schemeClr val="bg1"/>
                    </a:solidFill>
                  </a:rPr>
                  <a:t>Правила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239" name="Freeform 7"/>
              <p:cNvSpPr>
                <a:spLocks/>
              </p:cNvSpPr>
              <p:nvPr/>
            </p:nvSpPr>
            <p:spPr bwMode="gray">
              <a:xfrm>
                <a:off x="2125" y="1965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 altLang="ru-RU" dirty="0" smtClean="0"/>
                  <a:t> </a:t>
                </a:r>
                <a:endParaRPr lang="ru-RU" dirty="0"/>
              </a:p>
            </p:txBody>
          </p:sp>
        </p:grpSp>
        <p:sp>
          <p:nvSpPr>
            <p:cNvPr id="95240" name="Text Box 8"/>
            <p:cNvSpPr txBox="1">
              <a:spLocks noChangeArrowheads="1"/>
            </p:cNvSpPr>
            <p:nvPr/>
          </p:nvSpPr>
          <p:spPr bwMode="gray">
            <a:xfrm>
              <a:off x="2629" y="2430"/>
              <a:ext cx="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2453" y="1128"/>
              <a:ext cx="389" cy="388"/>
              <a:chOff x="2640" y="1088"/>
              <a:chExt cx="432" cy="415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5243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44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45" name="Text Box 13"/>
              <p:cNvSpPr txBox="1">
                <a:spLocks noChangeArrowheads="1"/>
              </p:cNvSpPr>
              <p:nvPr/>
            </p:nvSpPr>
            <p:spPr bwMode="gray">
              <a:xfrm>
                <a:off x="2720" y="1152"/>
                <a:ext cx="291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B</a:t>
                </a:r>
              </a:p>
            </p:txBody>
          </p:sp>
        </p:grp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2089" y="3080"/>
              <a:ext cx="181" cy="165"/>
              <a:chOff x="2236" y="3191"/>
              <a:chExt cx="201" cy="176"/>
            </a:xfrm>
          </p:grpSpPr>
          <p:sp>
            <p:nvSpPr>
              <p:cNvPr id="95247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1718" y="3235"/>
              <a:ext cx="389" cy="405"/>
              <a:chOff x="1824" y="3357"/>
              <a:chExt cx="432" cy="432"/>
            </a:xfrm>
          </p:grpSpPr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95251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52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53" name="Text Box 21"/>
              <p:cNvSpPr txBox="1">
                <a:spLocks noChangeArrowheads="1"/>
              </p:cNvSpPr>
              <p:nvPr/>
            </p:nvSpPr>
            <p:spPr bwMode="gray">
              <a:xfrm>
                <a:off x="1897" y="3438"/>
                <a:ext cx="275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E</a:t>
                </a:r>
              </a:p>
            </p:txBody>
          </p:sp>
        </p:grp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3621" y="1936"/>
              <a:ext cx="387" cy="409"/>
              <a:chOff x="3938" y="1968"/>
              <a:chExt cx="430" cy="437"/>
            </a:xfrm>
          </p:grpSpPr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5256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57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58" name="Text Box 26"/>
              <p:cNvSpPr txBox="1">
                <a:spLocks noChangeArrowheads="1"/>
              </p:cNvSpPr>
              <p:nvPr/>
            </p:nvSpPr>
            <p:spPr bwMode="gray">
              <a:xfrm>
                <a:off x="4006" y="2028"/>
                <a:ext cx="283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3274" y="3238"/>
              <a:ext cx="370" cy="367"/>
              <a:chOff x="3552" y="3339"/>
              <a:chExt cx="412" cy="392"/>
            </a:xfrm>
          </p:grpSpPr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95261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62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63" name="Text Box 31"/>
              <p:cNvSpPr txBox="1">
                <a:spLocks noChangeArrowheads="1"/>
              </p:cNvSpPr>
              <p:nvPr/>
            </p:nvSpPr>
            <p:spPr bwMode="gray">
              <a:xfrm>
                <a:off x="3625" y="3360"/>
                <a:ext cx="307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18" name="Group 32"/>
            <p:cNvGrpSpPr>
              <a:grpSpLocks/>
            </p:cNvGrpSpPr>
            <p:nvPr/>
          </p:nvGrpSpPr>
          <p:grpSpPr bwMode="auto">
            <a:xfrm>
              <a:off x="1416" y="1936"/>
              <a:ext cx="389" cy="404"/>
              <a:chOff x="1488" y="1968"/>
              <a:chExt cx="432" cy="432"/>
            </a:xfrm>
          </p:grpSpPr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95266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5267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5268" name="Text Box 36"/>
              <p:cNvSpPr txBox="1">
                <a:spLocks noChangeArrowheads="1"/>
              </p:cNvSpPr>
              <p:nvPr/>
            </p:nvSpPr>
            <p:spPr bwMode="gray">
              <a:xfrm>
                <a:off x="1566" y="2016"/>
                <a:ext cx="29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A</a:t>
                </a:r>
              </a:p>
            </p:txBody>
          </p:sp>
        </p:grpSp>
        <p:sp>
          <p:nvSpPr>
            <p:cNvPr id="95269" name="Oval 37"/>
            <p:cNvSpPr>
              <a:spLocks noChangeArrowheads="1"/>
            </p:cNvSpPr>
            <p:nvPr/>
          </p:nvSpPr>
          <p:spPr bwMode="gray">
            <a:xfrm rot="18227093">
              <a:off x="3231" y="3147"/>
              <a:ext cx="77" cy="7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gray">
            <a:xfrm rot="18227093">
              <a:off x="3145" y="3058"/>
              <a:ext cx="76" cy="7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" name="Group 39"/>
            <p:cNvGrpSpPr>
              <a:grpSpLocks/>
            </p:cNvGrpSpPr>
            <p:nvPr/>
          </p:nvGrpSpPr>
          <p:grpSpPr bwMode="auto">
            <a:xfrm>
              <a:off x="1848" y="2206"/>
              <a:ext cx="208" cy="121"/>
              <a:chOff x="2016" y="2304"/>
              <a:chExt cx="231" cy="130"/>
            </a:xfrm>
          </p:grpSpPr>
          <p:sp>
            <p:nvSpPr>
              <p:cNvPr id="95272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73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2626" y="1603"/>
              <a:ext cx="78" cy="243"/>
              <a:chOff x="2832" y="1612"/>
              <a:chExt cx="87" cy="260"/>
            </a:xfrm>
          </p:grpSpPr>
          <p:sp>
            <p:nvSpPr>
              <p:cNvPr id="95275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276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5277" name="Oval 45"/>
            <p:cNvSpPr>
              <a:spLocks noChangeArrowheads="1"/>
            </p:cNvSpPr>
            <p:nvPr/>
          </p:nvSpPr>
          <p:spPr bwMode="gray">
            <a:xfrm rot="18227093">
              <a:off x="3458" y="2221"/>
              <a:ext cx="77" cy="7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8" name="Oval 46"/>
            <p:cNvSpPr>
              <a:spLocks noChangeArrowheads="1"/>
            </p:cNvSpPr>
            <p:nvPr/>
          </p:nvSpPr>
          <p:spPr bwMode="gray">
            <a:xfrm rot="18227093">
              <a:off x="3317" y="2295"/>
              <a:ext cx="77" cy="7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79" name="Text Box 47"/>
            <p:cNvSpPr txBox="1">
              <a:spLocks noChangeArrowheads="1"/>
            </p:cNvSpPr>
            <p:nvPr/>
          </p:nvSpPr>
          <p:spPr bwMode="auto">
            <a:xfrm>
              <a:off x="336" y="2026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0" name="Text Box 48"/>
            <p:cNvSpPr txBox="1">
              <a:spLocks noChangeArrowheads="1"/>
            </p:cNvSpPr>
            <p:nvPr/>
          </p:nvSpPr>
          <p:spPr bwMode="auto">
            <a:xfrm>
              <a:off x="2107" y="912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1" name="Text Box 49"/>
            <p:cNvSpPr txBox="1">
              <a:spLocks noChangeArrowheads="1"/>
            </p:cNvSpPr>
            <p:nvPr/>
          </p:nvSpPr>
          <p:spPr bwMode="auto">
            <a:xfrm>
              <a:off x="4008" y="2034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2" name="Text Box 50"/>
            <p:cNvSpPr txBox="1">
              <a:spLocks noChangeArrowheads="1"/>
            </p:cNvSpPr>
            <p:nvPr/>
          </p:nvSpPr>
          <p:spPr bwMode="auto">
            <a:xfrm>
              <a:off x="552" y="3373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  <p:sp>
          <p:nvSpPr>
            <p:cNvPr id="95283" name="Text Box 51"/>
            <p:cNvSpPr txBox="1">
              <a:spLocks noChangeArrowheads="1"/>
            </p:cNvSpPr>
            <p:nvPr/>
          </p:nvSpPr>
          <p:spPr bwMode="auto">
            <a:xfrm>
              <a:off x="3662" y="3373"/>
              <a:ext cx="10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sz="1600" dirty="0" smtClean="0"/>
                <a:t> </a:t>
              </a:r>
              <a:endParaRPr lang="en-US" altLang="ru-RU" sz="16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99068" y="2362629"/>
            <a:ext cx="2071593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Не прерывайте.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Слушайте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0161" y="1178391"/>
            <a:ext cx="2008499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делайте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предположений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1898" y="2223800"/>
            <a:ext cx="3643990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переходите на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личности </a:t>
            </a:r>
            <a:r>
              <a:rPr lang="ru-RU" b="1" dirty="0">
                <a:solidFill>
                  <a:schemeClr val="tx1"/>
                </a:solidFill>
              </a:rPr>
              <a:t>и не оскорбляйте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9963" y="4432062"/>
            <a:ext cx="3258245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Предлагайте множество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решений </a:t>
            </a:r>
            <a:r>
              <a:rPr lang="ru-RU" b="1" dirty="0">
                <a:solidFill>
                  <a:schemeClr val="tx1"/>
                </a:solidFill>
              </a:rPr>
              <a:t>конфликта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974" y="4438107"/>
            <a:ext cx="2123530" cy="646331"/>
          </a:xfrm>
          <a:prstGeom prst="rect">
            <a:avLst/>
          </a:prstGeom>
          <a:ln w="28575">
            <a:solidFill>
              <a:srgbClr val="00336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Закончите на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позитивной </a:t>
            </a:r>
            <a:r>
              <a:rPr lang="ru-RU" b="1" dirty="0">
                <a:solidFill>
                  <a:schemeClr val="tx1"/>
                </a:solidFill>
              </a:rPr>
              <a:t>ноте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18488" cy="1206483"/>
          </a:xfrm>
        </p:spPr>
        <p:txBody>
          <a:bodyPr/>
          <a:lstStyle/>
          <a:p>
            <a:r>
              <a:rPr lang="ru-RU" dirty="0" smtClean="0"/>
              <a:t>Алфавит эмоций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18488" cy="566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244"/>
                <a:gridCol w="41092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Georgia" pitchFamily="18" charset="0"/>
                          <a:ea typeface="Calibri"/>
                          <a:cs typeface="Times New Roman"/>
                        </a:rPr>
                        <a:t>А – агрессия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Georgia" pitchFamily="18" charset="0"/>
                          <a:ea typeface="Calibri"/>
                          <a:cs typeface="Times New Roman"/>
                        </a:rPr>
                        <a:t>М -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Georgia" pitchFamily="18" charset="0"/>
                          <a:ea typeface="Calibri"/>
                          <a:cs typeface="Times New Roman"/>
                        </a:rPr>
                        <a:t>Б –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Georgia" pitchFamily="18" charset="0"/>
                          <a:ea typeface="Calibri"/>
                          <a:cs typeface="Times New Roman"/>
                        </a:rPr>
                        <a:t>Н -</a:t>
                      </a:r>
                      <a:r>
                        <a:rPr lang="ru-RU" sz="3200" spc="-30">
                          <a:latin typeface="Georgia" pitchFamily="18" charset="0"/>
                          <a:ea typeface="Calibri"/>
                          <a:cs typeface="Times New Roman"/>
                        </a:rPr>
                        <a:t> ненависть</a:t>
                      </a:r>
                      <a:endParaRPr lang="ru-RU" sz="3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Georgia" pitchFamily="18" charset="0"/>
                          <a:ea typeface="Calibri"/>
                          <a:cs typeface="Times New Roman"/>
                        </a:rPr>
                        <a:t>В –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Georgia" pitchFamily="18" charset="0"/>
                          <a:ea typeface="Calibri"/>
                          <a:cs typeface="Times New Roman"/>
                        </a:rPr>
                        <a:t>О -</a:t>
                      </a:r>
                      <a:r>
                        <a:rPr lang="ru-RU" sz="3200" spc="-30"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3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Georgia" pitchFamily="18" charset="0"/>
                          <a:ea typeface="Calibri"/>
                          <a:cs typeface="Times New Roman"/>
                        </a:rPr>
                        <a:t>Г –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Georgia" pitchFamily="18" charset="0"/>
                          <a:ea typeface="Calibri"/>
                          <a:cs typeface="Times New Roman"/>
                        </a:rPr>
                        <a:t>П 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chemeClr val="tx1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3200" b="1" i="1" dirty="0">
                          <a:solidFill>
                            <a:srgbClr val="4F81BD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 –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Georgia" pitchFamily="18" charset="0"/>
                          <a:ea typeface="Calibri"/>
                          <a:cs typeface="Times New Roman"/>
                        </a:rPr>
                        <a:t>Р -</a:t>
                      </a:r>
                      <a:r>
                        <a:rPr lang="ru-RU" sz="3200" spc="-30"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3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Georgia" pitchFamily="18" charset="0"/>
                          <a:ea typeface="Calibri"/>
                          <a:cs typeface="Times New Roman"/>
                        </a:rPr>
                        <a:t>Е 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Georgia" pitchFamily="18" charset="0"/>
                          <a:ea typeface="Calibri"/>
                          <a:cs typeface="Times New Roman"/>
                        </a:rPr>
                        <a:t>С -</a:t>
                      </a:r>
                      <a:r>
                        <a:rPr lang="ru-RU" sz="3200" spc="-30" dirty="0"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Georgia" pitchFamily="18" charset="0"/>
                          <a:ea typeface="Calibri"/>
                          <a:cs typeface="Times New Roman"/>
                        </a:rPr>
                        <a:t>Ж -</a:t>
                      </a:r>
                      <a:r>
                        <a:rPr lang="ru-RU" sz="3200" spc="-30"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3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Georgia" pitchFamily="18" charset="0"/>
                          <a:ea typeface="Calibri"/>
                          <a:cs typeface="Times New Roman"/>
                        </a:rPr>
                        <a:t>Т -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Georgia" pitchFamily="18" charset="0"/>
                          <a:ea typeface="Calibri"/>
                          <a:cs typeface="Times New Roman"/>
                        </a:rPr>
                        <a:t>З -</a:t>
                      </a:r>
                      <a:r>
                        <a:rPr lang="ru-RU" sz="3200" spc="-30">
                          <a:latin typeface="Georgia" pitchFamily="18" charset="0"/>
                          <a:ea typeface="Calibri"/>
                          <a:cs typeface="Times New Roman"/>
                        </a:rPr>
                        <a:t> злость</a:t>
                      </a:r>
                      <a:endParaRPr lang="ru-RU" sz="32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Georgia" pitchFamily="18" charset="0"/>
                          <a:ea typeface="Calibri"/>
                          <a:cs typeface="Times New Roman"/>
                        </a:rPr>
                        <a:t>У –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Georgia" pitchFamily="18" charset="0"/>
                          <a:ea typeface="Calibri"/>
                          <a:cs typeface="Times New Roman"/>
                        </a:rPr>
                        <a:t>И 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Georgia" pitchFamily="18" charset="0"/>
                          <a:ea typeface="Calibri"/>
                          <a:cs typeface="Times New Roman"/>
                        </a:rPr>
                        <a:t>Ч -</a:t>
                      </a:r>
                      <a:r>
                        <a:rPr lang="ru-RU" sz="3200" spc="-30" dirty="0"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Georgia" pitchFamily="18" charset="0"/>
                          <a:ea typeface="Calibri"/>
                          <a:cs typeface="Times New Roman"/>
                        </a:rPr>
                        <a:t>К 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Georgia" pitchFamily="18" charset="0"/>
                          <a:ea typeface="Calibri"/>
                          <a:cs typeface="Times New Roman"/>
                        </a:rPr>
                        <a:t>Х -</a:t>
                      </a:r>
                      <a:r>
                        <a:rPr lang="ru-RU" sz="3200" spc="-30" dirty="0"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Georgia" pitchFamily="18" charset="0"/>
                          <a:ea typeface="Calibri"/>
                          <a:cs typeface="Times New Roman"/>
                        </a:rPr>
                        <a:t>Л 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Georgia" pitchFamily="18" charset="0"/>
                          <a:ea typeface="Calibri"/>
                          <a:cs typeface="Times New Roman"/>
                        </a:rPr>
                        <a:t>Я - ярость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397021"/>
          </a:xfrm>
        </p:spPr>
        <p:txBody>
          <a:bodyPr/>
          <a:lstStyle/>
          <a:p>
            <a:r>
              <a:rPr lang="ru-RU" b="1" dirty="0" smtClean="0"/>
              <a:t>Упражнение “Ответ с улыбкой”.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Ситуация 1. </a:t>
            </a:r>
            <a:endParaRPr lang="ru-RU" u="sng" dirty="0" smtClean="0"/>
          </a:p>
          <a:p>
            <a:pPr>
              <a:buNone/>
            </a:pPr>
            <a:r>
              <a:rPr lang="ru-RU" sz="4400" u="sng" dirty="0" smtClean="0"/>
              <a:t>Вы </a:t>
            </a:r>
            <a:r>
              <a:rPr lang="ru-RU" sz="4400" u="sng" dirty="0" smtClean="0"/>
              <a:t>получаете записку с вашим именем: </a:t>
            </a:r>
            <a:endParaRPr lang="ru-RU" sz="4400" u="sng" dirty="0" smtClean="0"/>
          </a:p>
          <a:p>
            <a:pPr>
              <a:buNone/>
            </a:pPr>
            <a:r>
              <a:rPr lang="ru-RU" sz="4400" u="sng" dirty="0" smtClean="0"/>
              <a:t> </a:t>
            </a:r>
            <a:r>
              <a:rPr lang="ru-RU" sz="4400" u="sng" dirty="0" smtClean="0"/>
              <a:t>     “</a:t>
            </a:r>
            <a:r>
              <a:rPr lang="ru-RU" sz="4400" u="sng" dirty="0" smtClean="0"/>
              <a:t>А + В= Любовь”. </a:t>
            </a:r>
            <a:endParaRPr lang="ru-RU" sz="4400" u="sng" dirty="0" smtClean="0"/>
          </a:p>
          <a:p>
            <a:pPr>
              <a:buNone/>
            </a:pPr>
            <a:r>
              <a:rPr lang="ru-RU" sz="4400" u="sng" dirty="0" smtClean="0"/>
              <a:t>Ваша </a:t>
            </a:r>
            <a:r>
              <a:rPr lang="ru-RU" sz="4400" u="sng" dirty="0" smtClean="0"/>
              <a:t>реакция... </a:t>
            </a:r>
            <a:endParaRPr lang="ru-RU" sz="4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Ситуация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u="sng" dirty="0" smtClean="0"/>
              <a:t>Вам </a:t>
            </a:r>
            <a:r>
              <a:rPr lang="ru-RU" sz="4800" u="sng" dirty="0" smtClean="0"/>
              <a:t>очень смешно на уроке. Учительница делает вам замечание. Вы оправдываетесь (с улыбкой). Что скажете? </a:t>
            </a:r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Ситуация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. </a:t>
            </a:r>
            <a:r>
              <a:rPr lang="ru-RU" sz="4800" u="sng" dirty="0" smtClean="0"/>
              <a:t>В автобусе ты нечаянно наступила на ногу рядом стоящему  мальчику. Твои действия?</a:t>
            </a:r>
            <a:endParaRPr lang="ru-RU" sz="48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Ситуация 3. В автобусе ты нечаянно наступила на ногу рядом стоящему  мальчику. Твои действия?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384375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Ничто так не показывает превосходство характера, как хорошее поведение в ссоре, которой нельзя избежать.</a:t>
            </a:r>
            <a:br>
              <a:rPr lang="ru-RU" i="1" dirty="0" smtClean="0"/>
            </a:br>
            <a:r>
              <a:rPr lang="ru-RU" dirty="0" smtClean="0"/>
              <a:t> Генри </a:t>
            </a:r>
            <a:r>
              <a:rPr lang="ru-RU" dirty="0" err="1" smtClean="0"/>
              <a:t>Тэйлор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/>
              <a:t>Есть слова пострашнее, чем порох,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Чем снаряд над окопными рвами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Я советую людям при ссорах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Осторожнее быть со словами</a:t>
            </a:r>
            <a:r>
              <a:rPr lang="ru-RU" b="1" i="1" dirty="0" smtClean="0"/>
              <a:t>.</a:t>
            </a:r>
            <a:endParaRPr lang="ru-RU" dirty="0"/>
          </a:p>
        </p:txBody>
      </p:sp>
      <p:pic>
        <p:nvPicPr>
          <p:cNvPr id="45058" name="Picture 2" descr="http://www.chilworth.surrey.sch.uk/images/friendship-circle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457" y="3041576"/>
            <a:ext cx="3483767" cy="348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b="1" i="1" dirty="0" smtClean="0"/>
              <a:t>Сегодня я понял(а), что….</a:t>
            </a:r>
            <a:r>
              <a:rPr lang="ru-RU" sz="66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Найти 1 пример конфликтной ситуации в литературных произведениях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up.ru/books/m17/img/image03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6000792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9388" y="661988"/>
            <a:ext cx="8445500" cy="221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b="1">
                <a:solidFill>
                  <a:srgbClr val="B84700"/>
                </a:solidFill>
                <a:latin typeface="DejaVu Sans" charset="0"/>
              </a:rPr>
              <a:t>Временные модели</a:t>
            </a:r>
            <a:br>
              <a:rPr lang="en-GB" sz="4800" b="1">
                <a:solidFill>
                  <a:srgbClr val="B84700"/>
                </a:solidFill>
                <a:latin typeface="DejaVu Sans" charset="0"/>
              </a:rPr>
            </a:br>
            <a:r>
              <a:rPr lang="en-GB" sz="4800" b="1">
                <a:solidFill>
                  <a:srgbClr val="B84700"/>
                </a:solidFill>
                <a:latin typeface="DejaVu Sans" charset="0"/>
              </a:rPr>
              <a:t/>
            </a:r>
            <a:br>
              <a:rPr lang="en-GB" sz="4800" b="1">
                <a:solidFill>
                  <a:srgbClr val="B84700"/>
                </a:solidFill>
                <a:latin typeface="DejaVu Sans" charset="0"/>
              </a:rPr>
            </a:br>
            <a:r>
              <a:rPr lang="en-GB" sz="4800" b="1">
                <a:solidFill>
                  <a:srgbClr val="B84700"/>
                </a:solidFill>
                <a:latin typeface="DejaVu Sans" charset="0"/>
              </a:rPr>
              <a:t> конфликтных реакций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81300"/>
            <a:ext cx="2879725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61950"/>
            <a:ext cx="9144000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smtClean="0">
                <a:solidFill>
                  <a:srgbClr val="B80047"/>
                </a:solidFill>
              </a:rPr>
              <a:t>Вулкан</a:t>
            </a:r>
            <a:br>
              <a:rPr lang="en-GB" sz="4000" b="1" smtClean="0">
                <a:solidFill>
                  <a:srgbClr val="B80047"/>
                </a:solidFill>
              </a:rPr>
            </a:br>
            <a:r>
              <a:rPr lang="en-GB" sz="4000" b="1" smtClean="0">
                <a:solidFill>
                  <a:srgbClr val="B80047"/>
                </a:solidFill>
              </a:rPr>
              <a:t> (непредсказуемые вспышки)</a:t>
            </a:r>
            <a:r>
              <a:rPr lang="ar-SA" sz="4000" b="1" smtClean="0">
                <a:solidFill>
                  <a:srgbClr val="B80047"/>
                </a:solidFill>
              </a:rPr>
              <a:t>‏</a:t>
            </a:r>
            <a:endParaRPr lang="en-GB" sz="4000" b="1" smtClean="0">
              <a:solidFill>
                <a:srgbClr val="B80047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2519363"/>
            <a:ext cx="62738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smtClean="0">
                <a:solidFill>
                  <a:srgbClr val="B80047"/>
                </a:solidFill>
              </a:rPr>
              <a:t>Глиняный горшок</a:t>
            </a:r>
            <a:br>
              <a:rPr lang="en-GB" sz="4000" smtClean="0">
                <a:solidFill>
                  <a:srgbClr val="B80047"/>
                </a:solidFill>
              </a:rPr>
            </a:br>
            <a:r>
              <a:rPr lang="en-GB" sz="2800" smtClean="0">
                <a:solidFill>
                  <a:srgbClr val="B80047"/>
                </a:solidFill>
              </a:rPr>
              <a:t>(медленно разогревается)</a:t>
            </a:r>
            <a:r>
              <a:rPr lang="ar-SA" sz="2800" smtClean="0">
                <a:solidFill>
                  <a:srgbClr val="B80047"/>
                </a:solidFill>
              </a:rPr>
              <a:t>‏</a:t>
            </a:r>
            <a:endParaRPr lang="en-GB" sz="2800" smtClean="0">
              <a:solidFill>
                <a:srgbClr val="B80047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 l="4222" t="3075" r="7071" b="12270"/>
          <a:stretch>
            <a:fillRect/>
          </a:stretch>
        </p:blipFill>
        <p:spPr bwMode="auto">
          <a:xfrm>
            <a:off x="1979613" y="2160588"/>
            <a:ext cx="4895850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8575" y="179388"/>
            <a:ext cx="9115425" cy="141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>
                <a:solidFill>
                  <a:srgbClr val="280099"/>
                </a:solidFill>
              </a:rPr>
              <a:t>Волна </a:t>
            </a:r>
            <a:br>
              <a:rPr lang="en-GB" sz="4000" b="1">
                <a:solidFill>
                  <a:srgbClr val="280099"/>
                </a:solidFill>
              </a:rPr>
            </a:br>
            <a:r>
              <a:rPr lang="en-GB" sz="2800" b="1">
                <a:solidFill>
                  <a:srgbClr val="280099"/>
                </a:solidFill>
              </a:rPr>
              <a:t>(спорный вопрос кажется решенным, но позже поднимается снова)</a:t>
            </a:r>
            <a:r>
              <a:rPr lang="ar-SA" sz="2800" b="1">
                <a:solidFill>
                  <a:srgbClr val="280099"/>
                </a:solidFill>
              </a:rPr>
              <a:t>‏</a:t>
            </a:r>
            <a:endParaRPr lang="en-GB" sz="2800" b="1">
              <a:solidFill>
                <a:srgbClr val="280099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1800225"/>
            <a:ext cx="6254750" cy="4859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55563"/>
            <a:ext cx="8642350" cy="1982787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smtClean="0">
                <a:solidFill>
                  <a:srgbClr val="663300"/>
                </a:solidFill>
              </a:rPr>
              <a:t>Собиратель  </a:t>
            </a:r>
            <a:br>
              <a:rPr lang="en-GB" sz="4000" b="1" smtClean="0">
                <a:solidFill>
                  <a:srgbClr val="663300"/>
                </a:solidFill>
              </a:rPr>
            </a:br>
            <a:r>
              <a:rPr lang="en-GB" sz="2800" b="1" smtClean="0">
                <a:solidFill>
                  <a:srgbClr val="663300"/>
                </a:solidFill>
              </a:rPr>
              <a:t>(до тех пор, пока не накопится достаточно, по его мнению, обид, не высказывает никакой реакции)</a:t>
            </a:r>
            <a:r>
              <a:rPr lang="ar-SA" sz="2800" b="1" smtClean="0">
                <a:solidFill>
                  <a:srgbClr val="663300"/>
                </a:solidFill>
              </a:rPr>
              <a:t>‏</a:t>
            </a:r>
            <a:endParaRPr lang="en-GB" sz="2800" b="1" smtClean="0">
              <a:solidFill>
                <a:srgbClr val="6633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176463"/>
            <a:ext cx="5080000" cy="468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-612775"/>
            <a:ext cx="8229600" cy="25923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b="1" smtClean="0">
                <a:solidFill>
                  <a:srgbClr val="DC2300"/>
                </a:solidFill>
              </a:rPr>
              <a:t>Реактор </a:t>
            </a:r>
            <a:br>
              <a:rPr lang="en-GB" sz="4000" b="1" smtClean="0">
                <a:solidFill>
                  <a:srgbClr val="DC2300"/>
                </a:solidFill>
              </a:rPr>
            </a:br>
            <a:r>
              <a:rPr lang="en-GB" sz="2800" b="1" smtClean="0">
                <a:solidFill>
                  <a:srgbClr val="DC2300"/>
                </a:solidFill>
              </a:rPr>
              <a:t>(приходит к внезапным решениям и высказывает их, не думая о последствиях)</a:t>
            </a:r>
            <a:r>
              <a:rPr lang="ar-SA" sz="2800" b="1" smtClean="0">
                <a:solidFill>
                  <a:srgbClr val="DC2300"/>
                </a:solidFill>
              </a:rPr>
              <a:t>‏</a:t>
            </a:r>
            <a:endParaRPr lang="en-GB" sz="2800" b="1" smtClean="0">
              <a:solidFill>
                <a:srgbClr val="DC2300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1979613"/>
            <a:ext cx="6119812" cy="485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61925"/>
            <a:ext cx="8221663" cy="2014538"/>
          </a:xfrm>
        </p:spPr>
        <p:txBody>
          <a:bodyPr lIns="0" tIns="0" rIns="0" bIns="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solidFill>
                  <a:srgbClr val="FF3333"/>
                </a:solidFill>
              </a:rPr>
              <a:t>СТИЛИ ПОВЕДЕНИЯ В КОНФЛИКТЕ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339975"/>
            <a:ext cx="28194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1260475"/>
            <a:ext cx="9144000" cy="5029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86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8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800000"/>
                </a:solidFill>
              </a:rPr>
              <a:t>Стиль избегания – «черепаха»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4343400"/>
            <a:ext cx="8763000" cy="425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 algn="just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800" b="1">
                <a:solidFill>
                  <a:srgbClr val="000000"/>
                </a:solidFill>
              </a:rPr>
              <a:t>  </a:t>
            </a:r>
          </a:p>
          <a:p>
            <a:pPr marL="331788" indent="-331788" algn="just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800" b="1">
                <a:solidFill>
                  <a:srgbClr val="002060"/>
                </a:solidFill>
              </a:rPr>
              <a:t>  Человек не отстаивает свои права, не хочет вступать в сотрудничество для выработки решения проблемы, а просто уходит от разрешения конфликта.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 b="1">
              <a:solidFill>
                <a:srgbClr val="00206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Clr>
                <a:srgbClr val="00206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600" b="1">
                <a:solidFill>
                  <a:srgbClr val="002060"/>
                </a:solidFill>
              </a:rPr>
              <a:t> </a:t>
            </a: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Clr>
                <a:srgbClr val="002060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76375" y="2636838"/>
            <a:ext cx="6527800" cy="422116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0" y="-171450"/>
            <a:ext cx="91440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3333CC"/>
                </a:solidFill>
              </a:rPr>
              <a:t>Стиль конкуренция – «акула»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-228600" y="933450"/>
            <a:ext cx="9372600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 algn="just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200" b="1">
                <a:solidFill>
                  <a:srgbClr val="800000"/>
                </a:solidFill>
              </a:rPr>
              <a:t>   </a:t>
            </a:r>
          </a:p>
          <a:p>
            <a:pPr marL="331788" indent="-331788" algn="just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200" b="1">
                <a:solidFill>
                  <a:srgbClr val="800000"/>
                </a:solidFill>
              </a:rPr>
              <a:t>  Ориентация только на свои интересы и игнорирование интересов своего партнёра, то есть стремление добиться своих интересов в ущерб другому</a:t>
            </a:r>
          </a:p>
          <a:p>
            <a:pPr marL="331788" indent="-331788" algn="just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marL="331788" indent="-331788" algn="just">
              <a:lnSpc>
                <a:spcPct val="90000"/>
              </a:lnSpc>
              <a:spcBef>
                <a:spcPts val="900"/>
              </a:spcBef>
              <a:buClr>
                <a:srgbClr val="009999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600" b="1">
                <a:solidFill>
                  <a:srgbClr val="CCCCFF"/>
                </a:solidFill>
                <a:hlinkClick r:id=""/>
              </a:rPr>
              <a:t>  </a:t>
            </a: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600" b="1">
                <a:solidFill>
                  <a:srgbClr val="000000"/>
                </a:solidFill>
              </a:rPr>
              <a:t> </a:t>
            </a: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6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1079500" y="900113"/>
            <a:ext cx="7086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0" y="190500"/>
            <a:ext cx="91440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19194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19194D"/>
                </a:solidFill>
              </a:rPr>
              <a:t>Стиль приспособление – «медвежонок»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4319588"/>
            <a:ext cx="8999538" cy="2538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 algn="just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200" b="1">
                <a:solidFill>
                  <a:srgbClr val="002060"/>
                </a:solidFill>
              </a:rPr>
              <a:t> </a:t>
            </a:r>
            <a:r>
              <a:rPr lang="en-GB" sz="3000" b="1">
                <a:solidFill>
                  <a:srgbClr val="002060"/>
                </a:solidFill>
              </a:rPr>
              <a:t>Человек стремится уйти от конфликта, жертвует своими личными интересами в пользу интересов соперника, не пытаясь отстаивать собственные интересы.</a:t>
            </a:r>
          </a:p>
          <a:p>
            <a:pPr marL="331788" indent="-331788" algn="just">
              <a:lnSpc>
                <a:spcPct val="90000"/>
              </a:lnSpc>
              <a:spcBef>
                <a:spcPts val="900"/>
              </a:spcBef>
              <a:buClr>
                <a:srgbClr val="00206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000" b="1">
                <a:solidFill>
                  <a:srgbClr val="002060"/>
                </a:solidFill>
              </a:rPr>
              <a:t> 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>
              <a:solidFill>
                <a:srgbClr val="00206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2057400"/>
            <a:ext cx="9144000" cy="478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0200" indent="-322263" algn="just">
              <a:spcBef>
                <a:spcPts val="1100"/>
              </a:spcBef>
              <a:buClr>
                <a:srgbClr val="A50021"/>
              </a:buClr>
              <a:buFont typeface="Times New Roman" pitchFamily="16" charset="0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sz="4000" b="1" u="sng">
                <a:solidFill>
                  <a:srgbClr val="A50021"/>
                </a:solidFill>
                <a:latin typeface="Times New Roman" pitchFamily="16" charset="0"/>
              </a:rPr>
              <a:t>Конфликт</a:t>
            </a:r>
            <a:r>
              <a:rPr lang="en-GB" sz="4000" b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4000">
                <a:solidFill>
                  <a:srgbClr val="A50021"/>
                </a:solidFill>
                <a:latin typeface="Times New Roman" pitchFamily="16" charset="0"/>
              </a:rPr>
              <a:t>– это столкновение отдельных людей или социальных групп, выражающих различные, а нередко и противоположные цели, интересы и взгляды. 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8600"/>
            <a:ext cx="5588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4625975" y="2205038"/>
            <a:ext cx="3684588" cy="343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130175"/>
            <a:ext cx="91440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200">
                <a:solidFill>
                  <a:srgbClr val="3333CC"/>
                </a:solidFill>
              </a:rPr>
              <a:t>Стиль сотрудничество – «сова»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1219200"/>
            <a:ext cx="5105400" cy="574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>
              <a:solidFill>
                <a:srgbClr val="00000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>
              <a:solidFill>
                <a:srgbClr val="00000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200" b="1">
                <a:solidFill>
                  <a:srgbClr val="000000"/>
                </a:solidFill>
              </a:rPr>
              <a:t>   </a:t>
            </a:r>
            <a:r>
              <a:rPr lang="en-GB" sz="3600" b="1">
                <a:solidFill>
                  <a:srgbClr val="002060"/>
                </a:solidFill>
              </a:rPr>
              <a:t>Стиль позволяет выработать наиболее удовлетворяющие обе стороны решение в конфликтных ситуациях</a:t>
            </a: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Clr>
                <a:srgbClr val="00206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600" b="1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4730750" y="2286000"/>
            <a:ext cx="44132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-179388" y="130175"/>
            <a:ext cx="9539288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4400">
                <a:solidFill>
                  <a:srgbClr val="FF3300"/>
                </a:solidFill>
              </a:rPr>
              <a:t>Стиль компромисс – «лиса»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-228600" y="1828800"/>
            <a:ext cx="4729163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 algn="ctr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800" b="1">
                <a:solidFill>
                  <a:srgbClr val="000000"/>
                </a:solidFill>
              </a:rPr>
              <a:t>   </a:t>
            </a:r>
            <a:r>
              <a:rPr lang="en-GB" sz="2600" b="1">
                <a:solidFill>
                  <a:srgbClr val="002060"/>
                </a:solidFill>
              </a:rPr>
              <a:t>Человек озабочен и сохранением отношений, и разрешением конфликта, но не справедливым, а быстрым – никто ничего не теряет, но никто ничего не выигрывает</a:t>
            </a:r>
          </a:p>
          <a:p>
            <a:pPr marL="331788" indent="-331788" algn="just">
              <a:lnSpc>
                <a:spcPct val="90000"/>
              </a:lnSpc>
              <a:spcBef>
                <a:spcPts val="700"/>
              </a:spcBef>
              <a:buClr>
                <a:srgbClr val="00206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800" b="1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0" y="252413"/>
            <a:ext cx="91440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00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1">
                <a:solidFill>
                  <a:srgbClr val="FF0000"/>
                </a:solidFill>
                <a:latin typeface="Times New Roman" pitchFamily="16" charset="0"/>
              </a:rPr>
              <a:t>Знакомство с правилами поведения для конфликтных людей, выполнение которых помогает не провоцировать конфликты.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1600200"/>
            <a:ext cx="9144000" cy="578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90000"/>
              </a:lnSpc>
              <a:spcBef>
                <a:spcPts val="6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Не стремитесь доминировать во что бы то ни стало.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Будьте принципиальны, но не боритесь ради принципа.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Помните, что прямолинейность хороша, но не всегда.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Критикуйте, но не критиканствуйте.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Чаще улыбайтесь.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Традиции хороши, но до определенного предела.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Во всем надо знать меру.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Сказать правду тоже надо уметь!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Будьте независимы, но не самонадеянны.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Не превращайте настойчивость в назойливость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139700"/>
            <a:ext cx="9288463" cy="651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3000"/>
              </a:lnSpc>
              <a:buClr>
                <a:srgbClr val="CC33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Умный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знает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, </a:t>
            </a: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как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выйти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из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конфликта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. </a:t>
            </a: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Мудрый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знает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, </a:t>
            </a: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как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 в </a:t>
            </a: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него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не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CC3300"/>
                </a:solidFill>
                <a:latin typeface="Century Schoolbook L" pitchFamily="16" charset="0"/>
              </a:rPr>
              <a:t>попасть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.                                                                 </a:t>
            </a:r>
            <a:r>
              <a:rPr lang="en-GB" b="1" i="1" dirty="0">
                <a:solidFill>
                  <a:srgbClr val="CC3300"/>
                </a:solidFill>
                <a:latin typeface="Century Schoolbook L" pitchFamily="16" charset="0"/>
              </a:rPr>
              <a:t>(</a:t>
            </a:r>
            <a:r>
              <a:rPr lang="en-GB" b="1" i="1" dirty="0" err="1">
                <a:solidFill>
                  <a:srgbClr val="CC3300"/>
                </a:solidFill>
                <a:latin typeface="Century Schoolbook L" pitchFamily="16" charset="0"/>
              </a:rPr>
              <a:t>Народная</a:t>
            </a:r>
            <a:r>
              <a:rPr lang="en-GB" b="1" i="1" dirty="0">
                <a:solidFill>
                  <a:srgbClr val="CC3300"/>
                </a:solidFill>
                <a:latin typeface="Century Schoolbook L" pitchFamily="16" charset="0"/>
              </a:rPr>
              <a:t> </a:t>
            </a:r>
            <a:r>
              <a:rPr lang="en-GB" b="1" i="1" dirty="0" err="1">
                <a:solidFill>
                  <a:srgbClr val="CC3300"/>
                </a:solidFill>
                <a:latin typeface="Century Schoolbook L" pitchFamily="16" charset="0"/>
              </a:rPr>
              <a:t>мудрость</a:t>
            </a:r>
            <a:r>
              <a:rPr lang="en-GB" b="1" dirty="0">
                <a:solidFill>
                  <a:srgbClr val="CC3300"/>
                </a:solidFill>
                <a:latin typeface="Century Schoolbook L" pitchFamily="16" charset="0"/>
              </a:rPr>
              <a:t>)</a:t>
            </a:r>
            <a:r>
              <a:rPr lang="ar-SA" b="1" dirty="0">
                <a:solidFill>
                  <a:srgbClr val="CC3300"/>
                </a:solidFill>
                <a:latin typeface="Century Schoolbook L" pitchFamily="16" charset="0"/>
              </a:rPr>
              <a:t>‏</a:t>
            </a:r>
            <a:endParaRPr lang="en-GB" b="1" dirty="0">
              <a:solidFill>
                <a:srgbClr val="CC3300"/>
              </a:solidFill>
              <a:latin typeface="Century Schoolbook L" pitchFamily="16" charset="0"/>
            </a:endParaRPr>
          </a:p>
          <a:p>
            <a:pPr>
              <a:lnSpc>
                <a:spcPct val="123000"/>
              </a:lnSpc>
              <a:buClr>
                <a:srgbClr val="00CC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CC00"/>
                </a:solidFill>
                <a:latin typeface="Century Schoolbook L" pitchFamily="16" charset="0"/>
              </a:rPr>
              <a:t>     </a:t>
            </a:r>
            <a:endParaRPr lang="en-GB" b="1" i="1" dirty="0">
              <a:solidFill>
                <a:srgbClr val="00CC00"/>
              </a:solidFill>
              <a:latin typeface="Century Schoolbook L" pitchFamily="16" charset="0"/>
            </a:endParaRPr>
          </a:p>
          <a:p>
            <a:pPr>
              <a:lnSpc>
                <a:spcPct val="12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     </a:t>
            </a:r>
            <a:r>
              <a:rPr lang="en-GB" b="1" dirty="0" err="1">
                <a:solidFill>
                  <a:srgbClr val="000000"/>
                </a:solidFill>
                <a:latin typeface="Century Schoolbook L" pitchFamily="16" charset="0"/>
              </a:rPr>
              <a:t>Спорьте</a:t>
            </a: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entury Schoolbook L" pitchFamily="16" charset="0"/>
              </a:rPr>
              <a:t>спокойно</a:t>
            </a: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Century Schoolbook L" pitchFamily="16" charset="0"/>
              </a:rPr>
              <a:t>ибо</a:t>
            </a: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entury Schoolbook L" pitchFamily="16" charset="0"/>
              </a:rPr>
              <a:t>запальчивость</a:t>
            </a: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entury Schoolbook L" pitchFamily="16" charset="0"/>
              </a:rPr>
              <a:t>превращает</a:t>
            </a: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entury Schoolbook L" pitchFamily="16" charset="0"/>
              </a:rPr>
              <a:t>промах</a:t>
            </a: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 в </a:t>
            </a:r>
            <a:r>
              <a:rPr lang="en-GB" b="1" dirty="0" err="1">
                <a:solidFill>
                  <a:srgbClr val="000000"/>
                </a:solidFill>
                <a:latin typeface="Century Schoolbook L" pitchFamily="16" charset="0"/>
              </a:rPr>
              <a:t>крупную</a:t>
            </a: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entury Schoolbook L" pitchFamily="16" charset="0"/>
              </a:rPr>
              <a:t>ошибку</a:t>
            </a: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 и </a:t>
            </a:r>
            <a:r>
              <a:rPr lang="en-GB" b="1" dirty="0" err="1">
                <a:solidFill>
                  <a:srgbClr val="000000"/>
                </a:solidFill>
                <a:latin typeface="Century Schoolbook L" pitchFamily="16" charset="0"/>
              </a:rPr>
              <a:t>правду</a:t>
            </a: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 в </a:t>
            </a:r>
            <a:r>
              <a:rPr lang="en-GB" b="1" dirty="0" err="1">
                <a:solidFill>
                  <a:srgbClr val="000000"/>
                </a:solidFill>
                <a:latin typeface="Century Schoolbook L" pitchFamily="16" charset="0"/>
              </a:rPr>
              <a:t>невежливость</a:t>
            </a: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                                                  (</a:t>
            </a:r>
            <a:r>
              <a:rPr lang="en-GB" b="1" i="1" dirty="0" err="1">
                <a:solidFill>
                  <a:srgbClr val="000000"/>
                </a:solidFill>
                <a:latin typeface="Century Schoolbook L" pitchFamily="16" charset="0"/>
              </a:rPr>
              <a:t>Цицерон</a:t>
            </a:r>
            <a:r>
              <a:rPr lang="en-GB" b="1" i="1" dirty="0">
                <a:solidFill>
                  <a:srgbClr val="000000"/>
                </a:solidFill>
                <a:latin typeface="Century Schoolbook L" pitchFamily="16" charset="0"/>
              </a:rPr>
              <a:t>).</a:t>
            </a:r>
          </a:p>
          <a:p>
            <a:pPr>
              <a:lnSpc>
                <a:spcPct val="123000"/>
              </a:lnSpc>
              <a:buClr>
                <a:srgbClr val="FF33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   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Как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только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мы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почувствовали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гнев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во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время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спора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,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мы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уже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спорим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не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за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истину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, а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за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3300"/>
                </a:solidFill>
                <a:latin typeface="Century Schoolbook L" pitchFamily="16" charset="0"/>
              </a:rPr>
              <a:t>себя</a:t>
            </a:r>
            <a:r>
              <a:rPr lang="en-GB" b="1" dirty="0">
                <a:solidFill>
                  <a:srgbClr val="FF3300"/>
                </a:solidFill>
                <a:latin typeface="Century Schoolbook L" pitchFamily="16" charset="0"/>
              </a:rPr>
              <a:t>                                                             (</a:t>
            </a:r>
            <a:r>
              <a:rPr lang="en-GB" b="1" i="1" dirty="0">
                <a:solidFill>
                  <a:srgbClr val="FF3300"/>
                </a:solidFill>
                <a:latin typeface="Century Schoolbook L" pitchFamily="16" charset="0"/>
              </a:rPr>
              <a:t>Т. </a:t>
            </a:r>
            <a:r>
              <a:rPr lang="en-GB" b="1" i="1" dirty="0" err="1">
                <a:solidFill>
                  <a:srgbClr val="FF3300"/>
                </a:solidFill>
                <a:latin typeface="Century Schoolbook L" pitchFamily="16" charset="0"/>
              </a:rPr>
              <a:t>Карлейль</a:t>
            </a:r>
            <a:r>
              <a:rPr lang="en-GB" b="1" i="1" dirty="0">
                <a:solidFill>
                  <a:srgbClr val="FF3300"/>
                </a:solidFill>
                <a:latin typeface="Century Schoolbook L" pitchFamily="16" charset="0"/>
              </a:rPr>
              <a:t>).</a:t>
            </a:r>
          </a:p>
          <a:p>
            <a:pPr>
              <a:lnSpc>
                <a:spcPct val="123000"/>
              </a:lnSpc>
              <a:buClr>
                <a:srgbClr val="3333CC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   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При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споре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не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следует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ни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горячиться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,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ни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унывать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,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ни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затрагивать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личность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.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Когда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прения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вырождаются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в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ссору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,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лучше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умолкнуть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: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это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не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значит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признать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себя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3333CC"/>
                </a:solidFill>
                <a:latin typeface="Century Schoolbook L" pitchFamily="16" charset="0"/>
              </a:rPr>
              <a:t>побежденным</a:t>
            </a:r>
            <a:r>
              <a:rPr lang="en-GB" b="1" dirty="0">
                <a:solidFill>
                  <a:srgbClr val="3333CC"/>
                </a:solidFill>
                <a:latin typeface="Century Schoolbook L" pitchFamily="16" charset="0"/>
              </a:rPr>
              <a:t>                               ( </a:t>
            </a:r>
            <a:r>
              <a:rPr lang="en-GB" b="1" i="1" dirty="0">
                <a:solidFill>
                  <a:srgbClr val="3333CC"/>
                </a:solidFill>
                <a:latin typeface="Century Schoolbook L" pitchFamily="16" charset="0"/>
              </a:rPr>
              <a:t>Л. </a:t>
            </a:r>
            <a:r>
              <a:rPr lang="en-GB" b="1" i="1" dirty="0" err="1">
                <a:solidFill>
                  <a:srgbClr val="3333CC"/>
                </a:solidFill>
                <a:latin typeface="Century Schoolbook L" pitchFamily="16" charset="0"/>
              </a:rPr>
              <a:t>Сади-Карно</a:t>
            </a:r>
            <a:r>
              <a:rPr lang="en-GB" b="1" i="1" dirty="0">
                <a:solidFill>
                  <a:srgbClr val="3333CC"/>
                </a:solidFill>
                <a:latin typeface="Century Schoolbook L" pitchFamily="16" charset="0"/>
              </a:rPr>
              <a:t>).</a:t>
            </a:r>
          </a:p>
          <a:p>
            <a:pPr>
              <a:lnSpc>
                <a:spcPct val="123000"/>
              </a:lnSpc>
              <a:buClr>
                <a:srgbClr val="FF00FF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      </a:t>
            </a:r>
            <a:r>
              <a:rPr lang="en-GB" b="1" dirty="0" err="1">
                <a:solidFill>
                  <a:srgbClr val="FF00FF"/>
                </a:solidFill>
                <a:latin typeface="Century Schoolbook L" pitchFamily="16" charset="0"/>
              </a:rPr>
              <a:t>Когда</a:t>
            </a: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entury Schoolbook L" pitchFamily="16" charset="0"/>
              </a:rPr>
              <a:t>заметишь</a:t>
            </a: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, </a:t>
            </a:r>
            <a:r>
              <a:rPr lang="en-GB" b="1" dirty="0" err="1">
                <a:solidFill>
                  <a:srgbClr val="FF00FF"/>
                </a:solidFill>
                <a:latin typeface="Century Schoolbook L" pitchFamily="16" charset="0"/>
              </a:rPr>
              <a:t>что</a:t>
            </a: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entury Schoolbook L" pitchFamily="16" charset="0"/>
              </a:rPr>
              <a:t>противник</a:t>
            </a: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entury Schoolbook L" pitchFamily="16" charset="0"/>
              </a:rPr>
              <a:t>твой</a:t>
            </a: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entury Schoolbook L" pitchFamily="16" charset="0"/>
              </a:rPr>
              <a:t>горячится</a:t>
            </a: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, </a:t>
            </a:r>
            <a:r>
              <a:rPr lang="en-GB" b="1" dirty="0" err="1">
                <a:solidFill>
                  <a:srgbClr val="FF00FF"/>
                </a:solidFill>
                <a:latin typeface="Century Schoolbook L" pitchFamily="16" charset="0"/>
              </a:rPr>
              <a:t>положи</a:t>
            </a: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entury Schoolbook L" pitchFamily="16" charset="0"/>
              </a:rPr>
              <a:t>конец</a:t>
            </a: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entury Schoolbook L" pitchFamily="16" charset="0"/>
              </a:rPr>
              <a:t>спору</a:t>
            </a: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entury Schoolbook L" pitchFamily="16" charset="0"/>
              </a:rPr>
              <a:t>какой-нибудь</a:t>
            </a: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FF"/>
                </a:solidFill>
                <a:latin typeface="Century Schoolbook L" pitchFamily="16" charset="0"/>
              </a:rPr>
              <a:t>шуткой</a:t>
            </a:r>
            <a:r>
              <a:rPr lang="en-GB" b="1" dirty="0">
                <a:solidFill>
                  <a:srgbClr val="FF00FF"/>
                </a:solidFill>
                <a:latin typeface="Century Schoolbook L" pitchFamily="16" charset="0"/>
              </a:rPr>
              <a:t>                                                   (</a:t>
            </a:r>
            <a:r>
              <a:rPr lang="en-GB" b="1" i="1" dirty="0">
                <a:solidFill>
                  <a:srgbClr val="FF00FF"/>
                </a:solidFill>
                <a:latin typeface="Century Schoolbook L" pitchFamily="16" charset="0"/>
              </a:rPr>
              <a:t>Ф. </a:t>
            </a:r>
            <a:r>
              <a:rPr lang="en-GB" b="1" i="1" dirty="0" err="1">
                <a:solidFill>
                  <a:srgbClr val="FF00FF"/>
                </a:solidFill>
                <a:latin typeface="Century Schoolbook L" pitchFamily="16" charset="0"/>
              </a:rPr>
              <a:t>Честерфильд</a:t>
            </a:r>
            <a:r>
              <a:rPr lang="en-GB" b="1" i="1" dirty="0">
                <a:solidFill>
                  <a:srgbClr val="FF00FF"/>
                </a:solidFill>
                <a:latin typeface="Century Schoolbook L" pitchFamily="16" charset="0"/>
              </a:rPr>
              <a:t>).</a:t>
            </a:r>
          </a:p>
          <a:p>
            <a:pPr>
              <a:lnSpc>
                <a:spcPct val="12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     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Великое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искусство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быть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приятным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в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разговоре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–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это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вести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его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так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,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чтобы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другие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были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довольны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800080"/>
                </a:solidFill>
                <a:latin typeface="Century Schoolbook L" pitchFamily="16" charset="0"/>
              </a:rPr>
              <a:t>собою</a:t>
            </a:r>
            <a:r>
              <a:rPr lang="en-GB" b="1" dirty="0">
                <a:solidFill>
                  <a:srgbClr val="800080"/>
                </a:solidFill>
                <a:latin typeface="Century Schoolbook L" pitchFamily="16" charset="0"/>
              </a:rPr>
              <a:t>                                     (</a:t>
            </a:r>
            <a:r>
              <a:rPr lang="en-GB" b="1" i="1" dirty="0" err="1">
                <a:solidFill>
                  <a:srgbClr val="000000"/>
                </a:solidFill>
                <a:latin typeface="Century Schoolbook L" pitchFamily="16" charset="0"/>
              </a:rPr>
              <a:t>Цицерон</a:t>
            </a:r>
            <a:r>
              <a:rPr lang="en-GB" b="1" i="1" dirty="0">
                <a:solidFill>
                  <a:srgbClr val="000000"/>
                </a:solidFill>
                <a:latin typeface="Century Schoolbook L" pitchFamily="16" charset="0"/>
              </a:rPr>
              <a:t>).</a:t>
            </a:r>
          </a:p>
          <a:p>
            <a:pPr>
              <a:lnSpc>
                <a:spcPct val="12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Century Schoolbook L" pitchFamily="16" charset="0"/>
              </a:rPr>
              <a:t>    </a:t>
            </a:r>
            <a:r>
              <a:rPr lang="en-GB" b="1" dirty="0" err="1">
                <a:solidFill>
                  <a:srgbClr val="FF0000"/>
                </a:solidFill>
                <a:latin typeface="Century Schoolbook L" pitchFamily="16" charset="0"/>
              </a:rPr>
              <a:t>Диалог</a:t>
            </a:r>
            <a:r>
              <a:rPr lang="en-GB" b="1" dirty="0">
                <a:solidFill>
                  <a:srgbClr val="FF0000"/>
                </a:solidFill>
                <a:latin typeface="Century Schoolbook L" pitchFamily="16" charset="0"/>
              </a:rPr>
              <a:t> – </a:t>
            </a:r>
            <a:r>
              <a:rPr lang="en-GB" b="1" dirty="0" err="1">
                <a:solidFill>
                  <a:srgbClr val="FF0000"/>
                </a:solidFill>
                <a:latin typeface="Century Schoolbook L" pitchFamily="16" charset="0"/>
              </a:rPr>
              <a:t>это</a:t>
            </a:r>
            <a:r>
              <a:rPr lang="en-GB" b="1" dirty="0">
                <a:solidFill>
                  <a:srgbClr val="FF00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entury Schoolbook L" pitchFamily="16" charset="0"/>
              </a:rPr>
              <a:t>усилия</a:t>
            </a:r>
            <a:r>
              <a:rPr lang="en-GB" b="1" dirty="0">
                <a:solidFill>
                  <a:srgbClr val="FF00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entury Schoolbook L" pitchFamily="16" charset="0"/>
              </a:rPr>
              <a:t>ума</a:t>
            </a:r>
            <a:r>
              <a:rPr lang="en-GB" b="1" dirty="0">
                <a:solidFill>
                  <a:srgbClr val="FF00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entury Schoolbook L" pitchFamily="16" charset="0"/>
              </a:rPr>
              <a:t>понять</a:t>
            </a:r>
            <a:r>
              <a:rPr lang="en-GB" b="1" dirty="0">
                <a:solidFill>
                  <a:srgbClr val="FF00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entury Schoolbook L" pitchFamily="16" charset="0"/>
              </a:rPr>
              <a:t>другого</a:t>
            </a:r>
            <a:r>
              <a:rPr lang="en-GB" b="1" dirty="0">
                <a:solidFill>
                  <a:srgbClr val="FF0000"/>
                </a:solidFill>
                <a:latin typeface="Century Schoolbook L" pitchFamily="16" charset="0"/>
              </a:rPr>
              <a:t>, а </a:t>
            </a:r>
            <a:r>
              <a:rPr lang="en-GB" b="1" dirty="0" err="1">
                <a:solidFill>
                  <a:srgbClr val="FF0000"/>
                </a:solidFill>
                <a:latin typeface="Century Schoolbook L" pitchFamily="16" charset="0"/>
              </a:rPr>
              <a:t>не</a:t>
            </a:r>
            <a:r>
              <a:rPr lang="en-GB" b="1" dirty="0">
                <a:solidFill>
                  <a:srgbClr val="FF00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entury Schoolbook L" pitchFamily="16" charset="0"/>
              </a:rPr>
              <a:t>выговорить</a:t>
            </a:r>
            <a:r>
              <a:rPr lang="en-GB" b="1" dirty="0">
                <a:solidFill>
                  <a:srgbClr val="FF0000"/>
                </a:solidFill>
                <a:latin typeface="Century Schoolbook L" pitchFamily="16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Century Schoolbook L" pitchFamily="16" charset="0"/>
              </a:rPr>
              <a:t>своё</a:t>
            </a:r>
            <a:r>
              <a:rPr lang="en-GB" b="1" dirty="0">
                <a:solidFill>
                  <a:srgbClr val="FF0000"/>
                </a:solidFill>
                <a:latin typeface="Century Schoolbook L" pitchFamily="16" charset="0"/>
              </a:rPr>
              <a:t>.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dirty="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11163" y="-179388"/>
            <a:ext cx="822960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A50021"/>
                </a:solidFill>
              </a:rPr>
              <a:t>Функции конфликтов</a:t>
            </a:r>
            <a:r>
              <a:rPr lang="en-GB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990600"/>
            <a:ext cx="4343400" cy="489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solidFill>
                  <a:srgbClr val="000000"/>
                </a:solidFill>
              </a:rPr>
              <a:t>                   </a:t>
            </a:r>
            <a:r>
              <a:rPr lang="en-GB" sz="2800" b="1" i="1">
                <a:solidFill>
                  <a:srgbClr val="333399"/>
                </a:solidFill>
              </a:rPr>
              <a:t>Позитивные 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333399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2800" b="1" i="1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разрядка напряженности между конфликтующими сторонами</a:t>
            </a:r>
            <a:endParaRPr lang="ru-RU" sz="2000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получение новой информации об оппоненте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сплочение коллектива организации при противоборстве с внешним врагом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стимулирование к изменениям и развитию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снятие синдрома покорности у подчиненных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диагностика возможностей оппонентов 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351338" y="682625"/>
            <a:ext cx="4468812" cy="617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333399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800" b="1" i="1">
                <a:solidFill>
                  <a:srgbClr val="333399"/>
                </a:solidFill>
              </a:rPr>
              <a:t>         Негативные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большие эмоциональные, материальные затраты на участие в конфликте</a:t>
            </a:r>
            <a:endParaRPr lang="ru-RU" sz="2000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увольнение сотрудников, снижение дисциплины, ухудшение социально-психологического климата в коллективе</a:t>
            </a:r>
            <a:endParaRPr lang="ru-RU" sz="2000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представление о побежденных группах, как о врагах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чрезмерное увлечение процессом конфликтного взаимодействия в ущерб работе</a:t>
            </a:r>
            <a:endParaRPr lang="ru-RU" sz="2000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после завершения конфликта - уменьшение степени сотрудничества между частью сотрудников</a:t>
            </a:r>
            <a:endParaRPr lang="ru-RU" sz="2000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сложное восстановление деловых отношений (“шлейф конфликта”). 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0"/>
            <a:ext cx="68421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414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1"/>
          <p:cNvSpPr>
            <a:spLocks noChangeArrowheads="1" noChangeShapeType="1" noTextEdit="1"/>
          </p:cNvSpPr>
          <p:nvPr/>
        </p:nvSpPr>
        <p:spPr bwMode="auto">
          <a:xfrm>
            <a:off x="568325" y="1439863"/>
            <a:ext cx="7891463" cy="426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A50021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60363"/>
            <a:ext cx="2163762" cy="262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6275" y="3943350"/>
            <a:ext cx="3063875" cy="253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3244142" y="2947654"/>
            <a:ext cx="2520000" cy="1887916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b="1" dirty="0">
                <a:solidFill>
                  <a:srgbClr val="0070C0"/>
                </a:solidFill>
              </a:rPr>
              <a:t>С</a:t>
            </a:r>
            <a:r>
              <a:rPr lang="ru-RU" b="1" dirty="0" smtClean="0">
                <a:solidFill>
                  <a:srgbClr val="0070C0"/>
                </a:solidFill>
              </a:rPr>
              <a:t>толкновение </a:t>
            </a:r>
            <a:r>
              <a:rPr lang="ru-RU" b="1" dirty="0">
                <a:solidFill>
                  <a:srgbClr val="0070C0"/>
                </a:solidFill>
              </a:rPr>
              <a:t>личностей с различными, взглядами, ценностями, чертами характера </a:t>
            </a:r>
            <a:endParaRPr lang="en-US" altLang="ru-RU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620702" y="2962968"/>
            <a:ext cx="2518334" cy="1872601"/>
          </a:xfrm>
          <a:prstGeom prst="roundRect">
            <a:avLst>
              <a:gd name="adj" fmla="val 13745"/>
            </a:avLst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1" algn="ctr"/>
            <a:r>
              <a:rPr lang="ru-RU" b="1" dirty="0">
                <a:solidFill>
                  <a:srgbClr val="00B050"/>
                </a:solidFill>
              </a:rPr>
              <a:t>Л</a:t>
            </a:r>
            <a:r>
              <a:rPr lang="ru-RU" b="1" dirty="0" smtClean="0">
                <a:solidFill>
                  <a:srgbClr val="00B050"/>
                </a:solidFill>
              </a:rPr>
              <a:t>ичные сомнения человека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smtClean="0">
                <a:solidFill>
                  <a:srgbClr val="00B050"/>
                </a:solidFill>
              </a:rPr>
              <a:t>неудовлетворенность </a:t>
            </a:r>
            <a:r>
              <a:rPr lang="ru-RU" b="1" dirty="0">
                <a:solidFill>
                  <a:srgbClr val="00B050"/>
                </a:solidFill>
              </a:rPr>
              <a:t>собой и своей </a:t>
            </a:r>
            <a:r>
              <a:rPr lang="ru-RU" b="1" dirty="0" smtClean="0">
                <a:solidFill>
                  <a:srgbClr val="00B050"/>
                </a:solidFill>
              </a:rPr>
              <a:t>жизнью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5853933" y="2962885"/>
            <a:ext cx="2520000" cy="1872683"/>
          </a:xfrm>
          <a:prstGeom prst="roundRect">
            <a:avLst>
              <a:gd name="adj" fmla="val 13745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0963" lvl="1" algn="ctr"/>
            <a:r>
              <a:rPr lang="ru-RU" b="1" dirty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ножество </a:t>
            </a:r>
            <a:r>
              <a:rPr lang="ru-RU" b="1" dirty="0">
                <a:solidFill>
                  <a:srgbClr val="FF0000"/>
                </a:solidFill>
              </a:rPr>
              <a:t>групп, между которыми могут возникать </a:t>
            </a:r>
            <a:r>
              <a:rPr lang="ru-RU" b="1" dirty="0" smtClean="0">
                <a:solidFill>
                  <a:srgbClr val="FF0000"/>
                </a:solidFill>
              </a:rPr>
              <a:t>конфликты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/>
              <a:t>Типы конфликтов</a:t>
            </a:r>
            <a:endParaRPr lang="en-US" altLang="ru-RU" sz="1800" b="1" dirty="0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gray">
          <a:xfrm>
            <a:off x="2849912" y="1757973"/>
            <a:ext cx="568717" cy="535944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gray">
          <a:xfrm>
            <a:off x="5312384" y="1757973"/>
            <a:ext cx="566462" cy="535944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gray">
          <a:xfrm>
            <a:off x="5706355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gray">
          <a:xfrm>
            <a:off x="5706355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gray">
          <a:xfrm>
            <a:off x="5853933" y="1249972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gray">
          <a:xfrm>
            <a:off x="5879333" y="1257909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gray">
          <a:xfrm>
            <a:off x="5957264" y="1321410"/>
            <a:ext cx="1897982" cy="141573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gray">
          <a:xfrm>
            <a:off x="780342" y="1134085"/>
            <a:ext cx="2421561" cy="1808807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gray">
          <a:xfrm>
            <a:off x="780342" y="1134085"/>
            <a:ext cx="2421561" cy="1808807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gray">
          <a:xfrm>
            <a:off x="927919" y="1243622"/>
            <a:ext cx="2105609" cy="157228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gray">
          <a:xfrm>
            <a:off x="929508" y="1246797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gray">
          <a:xfrm>
            <a:off x="1026750" y="1318235"/>
            <a:ext cx="1895723" cy="141573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54418" y="1337285"/>
            <a:ext cx="1834790" cy="1524504"/>
            <a:chOff x="4166" y="1706"/>
            <a:chExt cx="1252" cy="1252"/>
          </a:xfrm>
        </p:grpSpPr>
        <p:sp>
          <p:nvSpPr>
            <p:cNvPr id="89107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08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09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0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9111" name="Oval 23"/>
          <p:cNvSpPr>
            <a:spLocks noChangeArrowheads="1"/>
          </p:cNvSpPr>
          <p:nvPr/>
        </p:nvSpPr>
        <p:spPr bwMode="gray">
          <a:xfrm>
            <a:off x="3244142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2" name="Oval 24"/>
          <p:cNvSpPr>
            <a:spLocks noChangeArrowheads="1"/>
          </p:cNvSpPr>
          <p:nvPr/>
        </p:nvSpPr>
        <p:spPr bwMode="gray">
          <a:xfrm>
            <a:off x="3244142" y="1138848"/>
            <a:ext cx="2421561" cy="1808806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3" name="Oval 25"/>
          <p:cNvSpPr>
            <a:spLocks noChangeArrowheads="1"/>
          </p:cNvSpPr>
          <p:nvPr/>
        </p:nvSpPr>
        <p:spPr bwMode="gray">
          <a:xfrm>
            <a:off x="3391719" y="1249972"/>
            <a:ext cx="2105609" cy="157228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gray">
          <a:xfrm>
            <a:off x="3393308" y="1251559"/>
            <a:ext cx="2105608" cy="1572283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gray">
          <a:xfrm>
            <a:off x="3488962" y="1321410"/>
            <a:ext cx="1895723" cy="141573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518218" y="1337285"/>
            <a:ext cx="1834790" cy="1524504"/>
            <a:chOff x="4166" y="1706"/>
            <a:chExt cx="1252" cy="1252"/>
          </a:xfrm>
        </p:grpSpPr>
        <p:sp>
          <p:nvSpPr>
            <p:cNvPr id="89117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8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19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0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988107" y="1337285"/>
            <a:ext cx="1837047" cy="1524504"/>
            <a:chOff x="4166" y="1706"/>
            <a:chExt cx="1252" cy="1252"/>
          </a:xfrm>
        </p:grpSpPr>
        <p:sp>
          <p:nvSpPr>
            <p:cNvPr id="89122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3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4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9125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9126" name="Text Box 38"/>
          <p:cNvSpPr txBox="1">
            <a:spLocks noChangeArrowheads="1"/>
          </p:cNvSpPr>
          <p:nvPr/>
        </p:nvSpPr>
        <p:spPr bwMode="gray">
          <a:xfrm>
            <a:off x="1141295" y="1454927"/>
            <a:ext cx="168366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chemeClr val="tx1"/>
                </a:solidFill>
              </a:rPr>
              <a:t>Внутри</a:t>
            </a:r>
          </a:p>
          <a:p>
            <a:pPr algn="ctr" eaLnBrk="0" hangingPunct="0"/>
            <a:r>
              <a:rPr lang="ru-RU" sz="2200" b="1" dirty="0" err="1">
                <a:solidFill>
                  <a:schemeClr val="tx1"/>
                </a:solidFill>
              </a:rPr>
              <a:t>л</a:t>
            </a:r>
            <a:r>
              <a:rPr lang="ru-RU" sz="2200" b="1" dirty="0" err="1" smtClean="0">
                <a:solidFill>
                  <a:schemeClr val="tx1"/>
                </a:solidFill>
              </a:rPr>
              <a:t>ичност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2200" b="1" dirty="0" err="1" smtClean="0">
                <a:solidFill>
                  <a:schemeClr val="tx1"/>
                </a:solidFill>
              </a:rPr>
              <a:t>ный</a:t>
            </a:r>
            <a:endParaRPr lang="en-US" altLang="ru-RU" sz="2200" dirty="0">
              <a:solidFill>
                <a:schemeClr val="tx1"/>
              </a:solidFill>
            </a:endParaRPr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gray">
          <a:xfrm>
            <a:off x="3730794" y="1454927"/>
            <a:ext cx="150391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chemeClr val="tx1"/>
                </a:solidFill>
              </a:rPr>
              <a:t>Меж</a:t>
            </a:r>
          </a:p>
          <a:p>
            <a:pPr algn="ctr" eaLnBrk="0" hangingPunct="0"/>
            <a:r>
              <a:rPr lang="ru-RU" sz="2200" b="1" dirty="0" err="1" smtClean="0">
                <a:solidFill>
                  <a:schemeClr val="tx1"/>
                </a:solidFill>
              </a:rPr>
              <a:t>личност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2200" b="1" dirty="0" err="1" smtClean="0">
                <a:solidFill>
                  <a:schemeClr val="tx1"/>
                </a:solidFill>
              </a:rPr>
              <a:t>ный</a:t>
            </a:r>
            <a:endParaRPr lang="en-US" altLang="ru-RU" sz="2200" dirty="0">
              <a:solidFill>
                <a:schemeClr val="tx1"/>
              </a:solidFill>
            </a:endParaRP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gray">
          <a:xfrm>
            <a:off x="6271294" y="1501094"/>
            <a:ext cx="129168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chemeClr val="tx1"/>
                </a:solidFill>
              </a:rPr>
              <a:t>Меж</a:t>
            </a:r>
          </a:p>
          <a:p>
            <a:pPr algn="ctr" eaLnBrk="0" hangingPunct="0"/>
            <a:r>
              <a:rPr lang="ru-RU" sz="2200" b="1" dirty="0" smtClean="0">
                <a:solidFill>
                  <a:schemeClr val="tx1"/>
                </a:solidFill>
              </a:rPr>
              <a:t>групповой</a:t>
            </a:r>
            <a:endParaRPr lang="en-US" altLang="ru-RU" sz="2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804" y="5000798"/>
            <a:ext cx="2465389" cy="16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677" b="-8359"/>
          <a:stretch/>
        </p:blipFill>
        <p:spPr bwMode="auto">
          <a:xfrm>
            <a:off x="766825" y="5000798"/>
            <a:ext cx="2226087" cy="170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Рисунок 16" descr="http://imwoman.ru/uploads/posts/2010-10/1288281687_fight_scho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733" y="4777426"/>
            <a:ext cx="1891183" cy="188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animBg="1"/>
      <p:bldP spid="89092" grpId="0" animBg="1"/>
      <p:bldP spid="89126" grpId="0"/>
      <p:bldP spid="89127" grpId="0"/>
      <p:bldP spid="89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980" y="404664"/>
            <a:ext cx="6705600" cy="563563"/>
          </a:xfrm>
        </p:spPr>
        <p:txBody>
          <a:bodyPr/>
          <a:lstStyle/>
          <a:p>
            <a:pPr algn="ctr"/>
            <a:r>
              <a:rPr lang="ru-RU" altLang="ru-RU" sz="3600" b="1" dirty="0" smtClean="0"/>
              <a:t>Вред конфликтов</a:t>
            </a:r>
            <a:endParaRPr lang="en-US" altLang="ru-RU" sz="2000" b="1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59837" y="1622793"/>
            <a:ext cx="6974841" cy="4470503"/>
            <a:chOff x="1514" y="1446"/>
            <a:chExt cx="3670" cy="2106"/>
          </a:xfrm>
        </p:grpSpPr>
        <p:sp>
          <p:nvSpPr>
            <p:cNvPr id="73745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6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7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8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50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51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3753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4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5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73756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7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72549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1600" b="1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ru-RU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2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62699" y="4958390"/>
            <a:ext cx="2776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Страдает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достоинство </a:t>
            </a:r>
            <a:r>
              <a:rPr lang="ru-RU" b="1" dirty="0">
                <a:solidFill>
                  <a:schemeClr val="bg1"/>
                </a:solidFill>
              </a:rPr>
              <a:t>человека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9790" y="2754217"/>
            <a:ext cx="3463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1 мин конфликта 20 мин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последующих переживаний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75517" y="1622793"/>
            <a:ext cx="2783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Страдает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физическое здоровье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5606" y="3927079"/>
            <a:ext cx="2998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Портится настроение,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все валится из рук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18488" cy="1349359"/>
          </a:xfrm>
        </p:spPr>
        <p:txBody>
          <a:bodyPr/>
          <a:lstStyle/>
          <a:p>
            <a:r>
              <a:rPr lang="ru-RU" dirty="0" smtClean="0"/>
              <a:t>Причины конфликтов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18488" cy="6000768"/>
          </a:xfrm>
        </p:spPr>
        <p:txBody>
          <a:bodyPr/>
          <a:lstStyle/>
          <a:p>
            <a:pPr lvl="0"/>
            <a:r>
              <a:rPr lang="ru-RU" dirty="0" smtClean="0"/>
              <a:t>борьба за авторитет</a:t>
            </a:r>
          </a:p>
          <a:p>
            <a:pPr lvl="0"/>
            <a:r>
              <a:rPr lang="ru-RU" dirty="0" smtClean="0"/>
              <a:t>соперничество</a:t>
            </a:r>
          </a:p>
          <a:p>
            <a:pPr lvl="0"/>
            <a:r>
              <a:rPr lang="ru-RU" dirty="0" smtClean="0"/>
              <a:t>обман, сплетни</a:t>
            </a:r>
          </a:p>
          <a:p>
            <a:pPr lvl="0"/>
            <a:r>
              <a:rPr lang="ru-RU" dirty="0" smtClean="0"/>
              <a:t>оскорбления</a:t>
            </a:r>
          </a:p>
          <a:p>
            <a:pPr lvl="0"/>
            <a:r>
              <a:rPr lang="ru-RU" dirty="0" smtClean="0"/>
              <a:t>обиды</a:t>
            </a:r>
          </a:p>
          <a:p>
            <a:pPr lvl="0"/>
            <a:r>
              <a:rPr lang="ru-RU" dirty="0" smtClean="0"/>
              <a:t>враждебность к любимым ученикам учителя</a:t>
            </a:r>
          </a:p>
          <a:p>
            <a:pPr lvl="0"/>
            <a:r>
              <a:rPr lang="ru-RU" dirty="0" smtClean="0"/>
              <a:t>личная неприязнь к человеку</a:t>
            </a:r>
          </a:p>
          <a:p>
            <a:pPr lvl="0"/>
            <a:r>
              <a:rPr lang="ru-RU" dirty="0" smtClean="0"/>
              <a:t>симпатия без взаимности</a:t>
            </a:r>
          </a:p>
          <a:p>
            <a:r>
              <a:rPr lang="ru-RU" dirty="0" smtClean="0"/>
              <a:t>борьба за девочку (мальчика)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Нужны ли нам миротворцы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6148" name="Picture 4" descr="http://dou41.edu.sarkomobr.ru/media/ckeditor_uploads/2013/02/12/leopold1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104456" cy="517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1216</Words>
  <PresentationFormat>Экран (4:3)</PresentationFormat>
  <Paragraphs>287</Paragraphs>
  <Slides>45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Типы конфликтов</vt:lpstr>
      <vt:lpstr>Слайд 6</vt:lpstr>
      <vt:lpstr>Вред конфликтов</vt:lpstr>
      <vt:lpstr>Причины конфликтов</vt:lpstr>
      <vt:lpstr>Нужны ли нам миротворцы?</vt:lpstr>
      <vt:lpstr>1 ситуация</vt:lpstr>
      <vt:lpstr>2 ситуация</vt:lpstr>
      <vt:lpstr>3 ситуация</vt:lpstr>
      <vt:lpstr>4 ситуация</vt:lpstr>
      <vt:lpstr>5 ситуация</vt:lpstr>
      <vt:lpstr>6 ситуация</vt:lpstr>
      <vt:lpstr>7 ситуация</vt:lpstr>
      <vt:lpstr>Пути разрешения конфликта</vt:lpstr>
      <vt:lpstr>Способы решения конфликта</vt:lpstr>
      <vt:lpstr>Анкетирование</vt:lpstr>
      <vt:lpstr>Слайд 20</vt:lpstr>
      <vt:lpstr>Управление  конфликтом</vt:lpstr>
      <vt:lpstr>Алфавит эмоций</vt:lpstr>
      <vt:lpstr>Упражнение “Ответ с улыбкой”.</vt:lpstr>
      <vt:lpstr>Ситуация 2.</vt:lpstr>
      <vt:lpstr>Ситуация 3</vt:lpstr>
      <vt:lpstr>Ничто так не показывает превосходство характера, как хорошее поведение в ссоре, которой нельзя избежать.  Генри Тэйлор</vt:lpstr>
      <vt:lpstr>Слайд 27</vt:lpstr>
      <vt:lpstr>рефлексия</vt:lpstr>
      <vt:lpstr>Домашнее задание</vt:lpstr>
      <vt:lpstr>Слайд 30</vt:lpstr>
      <vt:lpstr>Вулкан  (непредсказуемые вспышки)‏</vt:lpstr>
      <vt:lpstr>Глиняный горшок (медленно разогревается)‏</vt:lpstr>
      <vt:lpstr>Слайд 33</vt:lpstr>
      <vt:lpstr>Собиратель   (до тех пор, пока не накопится достаточно, по его мнению, обид, не высказывает никакой реакции)‏</vt:lpstr>
      <vt:lpstr> Реактор  (приходит к внезапным решениям и высказывает их, не думая о последствиях)‏</vt:lpstr>
      <vt:lpstr>СТИЛИ ПОВЕДЕНИЯ В КОНФЛИКТЕ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</dc:creator>
  <cp:lastModifiedBy>Людмила</cp:lastModifiedBy>
  <cp:revision>14</cp:revision>
  <dcterms:modified xsi:type="dcterms:W3CDTF">2019-01-28T11:03:46Z</dcterms:modified>
</cp:coreProperties>
</file>