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62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9E016143-E03C-4CFD-AFDC-14E5BDEA754C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94063-DF36-4330-A365-08DA1FA5B7D6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7C6C-0F39-4D70-8E8D-FE5B9C95FA73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FA4AC-08CC-42CE-BD01-C191750A04EC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7A723-92A7-435B-B681-F25B092FEFEB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0651-31F4-45D2-98AE-A2108F41BC07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3789A-C914-4DB1-8815-80B5EC7335C5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440AA-91A0-436F-8FDB-C0F939DCAE21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54A-A8CA-48C1-9504-691B58049D29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6C806-BBF7-471C-9527-881CE2266695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0E59FD0C-5451-4CA0-86AF-E70AE3279989}" type="datetimeFigureOut">
              <a:rPr lang="en-US" dirty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043B433-A083-E671-B39E-A9F554B418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Золотое сечение в экологии 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91616F88-3770-BD00-3DA2-E2139A79FF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Панчев Тимур</a:t>
            </a:r>
            <a:r>
              <a:rPr lang="en-US" dirty="0"/>
              <a:t>,</a:t>
            </a:r>
            <a:r>
              <a:rPr lang="ru-RU" dirty="0"/>
              <a:t> 10-Б класс</a:t>
            </a:r>
          </a:p>
        </p:txBody>
      </p:sp>
    </p:spTree>
    <p:extLst>
      <p:ext uri="{BB962C8B-B14F-4D97-AF65-F5344CB8AC3E}">
        <p14:creationId xmlns:p14="http://schemas.microsoft.com/office/powerpoint/2010/main" val="2373246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7463D4-C10C-E33A-7A8D-60255722A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622" y="284480"/>
            <a:ext cx="7539228" cy="112014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Что такое золотое сечение?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73DBFC9-0789-A4AA-EEA4-41823C37B803}"/>
              </a:ext>
            </a:extLst>
          </p:cNvPr>
          <p:cNvSpPr/>
          <p:nvPr/>
        </p:nvSpPr>
        <p:spPr>
          <a:xfrm>
            <a:off x="736600" y="1905000"/>
            <a:ext cx="4762500" cy="403225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200" b="1">
                <a:solidFill>
                  <a:srgbClr val="116446"/>
                </a:solidFill>
                <a:latin typeface="Trebuchet MS"/>
              </a:defRPr>
            </a:pPr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B3E11E5D-865B-291D-B778-EBAECB746394}"/>
              </a:ext>
            </a:extLst>
          </p:cNvPr>
          <p:cNvSpPr/>
          <p:nvPr/>
        </p:nvSpPr>
        <p:spPr>
          <a:xfrm>
            <a:off x="5943600" y="1905000"/>
            <a:ext cx="4762500" cy="403225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32245F-3D3B-7A67-F9B9-FC20C2F03C4C}"/>
              </a:ext>
            </a:extLst>
          </p:cNvPr>
          <p:cNvSpPr txBox="1"/>
          <p:nvPr/>
        </p:nvSpPr>
        <p:spPr>
          <a:xfrm>
            <a:off x="877887" y="2159457"/>
            <a:ext cx="447992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116446"/>
                </a:solidFill>
                <a:latin typeface="Trebuchet MS"/>
              </a:defRPr>
            </a:pPr>
            <a:r>
              <a:rPr lang="ru-RU" sz="2200" dirty="0">
                <a:solidFill>
                  <a:schemeClr val="bg1"/>
                </a:solidFill>
              </a:rPr>
              <a:t>Пропорция числа Фи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320425-7C05-C3FE-948B-C772920B6CA0}"/>
              </a:ext>
            </a:extLst>
          </p:cNvPr>
          <p:cNvSpPr txBox="1"/>
          <p:nvPr/>
        </p:nvSpPr>
        <p:spPr>
          <a:xfrm>
            <a:off x="6659562" y="2159456"/>
            <a:ext cx="33305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116446"/>
                </a:solidFill>
                <a:latin typeface="Trebuchet MS"/>
              </a:defRPr>
            </a:pPr>
            <a:r>
              <a:rPr lang="ru-RU" sz="2200" dirty="0">
                <a:solidFill>
                  <a:schemeClr val="bg1"/>
                </a:solidFill>
              </a:rPr>
              <a:t>Ряд Фибоначчи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3C979C-27A5-D3C5-AA3D-BECB9896B2F6}"/>
              </a:ext>
            </a:extLst>
          </p:cNvPr>
          <p:cNvSpPr txBox="1"/>
          <p:nvPr/>
        </p:nvSpPr>
        <p:spPr>
          <a:xfrm>
            <a:off x="1117600" y="2706301"/>
            <a:ext cx="413861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Золотое сечение — это универсальный закон гармонии, представляющий собой деление величины в отношении примерно 1:1.618. Эта пропорция, обозначаемая греческой буквой Фи (Φ), признана эталоном идеального баланса и прочности в геометрии и биологии.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8CE5B7-CC56-6F6B-3521-D31168781ECD}"/>
              </a:ext>
            </a:extLst>
          </p:cNvPr>
          <p:cNvSpPr txBox="1"/>
          <p:nvPr/>
        </p:nvSpPr>
        <p:spPr>
          <a:xfrm>
            <a:off x="6292055" y="2706301"/>
            <a:ext cx="433784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Числовая последовательность, в которой каждое следующее число является суммой двух предыдущих (1, 1, 2, 3, 5, 8, 13 и т.д.). При делении любого числа из этого ряда на предшествующее мы получаем результат, стремящийся к 1.618. В природе этот закон визуализируется в виде идеальных логарифмических спиралей.</a:t>
            </a:r>
          </a:p>
        </p:txBody>
      </p:sp>
    </p:spTree>
    <p:extLst>
      <p:ext uri="{BB962C8B-B14F-4D97-AF65-F5344CB8AC3E}">
        <p14:creationId xmlns:p14="http://schemas.microsoft.com/office/powerpoint/2010/main" val="1645418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2BD926-1B8C-D36F-708D-4404D4839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1064747"/>
            <a:ext cx="10756900" cy="376019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Филлотаксис: Оптимизация в ботанике</a:t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2D9CBFF-3414-2D05-38C6-EE5AC42046AA}"/>
              </a:ext>
            </a:extLst>
          </p:cNvPr>
          <p:cNvSpPr/>
          <p:nvPr/>
        </p:nvSpPr>
        <p:spPr>
          <a:xfrm>
            <a:off x="527050" y="1663700"/>
            <a:ext cx="3987800" cy="4267200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52D09D82-B9CA-A13C-1957-C9EE92992B16}"/>
              </a:ext>
            </a:extLst>
          </p:cNvPr>
          <p:cNvSpPr/>
          <p:nvPr/>
        </p:nvSpPr>
        <p:spPr>
          <a:xfrm>
            <a:off x="5156200" y="1663700"/>
            <a:ext cx="5880100" cy="9779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14F2DCC2-9000-1D97-E4CA-768D5A50B26B}"/>
              </a:ext>
            </a:extLst>
          </p:cNvPr>
          <p:cNvSpPr/>
          <p:nvPr/>
        </p:nvSpPr>
        <p:spPr>
          <a:xfrm>
            <a:off x="5156200" y="3308350"/>
            <a:ext cx="5880100" cy="9779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BD12DB93-6542-B9A1-BE5B-3BA1B6B39325}"/>
              </a:ext>
            </a:extLst>
          </p:cNvPr>
          <p:cNvSpPr/>
          <p:nvPr/>
        </p:nvSpPr>
        <p:spPr>
          <a:xfrm>
            <a:off x="5156200" y="4953000"/>
            <a:ext cx="5880100" cy="9779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572FEC-71E1-DA3E-26C9-C2A88FE00063}"/>
              </a:ext>
            </a:extLst>
          </p:cNvPr>
          <p:cNvSpPr txBox="1"/>
          <p:nvPr/>
        </p:nvSpPr>
        <p:spPr>
          <a:xfrm>
            <a:off x="5226050" y="1690985"/>
            <a:ext cx="57594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1800" dirty="0">
                <a:solidFill>
                  <a:schemeClr val="bg1"/>
                </a:solidFill>
              </a:rPr>
              <a:t>Золотой угол: 137.5°</a:t>
            </a:r>
            <a:br>
              <a:rPr lang="ru-RU" sz="1800" dirty="0">
                <a:solidFill>
                  <a:schemeClr val="bg1"/>
                </a:solidFill>
              </a:rPr>
            </a:br>
            <a:r>
              <a:rPr lang="ru-RU" sz="1800" dirty="0">
                <a:solidFill>
                  <a:schemeClr val="bg1"/>
                </a:solidFill>
              </a:rPr>
              <a:t>Исключает полное перекрытие верхними листьями нижних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146F98F-0502-270E-D01F-8D8D3FF7E1EB}"/>
              </a:ext>
            </a:extLst>
          </p:cNvPr>
          <p:cNvSpPr txBox="1"/>
          <p:nvPr/>
        </p:nvSpPr>
        <p:spPr>
          <a:xfrm>
            <a:off x="6904037" y="3254544"/>
            <a:ext cx="2403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chemeClr val="bg1"/>
                </a:solidFill>
              </a:rPr>
              <a:t>Максимум ресурсов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335A0B9-E906-D347-141F-0850FDD0B751}"/>
              </a:ext>
            </a:extLst>
          </p:cNvPr>
          <p:cNvSpPr txBox="1"/>
          <p:nvPr/>
        </p:nvSpPr>
        <p:spPr>
          <a:xfrm>
            <a:off x="5394325" y="3570070"/>
            <a:ext cx="53244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Позволяет растению ловить максимум света и дождевой воды.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AAC894-7C7F-F59E-6DED-557A20870AE2}"/>
              </a:ext>
            </a:extLst>
          </p:cNvPr>
          <p:cNvSpPr txBox="1"/>
          <p:nvPr/>
        </p:nvSpPr>
        <p:spPr>
          <a:xfrm>
            <a:off x="7324725" y="4883151"/>
            <a:ext cx="1701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chemeClr val="bg1"/>
                </a:solidFill>
              </a:rPr>
              <a:t>Фотосинтез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28B9E23-2CAA-4BBD-DB67-AB34CA6FB40D}"/>
              </a:ext>
            </a:extLst>
          </p:cNvPr>
          <p:cNvSpPr txBox="1"/>
          <p:nvPr/>
        </p:nvSpPr>
        <p:spPr>
          <a:xfrm>
            <a:off x="5310186" y="5167015"/>
            <a:ext cx="55911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Повышает общую экологическую эффективность растения.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3" name="Рисунок 22" descr="Лист со сплошной заливкой">
            <a:extLst>
              <a:ext uri="{FF2B5EF4-FFF2-40B4-BE49-F238E27FC236}">
                <a16:creationId xmlns:a16="http://schemas.microsoft.com/office/drawing/2014/main" id="{06E77933-6B18-31ED-8482-F63C63B49F8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65100" y="6019800"/>
            <a:ext cx="914400" cy="8064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E78D8C5-EA2F-D5A5-CD1A-794E0DA223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0" y="1690984"/>
            <a:ext cx="3987800" cy="423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49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683399-2C96-6246-C257-9FF9F7CD0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672" y="341041"/>
            <a:ext cx="9692640" cy="1325562"/>
          </a:xfrm>
        </p:spPr>
        <p:txBody>
          <a:bodyPr/>
          <a:lstStyle/>
          <a:p>
            <a:r>
              <a:rPr lang="ru-RU" b="1" dirty="0"/>
              <a:t>Семена подсолнуха и спирали</a:t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F766C1B-9FD4-F34A-33B7-98747A28E98B}"/>
              </a:ext>
            </a:extLst>
          </p:cNvPr>
          <p:cNvSpPr/>
          <p:nvPr/>
        </p:nvSpPr>
        <p:spPr>
          <a:xfrm>
            <a:off x="628650" y="1691322"/>
            <a:ext cx="5702300" cy="414655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/>
              <a:t>Числа Фибоначчи:</a:t>
            </a:r>
            <a:endParaRPr lang="ru-RU" dirty="0"/>
          </a:p>
          <a:p>
            <a:r>
              <a:rPr lang="ru-RU" dirty="0"/>
              <a:t>Количество спиралей всегда равно соседним числам Фибоначчи (например, 34 и 55).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A4A20C-AEA3-76F3-5F62-A18C5D34B513}"/>
              </a:ext>
            </a:extLst>
          </p:cNvPr>
          <p:cNvSpPr/>
          <p:nvPr/>
        </p:nvSpPr>
        <p:spPr>
          <a:xfrm>
            <a:off x="7105650" y="1691322"/>
            <a:ext cx="3575050" cy="4146550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540842-6092-9F78-B7B3-08D881D97121}"/>
              </a:ext>
            </a:extLst>
          </p:cNvPr>
          <p:cNvSpPr txBox="1"/>
          <p:nvPr/>
        </p:nvSpPr>
        <p:spPr>
          <a:xfrm>
            <a:off x="703262" y="2031999"/>
            <a:ext cx="555307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200" b="1">
                <a:solidFill>
                  <a:srgbClr val="116446"/>
                </a:solidFill>
                <a:latin typeface="Trebuchet MS"/>
              </a:defRPr>
            </a:pPr>
            <a:r>
              <a:rPr lang="ru-RU" sz="2200" dirty="0">
                <a:solidFill>
                  <a:schemeClr val="bg1"/>
                </a:solidFill>
              </a:rPr>
              <a:t>Алгоритм идеальной упаковки семян</a:t>
            </a:r>
          </a:p>
          <a:p>
            <a:br>
              <a:rPr lang="ru-RU" sz="1800" dirty="0"/>
            </a:b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E95134-AD34-665C-1348-7E2725C777E8}"/>
              </a:ext>
            </a:extLst>
          </p:cNvPr>
          <p:cNvSpPr txBox="1"/>
          <p:nvPr/>
        </p:nvSpPr>
        <p:spPr>
          <a:xfrm>
            <a:off x="777874" y="2524441"/>
            <a:ext cx="55530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Семена плотно уложены вдоль пересекающихся спиралей, закрученных в противоположные стороны.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23C602-06A7-3851-3A7B-CB4CF61FB184}"/>
              </a:ext>
            </a:extLst>
          </p:cNvPr>
          <p:cNvSpPr txBox="1"/>
          <p:nvPr/>
        </p:nvSpPr>
        <p:spPr>
          <a:xfrm>
            <a:off x="777874" y="4629835"/>
            <a:ext cx="53181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u="none" strike="noStrike" dirty="0">
                <a:solidFill>
                  <a:schemeClr val="bg1"/>
                </a:solidFill>
                <a:effectLst/>
                <a:latin typeface="+mn-lt"/>
              </a:rPr>
              <a:t>Результат:</a:t>
            </a:r>
          </a:p>
          <a:p>
            <a:r>
              <a:rPr lang="ru-RU" dirty="0">
                <a:solidFill>
                  <a:schemeClr val="bg1"/>
                </a:solidFill>
              </a:rPr>
              <a:t> Идеальная плотность и заполнение всей площади без пустых зон.</a:t>
            </a:r>
          </a:p>
        </p:txBody>
      </p:sp>
      <p:pic>
        <p:nvPicPr>
          <p:cNvPr id="13" name="Рисунок 12" descr="Цветок без стебля со сплошной заливкой">
            <a:extLst>
              <a:ext uri="{FF2B5EF4-FFF2-40B4-BE49-F238E27FC236}">
                <a16:creationId xmlns:a16="http://schemas.microsoft.com/office/drawing/2014/main" id="{09AAF79B-16CD-6DB3-0929-A71F4F191A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23500" y="341041"/>
            <a:ext cx="914400" cy="9144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926C3B-C9E0-B086-8F78-B96A4EC5A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650" y="1691321"/>
            <a:ext cx="3575050" cy="414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86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D2BFE2-D919-3BED-EE7B-F0ADF2579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172" y="247650"/>
            <a:ext cx="9692640" cy="68802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Анатомия животных и выживание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4DCC15E-7BC2-A4B3-FA72-E5F9FAD76A83}"/>
              </a:ext>
            </a:extLst>
          </p:cNvPr>
          <p:cNvSpPr/>
          <p:nvPr/>
        </p:nvSpPr>
        <p:spPr>
          <a:xfrm>
            <a:off x="3710686" y="1606550"/>
            <a:ext cx="3962400" cy="3981450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A69F32CB-4E6E-547F-664F-CFA5DD4E882F}"/>
              </a:ext>
            </a:extLst>
          </p:cNvPr>
          <p:cNvSpPr/>
          <p:nvPr/>
        </p:nvSpPr>
        <p:spPr>
          <a:xfrm>
            <a:off x="264922" y="1606550"/>
            <a:ext cx="3208528" cy="398145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39DDFDBB-8228-ED61-B6E4-83F86A7F8A6E}"/>
              </a:ext>
            </a:extLst>
          </p:cNvPr>
          <p:cNvSpPr/>
          <p:nvPr/>
        </p:nvSpPr>
        <p:spPr>
          <a:xfrm>
            <a:off x="7910322" y="1606550"/>
            <a:ext cx="3208528" cy="398145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164A90-E2B3-A34D-B009-355757571A74}"/>
              </a:ext>
            </a:extLst>
          </p:cNvPr>
          <p:cNvSpPr txBox="1"/>
          <p:nvPr/>
        </p:nvSpPr>
        <p:spPr>
          <a:xfrm>
            <a:off x="591248" y="1720047"/>
            <a:ext cx="255587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116446"/>
                </a:solidFill>
                <a:latin typeface="Trebuchet MS"/>
              </a:defRPr>
            </a:pPr>
            <a:r>
              <a:rPr lang="ru-RU" sz="2000" dirty="0">
                <a:solidFill>
                  <a:schemeClr val="bg1"/>
                </a:solidFill>
              </a:rPr>
              <a:t>Моллюск Наутилус</a:t>
            </a:r>
          </a:p>
          <a:p>
            <a:br>
              <a:rPr lang="ru-RU" sz="1800" dirty="0"/>
            </a:b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7B5C3B-4C72-7CFB-7C4C-8C4CD3114290}"/>
              </a:ext>
            </a:extLst>
          </p:cNvPr>
          <p:cNvSpPr txBox="1"/>
          <p:nvPr/>
        </p:nvSpPr>
        <p:spPr>
          <a:xfrm>
            <a:off x="8427148" y="1720047"/>
            <a:ext cx="2174875" cy="396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116446"/>
                </a:solidFill>
                <a:latin typeface="Trebuchet MS"/>
              </a:defRPr>
            </a:pPr>
            <a:r>
              <a:rPr lang="ru-RU" sz="2000" dirty="0">
                <a:solidFill>
                  <a:schemeClr val="bg1"/>
                </a:solidFill>
              </a:rPr>
              <a:t>Охота Сапсана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2F1DC6-F366-9782-479E-B737AD0C7ED1}"/>
              </a:ext>
            </a:extLst>
          </p:cNvPr>
          <p:cNvSpPr txBox="1"/>
          <p:nvPr/>
        </p:nvSpPr>
        <p:spPr>
          <a:xfrm>
            <a:off x="360172" y="2197100"/>
            <a:ext cx="307498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Раковина растет по золотой спирали. Это дает максимальную прочность конструкции при минимальном весе.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561BC25-81ED-9103-4FA3-5B90BBF935D6}"/>
              </a:ext>
            </a:extLst>
          </p:cNvPr>
          <p:cNvSpPr txBox="1"/>
          <p:nvPr/>
        </p:nvSpPr>
        <p:spPr>
          <a:xfrm>
            <a:off x="8061325" y="2197100"/>
            <a:ext cx="312102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Хищник пикирует на цель по золотой спирали, чтобы держать жертву под идеальным углом зрения на огромной скорости.</a:t>
            </a:r>
          </a:p>
        </p:txBody>
      </p:sp>
      <p:pic>
        <p:nvPicPr>
          <p:cNvPr id="21" name="Рисунок 20" descr="Воробей со сплошной заливкой">
            <a:extLst>
              <a:ext uri="{FF2B5EF4-FFF2-40B4-BE49-F238E27FC236}">
                <a16:creationId xmlns:a16="http://schemas.microsoft.com/office/drawing/2014/main" id="{F7F8FF7A-2DFB-9C55-4478-2212180D4C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44823" y="5801678"/>
            <a:ext cx="914400" cy="9144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F5C5917-FBBD-062A-7A1A-64AB9F45D0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4526" y="1606550"/>
            <a:ext cx="3962400" cy="396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623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9AB1EA-8D5F-7543-F03A-BDDD0CFDE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897" y="596324"/>
            <a:ext cx="9641078" cy="8001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Устойчивость и баланс экосистем</a:t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3026F6D-7B67-A06B-6DDC-8C4E0C3342B9}"/>
              </a:ext>
            </a:extLst>
          </p:cNvPr>
          <p:cNvSpPr/>
          <p:nvPr/>
        </p:nvSpPr>
        <p:spPr>
          <a:xfrm>
            <a:off x="571500" y="1581150"/>
            <a:ext cx="10433050" cy="10287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4E18189-F8D1-1EF8-665C-1E9EB3D35F8F}"/>
              </a:ext>
            </a:extLst>
          </p:cNvPr>
          <p:cNvSpPr/>
          <p:nvPr/>
        </p:nvSpPr>
        <p:spPr>
          <a:xfrm>
            <a:off x="571500" y="3105150"/>
            <a:ext cx="4832350" cy="25146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FB9BA08-0DFC-E20A-568A-F8C9E853D56C}"/>
              </a:ext>
            </a:extLst>
          </p:cNvPr>
          <p:cNvSpPr/>
          <p:nvPr/>
        </p:nvSpPr>
        <p:spPr>
          <a:xfrm>
            <a:off x="6172200" y="3105150"/>
            <a:ext cx="4832350" cy="25146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4F24B5-741A-8F2F-D56A-506436005995}"/>
              </a:ext>
            </a:extLst>
          </p:cNvPr>
          <p:cNvSpPr txBox="1"/>
          <p:nvPr/>
        </p:nvSpPr>
        <p:spPr>
          <a:xfrm>
            <a:off x="2736850" y="1581150"/>
            <a:ext cx="61023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116446"/>
                </a:solidFill>
                <a:latin typeface="Trebuchet MS"/>
              </a:defRPr>
            </a:pPr>
            <a:r>
              <a:rPr lang="ru-RU" sz="2000" dirty="0">
                <a:solidFill>
                  <a:schemeClr val="bg1"/>
                </a:solidFill>
              </a:rPr>
              <a:t>Математический баланс биоценозов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D93C69-F2FA-66A6-1D05-B55FDBD50D6E}"/>
              </a:ext>
            </a:extLst>
          </p:cNvPr>
          <p:cNvSpPr txBox="1"/>
          <p:nvPr/>
        </p:nvSpPr>
        <p:spPr>
          <a:xfrm>
            <a:off x="714374" y="1936523"/>
            <a:ext cx="101441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>
                <a:solidFill>
                  <a:srgbClr val="2C3531"/>
                </a:solidFill>
                <a:latin typeface="Calibri"/>
              </a:defRPr>
            </a:pPr>
            <a:r>
              <a:rPr lang="ru-RU" sz="1600" dirty="0">
                <a:solidFill>
                  <a:schemeClr val="bg1"/>
                </a:solidFill>
              </a:rPr>
              <a:t>В стабильных природных зонах соотношение численности хищников и жертв колеблется вокруг пропорций золотого сечения.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4DCD03-2627-D4C0-DE5B-CC78E91F91EF}"/>
              </a:ext>
            </a:extLst>
          </p:cNvPr>
          <p:cNvSpPr txBox="1"/>
          <p:nvPr/>
        </p:nvSpPr>
        <p:spPr>
          <a:xfrm>
            <a:off x="517525" y="3244334"/>
            <a:ext cx="47656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16446"/>
                </a:solidFill>
                <a:latin typeface="Trebuchet MS"/>
              </a:defRPr>
            </a:pPr>
            <a:r>
              <a:rPr lang="ru-RU" sz="1800" dirty="0">
                <a:solidFill>
                  <a:schemeClr val="bg1"/>
                </a:solidFill>
              </a:rPr>
              <a:t>Энергетическая эффективность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8F58DF-3DFE-36C8-26AA-1A43C522BB4E}"/>
              </a:ext>
            </a:extLst>
          </p:cNvPr>
          <p:cNvSpPr txBox="1"/>
          <p:nvPr/>
        </p:nvSpPr>
        <p:spPr>
          <a:xfrm>
            <a:off x="6621462" y="3244334"/>
            <a:ext cx="39338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16446"/>
                </a:solidFill>
                <a:latin typeface="Trebuchet MS"/>
              </a:defRPr>
            </a:pPr>
            <a:r>
              <a:rPr lang="ru-RU" sz="1800" dirty="0">
                <a:solidFill>
                  <a:schemeClr val="bg1"/>
                </a:solidFill>
              </a:rPr>
              <a:t>Самоорганизация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123C83-8779-78CF-9609-51AC94633CBD}"/>
              </a:ext>
            </a:extLst>
          </p:cNvPr>
          <p:cNvSpPr txBox="1"/>
          <p:nvPr/>
        </p:nvSpPr>
        <p:spPr>
          <a:xfrm>
            <a:off x="855663" y="3711535"/>
            <a:ext cx="442753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Передача энергии по цепям питания идет с минимальными потерями благодаря природным пропорциям.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30F5C2E-4F66-81E4-987C-92AB692311AE}"/>
              </a:ext>
            </a:extLst>
          </p:cNvPr>
          <p:cNvSpPr txBox="1"/>
          <p:nvPr/>
        </p:nvSpPr>
        <p:spPr>
          <a:xfrm>
            <a:off x="6621461" y="3711535"/>
            <a:ext cx="393382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>
              <a:spcBef>
                <a:spcPts val="900"/>
              </a:spcBef>
              <a:spcAft>
                <a:spcPts val="1200"/>
              </a:spcAft>
            </a:pPr>
            <a:r>
              <a:rPr lang="ru-RU" sz="2000" b="0" u="none" strike="noStrike" dirty="0">
                <a:solidFill>
                  <a:schemeClr val="bg1"/>
                </a:solidFill>
                <a:effectLst/>
                <a:latin typeface="+mn-lt"/>
              </a:rPr>
              <a:t>Математические законы помогают экосистемам регулировать численность видов и избегать кризисов.</a:t>
            </a:r>
          </a:p>
          <a:p>
            <a:pPr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23" name="Рисунок 22" descr="Весы правосудия со сплошной заливкой">
            <a:extLst>
              <a:ext uri="{FF2B5EF4-FFF2-40B4-BE49-F238E27FC236}">
                <a16:creationId xmlns:a16="http://schemas.microsoft.com/office/drawing/2014/main" id="{7DE467D9-563C-EE94-C3A6-F7FEFF6D8E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57174" y="579703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62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554AAB2-E9CC-E234-0482-C065880E6C75}"/>
              </a:ext>
            </a:extLst>
          </p:cNvPr>
          <p:cNvSpPr txBox="1"/>
          <p:nvPr/>
        </p:nvSpPr>
        <p:spPr>
          <a:xfrm>
            <a:off x="390524" y="492037"/>
            <a:ext cx="90582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2C3531"/>
                </a:solidFill>
                <a:latin typeface="Trebuchet MS"/>
              </a:defRPr>
            </a:pPr>
            <a:r>
              <a:rPr lang="ru-RU" sz="3600" dirty="0" err="1"/>
              <a:t>Биомимикрия</a:t>
            </a:r>
            <a:r>
              <a:rPr lang="ru-RU" sz="3600" dirty="0"/>
              <a:t>: Обучение у природы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AD79EDE-03C1-CCAD-9216-B6C05B47B240}"/>
              </a:ext>
            </a:extLst>
          </p:cNvPr>
          <p:cNvSpPr/>
          <p:nvPr/>
        </p:nvSpPr>
        <p:spPr>
          <a:xfrm>
            <a:off x="6851650" y="1701800"/>
            <a:ext cx="4019550" cy="4057650"/>
          </a:xfrm>
          <a:prstGeom prst="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620C821-39F6-9D3A-2179-23E4B0D0389E}"/>
              </a:ext>
            </a:extLst>
          </p:cNvPr>
          <p:cNvSpPr/>
          <p:nvPr/>
        </p:nvSpPr>
        <p:spPr>
          <a:xfrm>
            <a:off x="390524" y="1727200"/>
            <a:ext cx="6029326" cy="17018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E5CB13D4-7CAA-0F80-CCF3-11EEA3C168DE}"/>
              </a:ext>
            </a:extLst>
          </p:cNvPr>
          <p:cNvSpPr/>
          <p:nvPr/>
        </p:nvSpPr>
        <p:spPr>
          <a:xfrm>
            <a:off x="390524" y="4017832"/>
            <a:ext cx="6029326" cy="1701800"/>
          </a:xfrm>
          <a:prstGeom prst="roundRect">
            <a:avLst/>
          </a:prstGeom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438BC4-7ADA-4A52-4D42-E13EFEB8FF60}"/>
              </a:ext>
            </a:extLst>
          </p:cNvPr>
          <p:cNvSpPr txBox="1"/>
          <p:nvPr/>
        </p:nvSpPr>
        <p:spPr>
          <a:xfrm>
            <a:off x="1619249" y="1819244"/>
            <a:ext cx="3571875" cy="415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116446"/>
                </a:solidFill>
                <a:latin typeface="Trebuchet MS"/>
              </a:defRPr>
            </a:pPr>
            <a:r>
              <a:rPr lang="ru-RU" sz="2000" dirty="0">
                <a:solidFill>
                  <a:schemeClr val="bg1"/>
                </a:solidFill>
              </a:rPr>
              <a:t>Зеленая энергетика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41DE50-902A-48C8-D259-B59A799CE90A}"/>
              </a:ext>
            </a:extLst>
          </p:cNvPr>
          <p:cNvSpPr txBox="1"/>
          <p:nvPr/>
        </p:nvSpPr>
        <p:spPr>
          <a:xfrm>
            <a:off x="2076448" y="4017832"/>
            <a:ext cx="26574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000" b="1">
                <a:solidFill>
                  <a:srgbClr val="116446"/>
                </a:solidFill>
                <a:latin typeface="Trebuchet MS"/>
              </a:defRPr>
            </a:pPr>
            <a:r>
              <a:rPr lang="ru-RU" sz="2000" dirty="0">
                <a:solidFill>
                  <a:schemeClr val="bg1"/>
                </a:solidFill>
              </a:rPr>
              <a:t>Эко-архитектура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6D6787-676F-61B4-7ED0-AEA364E7B6B0}"/>
              </a:ext>
            </a:extLst>
          </p:cNvPr>
          <p:cNvSpPr txBox="1"/>
          <p:nvPr/>
        </p:nvSpPr>
        <p:spPr>
          <a:xfrm>
            <a:off x="593722" y="2362366"/>
            <a:ext cx="562292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Размещение панелей по спирали Фибоначчи (как листья на ветке) увеличивает сбор энергии на 20%.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E266B3-21CC-AB33-F051-0F135F27510C}"/>
              </a:ext>
            </a:extLst>
          </p:cNvPr>
          <p:cNvSpPr txBox="1"/>
          <p:nvPr/>
        </p:nvSpPr>
        <p:spPr>
          <a:xfrm>
            <a:off x="654045" y="4481609"/>
            <a:ext cx="55022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Золотые пропорции в зданиях обеспечивают лучшую естественную вентиляцию и высокую прочность.</a:t>
            </a:r>
          </a:p>
        </p:txBody>
      </p:sp>
      <p:pic>
        <p:nvPicPr>
          <p:cNvPr id="19" name="Рисунок 18" descr="Лампочка и шестеренка со сплошной заливкой">
            <a:extLst>
              <a:ext uri="{FF2B5EF4-FFF2-40B4-BE49-F238E27FC236}">
                <a16:creationId xmlns:a16="http://schemas.microsoft.com/office/drawing/2014/main" id="{4DF112D7-F74C-D582-DE1A-85ACA0C518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886950" y="35800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16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40A429-E523-132F-6E43-438C3C611813}"/>
              </a:ext>
            </a:extLst>
          </p:cNvPr>
          <p:cNvSpPr txBox="1"/>
          <p:nvPr/>
        </p:nvSpPr>
        <p:spPr>
          <a:xfrm>
            <a:off x="523875" y="248335"/>
            <a:ext cx="557212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2C3531"/>
                </a:solidFill>
                <a:latin typeface="Trebuchet MS"/>
              </a:defRPr>
            </a:pPr>
            <a:r>
              <a:rPr lang="ru-RU" sz="4400" dirty="0"/>
              <a:t>Заключение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4B4F223-1C35-6494-92D1-1D924055EBBB}"/>
              </a:ext>
            </a:extLst>
          </p:cNvPr>
          <p:cNvSpPr/>
          <p:nvPr/>
        </p:nvSpPr>
        <p:spPr>
          <a:xfrm>
            <a:off x="615950" y="1417199"/>
            <a:ext cx="10007600" cy="1476599"/>
          </a:xfrm>
          <a:prstGeom prst="round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Золотое сечение выступает главным инструментом оптимизации в живой природе. Оно помогает организмам идеально распределять дефицитные ресурсы и экономить жизненную энергию.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79C59049-B835-4C43-089C-F22752213386}"/>
              </a:ext>
            </a:extLst>
          </p:cNvPr>
          <p:cNvSpPr/>
          <p:nvPr/>
        </p:nvSpPr>
        <p:spPr>
          <a:xfrm>
            <a:off x="615950" y="5169243"/>
            <a:ext cx="10007600" cy="1476599"/>
          </a:xfrm>
          <a:prstGeom prst="round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Математические пропорции лежат в основе стабильности всей биосферы. Именно они поддерживают баланс сил и обеспечивают долгосрочное эволюционное выживание целых экосистем.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6DA5F1F2-D824-F8F7-ADBD-FF6180C3A791}"/>
              </a:ext>
            </a:extLst>
          </p:cNvPr>
          <p:cNvSpPr/>
          <p:nvPr/>
        </p:nvSpPr>
        <p:spPr>
          <a:xfrm>
            <a:off x="615950" y="3293221"/>
            <a:ext cx="10007600" cy="1476599"/>
          </a:xfrm>
          <a:prstGeom prst="round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Геометрия Фибоначчи безупречно решает сложные пространственные задачи. Она обеспечивает максимально плотную, компактную и защищенную упаковку элементов в пространстве.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6D3E15-C35B-A1C0-3862-29C0A0073EEE}"/>
              </a:ext>
            </a:extLst>
          </p:cNvPr>
          <p:cNvSpPr txBox="1"/>
          <p:nvPr/>
        </p:nvSpPr>
        <p:spPr>
          <a:xfrm>
            <a:off x="615950" y="1467049"/>
            <a:ext cx="21765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1.</a:t>
            </a:r>
            <a:r>
              <a:rPr lang="ru-RU" sz="1800" dirty="0">
                <a:solidFill>
                  <a:schemeClr val="bg1"/>
                </a:solidFill>
              </a:rPr>
              <a:t>Эффективность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CACF2F-DE25-066D-35C7-DBB242844E14}"/>
              </a:ext>
            </a:extLst>
          </p:cNvPr>
          <p:cNvSpPr txBox="1"/>
          <p:nvPr/>
        </p:nvSpPr>
        <p:spPr>
          <a:xfrm>
            <a:off x="615950" y="3293221"/>
            <a:ext cx="23310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2.</a:t>
            </a:r>
            <a:r>
              <a:rPr lang="ru-RU" sz="1800" dirty="0">
                <a:solidFill>
                  <a:schemeClr val="bg1"/>
                </a:solidFill>
              </a:rPr>
              <a:t>Экономия места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2C51F17-E23B-3DE8-54CC-F4AB7445CD57}"/>
              </a:ext>
            </a:extLst>
          </p:cNvPr>
          <p:cNvSpPr txBox="1"/>
          <p:nvPr/>
        </p:nvSpPr>
        <p:spPr>
          <a:xfrm>
            <a:off x="615950" y="5169243"/>
            <a:ext cx="30437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3.</a:t>
            </a:r>
            <a:r>
              <a:rPr lang="ru-RU" sz="1800" dirty="0">
                <a:solidFill>
                  <a:schemeClr val="bg1"/>
                </a:solidFill>
              </a:rPr>
              <a:t>Гармония и баланс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2" name="Рисунок 31" descr="Контрольный список со сплошной заливкой">
            <a:extLst>
              <a:ext uri="{FF2B5EF4-FFF2-40B4-BE49-F238E27FC236}">
                <a16:creationId xmlns:a16="http://schemas.microsoft.com/office/drawing/2014/main" id="{2427F277-3D5E-7629-6811-999982DBC0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007600" y="24833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3FB053-F1FE-2B5E-2E56-BB04B3ED84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9622" y="2152650"/>
            <a:ext cx="10269728" cy="1117600"/>
          </a:xfrm>
        </p:spPr>
        <p:txBody>
          <a:bodyPr/>
          <a:lstStyle/>
          <a:p>
            <a:r>
              <a:rPr lang="ru-RU" dirty="0"/>
              <a:t>Спасибо за</a:t>
            </a:r>
            <a:r>
              <a:rPr lang="en-US" dirty="0"/>
              <a:t> </a:t>
            </a:r>
            <a:r>
              <a:rPr lang="ru-RU" dirty="0"/>
              <a:t>внимание</a:t>
            </a:r>
            <a:r>
              <a:rPr lang="en-US" dirty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4638787"/>
      </p:ext>
    </p:extLst>
  </p:cSld>
  <p:clrMapOvr>
    <a:masterClrMapping/>
  </p:clrMapOvr>
</p:sld>
</file>

<file path=ppt/theme/theme1.xml><?xml version="1.0" encoding="utf-8"?>
<a:theme xmlns:a="http://schemas.openxmlformats.org/drawingml/2006/main" name="Вид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95</TotalTime>
  <Words>419</Words>
  <Application>Microsoft Office PowerPoint</Application>
  <PresentationFormat>Широкоэкранный</PresentationFormat>
  <Paragraphs>48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Century Schoolbook</vt:lpstr>
      <vt:lpstr>Wingdings 2</vt:lpstr>
      <vt:lpstr>Вид</vt:lpstr>
      <vt:lpstr>Золотое сечение в экологии </vt:lpstr>
      <vt:lpstr>Что такое золотое сечение? </vt:lpstr>
      <vt:lpstr>Филлотаксис: Оптимизация в ботанике </vt:lpstr>
      <vt:lpstr>Семена подсолнуха и спирали </vt:lpstr>
      <vt:lpstr>Анатомия животных и выживание</vt:lpstr>
      <vt:lpstr>Устойчивость и баланс экосистем 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Пользователь</dc:creator>
  <cp:lastModifiedBy>Пользователь</cp:lastModifiedBy>
  <cp:revision>3</cp:revision>
  <dcterms:created xsi:type="dcterms:W3CDTF">2026-10-30T10:26:26Z</dcterms:created>
  <dcterms:modified xsi:type="dcterms:W3CDTF">2026-10-30T12:16:26Z</dcterms:modified>
</cp:coreProperties>
</file>