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2" r:id="rId6"/>
    <p:sldId id="263" r:id="rId7"/>
    <p:sldId id="294" r:id="rId8"/>
    <p:sldId id="273" r:id="rId9"/>
    <p:sldId id="274" r:id="rId10"/>
    <p:sldId id="275" r:id="rId11"/>
    <p:sldId id="264" r:id="rId12"/>
    <p:sldId id="265" r:id="rId13"/>
    <p:sldId id="280" r:id="rId14"/>
    <p:sldId id="301" r:id="rId15"/>
    <p:sldId id="279" r:id="rId16"/>
    <p:sldId id="278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269" r:id="rId25"/>
    <p:sldId id="288" r:id="rId26"/>
    <p:sldId id="287" r:id="rId27"/>
    <p:sldId id="286" r:id="rId28"/>
    <p:sldId id="285" r:id="rId29"/>
    <p:sldId id="271" r:id="rId30"/>
    <p:sldId id="292" r:id="rId31"/>
    <p:sldId id="291" r:id="rId32"/>
    <p:sldId id="290" r:id="rId33"/>
    <p:sldId id="289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997"/>
    <a:srgbClr val="656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46" autoAdjust="0"/>
  </p:normalViewPr>
  <p:slideViewPr>
    <p:cSldViewPr>
      <p:cViewPr>
        <p:scale>
          <a:sx n="75" d="100"/>
          <a:sy n="75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2.wmf"/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4.wmf"/><Relationship Id="rId3" Type="http://schemas.openxmlformats.org/officeDocument/2006/relationships/image" Target="../media/image20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20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3.wmf"/><Relationship Id="rId3" Type="http://schemas.openxmlformats.org/officeDocument/2006/relationships/image" Target="../media/image56.wmf"/><Relationship Id="rId2" Type="http://schemas.openxmlformats.org/officeDocument/2006/relationships/image" Target="../media/image20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58.wmf"/><Relationship Id="rId5" Type="http://schemas.openxmlformats.org/officeDocument/2006/relationships/image" Target="../media/image61.wmf"/><Relationship Id="rId4" Type="http://schemas.openxmlformats.org/officeDocument/2006/relationships/image" Target="../media/image53.wmf"/><Relationship Id="rId3" Type="http://schemas.openxmlformats.org/officeDocument/2006/relationships/image" Target="../media/image60.wmf"/><Relationship Id="rId2" Type="http://schemas.openxmlformats.org/officeDocument/2006/relationships/image" Target="../media/image2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baseline="0" dirty="0" smtClean="0"/>
              <a:t> – ответ</a:t>
            </a:r>
            <a:endParaRPr lang="ru-RU" baseline="0" dirty="0" smtClean="0"/>
          </a:p>
          <a:p>
            <a:r>
              <a:rPr lang="ru-RU" baseline="0" dirty="0" smtClean="0"/>
              <a:t>2 – ответ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линейка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2 – </a:t>
            </a:r>
            <a:r>
              <a:rPr lang="ru-RU" baseline="0" dirty="0" err="1" smtClean="0"/>
              <a:t>карандашница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3 – линейка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4 </a:t>
            </a:r>
            <a:r>
              <a:rPr lang="ru-RU" baseline="0" dirty="0" smtClean="0"/>
              <a:t>– </a:t>
            </a:r>
            <a:r>
              <a:rPr lang="ru-RU" baseline="0" dirty="0" err="1" smtClean="0"/>
              <a:t>карандашница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5 </a:t>
            </a:r>
            <a:r>
              <a:rPr lang="ru-RU" baseline="0" dirty="0" smtClean="0"/>
              <a:t>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 </a:t>
            </a:r>
            <a:endParaRPr lang="ru-RU" dirty="0" smtClean="0"/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2 – </a:t>
            </a:r>
            <a:r>
              <a:rPr lang="ru-RU" baseline="0" dirty="0" smtClean="0"/>
              <a:t>ответ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3 – ответ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2 – ответ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4 – линейка</a:t>
            </a:r>
            <a:endParaRPr lang="en-US" dirty="0" smtClean="0"/>
          </a:p>
          <a:p>
            <a:r>
              <a:rPr lang="en-US" dirty="0" smtClean="0"/>
              <a:t>5 – </a:t>
            </a:r>
            <a:r>
              <a:rPr lang="ru-RU" dirty="0" smtClean="0"/>
              <a:t>линейка</a:t>
            </a:r>
            <a:r>
              <a:rPr lang="ru-RU" baseline="0" dirty="0" smtClean="0"/>
              <a:t> 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6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циркуль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циркуль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циркуль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3" Type="http://schemas.openxmlformats.org/officeDocument/2006/relationships/notesSlide" Target="../notesSlides/notesSlide7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0.wmf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10.xml"/><Relationship Id="rId17" Type="http://schemas.openxmlformats.org/officeDocument/2006/relationships/vmlDrawing" Target="../drawings/vmlDrawing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4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27.png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32.wmf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slide" Target="slide15.xml"/><Relationship Id="rId2" Type="http://schemas.openxmlformats.org/officeDocument/2006/relationships/slide" Target="slide2.xml"/><Relationship Id="rId10" Type="http://schemas.openxmlformats.org/officeDocument/2006/relationships/notesSlide" Target="../notesSlides/notesSlide12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4" Type="http://schemas.openxmlformats.org/officeDocument/2006/relationships/notesSlide" Target="../notesSlides/notesSlide13.xml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5.xml"/><Relationship Id="rId10" Type="http://schemas.openxmlformats.org/officeDocument/2006/relationships/image" Target="../media/image41.wmf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7.jpeg"/><Relationship Id="rId5" Type="http://schemas.openxmlformats.org/officeDocument/2006/relationships/image" Target="../media/image3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6.jpeg"/><Relationship Id="rId7" Type="http://schemas.openxmlformats.org/officeDocument/2006/relationships/image" Target="../media/image17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slide" Target="slide15.xml"/><Relationship Id="rId2" Type="http://schemas.openxmlformats.org/officeDocument/2006/relationships/image" Target="../media/image37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43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16.xml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15.xml"/><Relationship Id="rId13" Type="http://schemas.openxmlformats.org/officeDocument/2006/relationships/image" Target="../media/image38.png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slide" Target="slide15.xml"/><Relationship Id="rId2" Type="http://schemas.openxmlformats.org/officeDocument/2006/relationships/image" Target="../media/image39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20.xml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54.wmf"/><Relationship Id="rId14" Type="http://schemas.openxmlformats.org/officeDocument/2006/relationships/oleObject" Target="../embeddings/oleObject22.bin"/><Relationship Id="rId13" Type="http://schemas.openxmlformats.org/officeDocument/2006/relationships/image" Target="../media/image47.png"/><Relationship Id="rId12" Type="http://schemas.openxmlformats.org/officeDocument/2006/relationships/image" Target="../media/image53.wmf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52.wmf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0" Type="http://schemas.openxmlformats.org/officeDocument/2006/relationships/notesSlide" Target="../notesSlides/notesSlide21.xml"/><Relationship Id="rId2" Type="http://schemas.openxmlformats.org/officeDocument/2006/relationships/image" Target="../media/image12.png"/><Relationship Id="rId19" Type="http://schemas.openxmlformats.org/officeDocument/2006/relationships/vmlDrawing" Target="../drawings/vmlDrawing8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58.wmf"/><Relationship Id="rId16" Type="http://schemas.openxmlformats.org/officeDocument/2006/relationships/oleObject" Target="../embeddings/oleObject28.bin"/><Relationship Id="rId15" Type="http://schemas.openxmlformats.org/officeDocument/2006/relationships/image" Target="../media/image57.wmf"/><Relationship Id="rId14" Type="http://schemas.openxmlformats.org/officeDocument/2006/relationships/oleObject" Target="../embeddings/oleObject27.bin"/><Relationship Id="rId13" Type="http://schemas.openxmlformats.org/officeDocument/2006/relationships/image" Target="../media/image53.wmf"/><Relationship Id="rId12" Type="http://schemas.openxmlformats.org/officeDocument/2006/relationships/oleObject" Target="../embeddings/oleObject26.bin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25.bin"/><Relationship Id="rId1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29.bin"/><Relationship Id="rId6" Type="http://schemas.openxmlformats.org/officeDocument/2006/relationships/image" Target="../media/image49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1" Type="http://schemas.openxmlformats.org/officeDocument/2006/relationships/notesSlide" Target="../notesSlides/notesSlide22.xml"/><Relationship Id="rId20" Type="http://schemas.openxmlformats.org/officeDocument/2006/relationships/vmlDrawing" Target="../drawings/vmlDrawing9.v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58.wmf"/><Relationship Id="rId17" Type="http://schemas.openxmlformats.org/officeDocument/2006/relationships/oleObject" Target="../embeddings/oleObject34.bin"/><Relationship Id="rId16" Type="http://schemas.openxmlformats.org/officeDocument/2006/relationships/image" Target="../media/image61.wmf"/><Relationship Id="rId15" Type="http://schemas.openxmlformats.org/officeDocument/2006/relationships/oleObject" Target="../embeddings/oleObject33.bin"/><Relationship Id="rId14" Type="http://schemas.openxmlformats.org/officeDocument/2006/relationships/image" Target="../media/image53.wmf"/><Relationship Id="rId13" Type="http://schemas.openxmlformats.org/officeDocument/2006/relationships/oleObject" Target="../embeddings/oleObject32.bin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31.bin"/><Relationship Id="rId10" Type="http://schemas.openxmlformats.org/officeDocument/2006/relationships/image" Target="../media/image20.wmf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slide" Target="slide27.xml"/><Relationship Id="rId2" Type="http://schemas.openxmlformats.org/officeDocument/2006/relationships/slide" Target="slide2.xml"/><Relationship Id="rId10" Type="http://schemas.openxmlformats.org/officeDocument/2006/relationships/notesSlide" Target="../notesSlides/notesSlide23.xml"/><Relationship Id="rId1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62.png"/><Relationship Id="rId2" Type="http://schemas.openxmlformats.org/officeDocument/2006/relationships/slide" Target="slide27.xml"/><Relationship Id="rId14" Type="http://schemas.openxmlformats.org/officeDocument/2006/relationships/notesSlide" Target="../notesSlides/notesSlide24.xml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8.wmf"/><Relationship Id="rId10" Type="http://schemas.openxmlformats.org/officeDocument/2006/relationships/oleObject" Target="../embeddings/oleObject35.bin"/><Relationship Id="rId1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63.png"/><Relationship Id="rId5" Type="http://schemas.openxmlformats.org/officeDocument/2006/relationships/slide" Target="slide2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69.wmf"/><Relationship Id="rId7" Type="http://schemas.openxmlformats.org/officeDocument/2006/relationships/oleObject" Target="../embeddings/oleObject36.bin"/><Relationship Id="rId6" Type="http://schemas.openxmlformats.org/officeDocument/2006/relationships/slide" Target="slide27.xml"/><Relationship Id="rId5" Type="http://schemas.openxmlformats.org/officeDocument/2006/relationships/image" Target="../media/image64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26.xml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2.wmf"/><Relationship Id="rId14" Type="http://schemas.openxmlformats.org/officeDocument/2006/relationships/oleObject" Target="../embeddings/oleObject39.bin"/><Relationship Id="rId13" Type="http://schemas.openxmlformats.org/officeDocument/2006/relationships/image" Target="../media/image71.wmf"/><Relationship Id="rId12" Type="http://schemas.openxmlformats.org/officeDocument/2006/relationships/oleObject" Target="../embeddings/oleObject38.bin"/><Relationship Id="rId11" Type="http://schemas.openxmlformats.org/officeDocument/2006/relationships/image" Target="../media/image70.wmf"/><Relationship Id="rId10" Type="http://schemas.openxmlformats.org/officeDocument/2006/relationships/oleObject" Target="../embeddings/oleObject37.bin"/><Relationship Id="rId1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6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2.xml"/><Relationship Id="rId7" Type="http://schemas.openxmlformats.org/officeDocument/2006/relationships/slide" Target="slide27.xml"/><Relationship Id="rId6" Type="http://schemas.openxmlformats.org/officeDocument/2006/relationships/image" Target="../media/image66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3" Type="http://schemas.openxmlformats.org/officeDocument/2006/relationships/notesSlide" Target="../notesSlides/notesSlide29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73.png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image" Target="../media/image6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4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2.wmf"/><Relationship Id="rId14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3.bin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– 5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58535"/>
            <a:ext cx="621982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20080"/>
            <a:chOff x="467544" y="1412776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14127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11560" y="1644696"/>
              <a:ext cx="7848872" cy="34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14" descr="http://tapenik.ru/dizain/dev_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2093192" y="4083740"/>
            <a:ext cx="4968552" cy="922357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3059832" y="3717032"/>
            <a:ext cx="4608512" cy="1008112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606266" y="2699581"/>
            <a:ext cx="2304256" cy="142149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524328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059832" y="3573016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843808" y="31409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21051658">
            <a:off x="6694310" y="223429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809802">
            <a:off x="942845" y="1550013"/>
            <a:ext cx="4718355" cy="2931793"/>
          </a:xfrm>
          <a:prstGeom prst="rect">
            <a:avLst/>
          </a:prstGeom>
          <a:noFill/>
        </p:spPr>
      </p:pic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1643063" y="5157788"/>
          <a:ext cx="22494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9" imgW="20726400" imgH="4876800" progId="Equation.3">
                  <p:embed/>
                </p:oleObj>
              </mc:Choice>
              <mc:Fallback>
                <p:oleObj name="Формула" r:id="rId9" imgW="207264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3063" y="5157788"/>
                        <a:ext cx="2249487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98932">
            <a:off x="2446411" y="3264884"/>
            <a:ext cx="4968552" cy="922357"/>
          </a:xfrm>
          <a:prstGeom prst="rect">
            <a:avLst/>
          </a:prstGeom>
          <a:noFill/>
        </p:spPr>
      </p:pic>
      <p:cxnSp>
        <p:nvCxnSpPr>
          <p:cNvPr id="50" name="Прямая соединительная линия 49"/>
          <p:cNvCxnSpPr/>
          <p:nvPr/>
        </p:nvCxnSpPr>
        <p:spPr>
          <a:xfrm flipV="1">
            <a:off x="3131840" y="2492896"/>
            <a:ext cx="4478252" cy="122987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2110492" y="2494376"/>
            <a:ext cx="2304256" cy="142149"/>
          </a:xfrm>
          <a:prstGeom prst="rect">
            <a:avLst/>
          </a:prstGeom>
          <a:noFill/>
        </p:spPr>
      </p:pic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 Первоначальные понятия.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1711E-6 L 0.49861 0.13784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1536E-6 L 0.48976 -0.18899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  <p:bldP spid="47" grpId="0" animBg="1"/>
      <p:bldP spid="48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71800" y="3573016"/>
              <a:ext cx="5328592" cy="100811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635896" y="2852936"/>
              <a:ext cx="3672408" cy="216024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467544" y="1340768"/>
            <a:ext cx="8208912" cy="720080"/>
            <a:chOff x="467544" y="2276872"/>
            <a:chExt cx="8208912" cy="7200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22768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7" y="2451878"/>
              <a:ext cx="7920881" cy="40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3779912" y="3429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28529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4288" y="414908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0072" y="45091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555776" y="2780928"/>
              <a:ext cx="5328592" cy="100811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3419872" y="4077072"/>
              <a:ext cx="4032448" cy="79208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707904" y="25649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2080" y="35010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8224" y="45091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 Первоначальные понятия.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 animBg="1"/>
      <p:bldP spid="29" grpId="0"/>
      <p:bldP spid="35" grpId="0"/>
      <p:bldP spid="36" grpId="0"/>
      <p:bldP spid="37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2"/>
          <p:cNvGrpSpPr/>
          <p:nvPr/>
        </p:nvGrpSpPr>
        <p:grpSpPr>
          <a:xfrm>
            <a:off x="467544" y="1340768"/>
            <a:ext cx="8208912" cy="720080"/>
            <a:chOff x="467544" y="3140968"/>
            <a:chExt cx="8208912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31409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158668"/>
              <a:ext cx="7920880" cy="63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 Первоначальные понятия.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96"/>
          <p:cNvGrpSpPr/>
          <p:nvPr/>
        </p:nvGrpSpPr>
        <p:grpSpPr bwMode="auto">
          <a:xfrm rot="178666">
            <a:off x="1915494" y="1888451"/>
            <a:ext cx="4606926" cy="5964238"/>
            <a:chOff x="1565" y="436"/>
            <a:chExt cx="2902" cy="3757"/>
          </a:xfrm>
        </p:grpSpPr>
        <p:sp>
          <p:nvSpPr>
            <p:cNvPr id="13" name="Oval 197"/>
            <p:cNvSpPr>
              <a:spLocks noChangeArrowheads="1"/>
            </p:cNvSpPr>
            <p:nvPr/>
          </p:nvSpPr>
          <p:spPr bwMode="auto">
            <a:xfrm>
              <a:off x="2925" y="2251"/>
              <a:ext cx="91" cy="91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198"/>
            <p:cNvGrpSpPr/>
            <p:nvPr/>
          </p:nvGrpSpPr>
          <p:grpSpPr bwMode="auto">
            <a:xfrm>
              <a:off x="3288" y="436"/>
              <a:ext cx="1179" cy="1988"/>
              <a:chOff x="3288" y="436"/>
              <a:chExt cx="1179" cy="1988"/>
            </a:xfrm>
          </p:grpSpPr>
          <p:grpSp>
            <p:nvGrpSpPr>
              <p:cNvPr id="5" name="Group 199"/>
              <p:cNvGrpSpPr/>
              <p:nvPr/>
            </p:nvGrpSpPr>
            <p:grpSpPr bwMode="auto">
              <a:xfrm rot="-230819">
                <a:off x="3606" y="436"/>
                <a:ext cx="861" cy="1885"/>
                <a:chOff x="1665" y="-108"/>
                <a:chExt cx="852" cy="1913"/>
              </a:xfrm>
            </p:grpSpPr>
            <p:grpSp>
              <p:nvGrpSpPr>
                <p:cNvPr id="6" name="Group 200"/>
                <p:cNvGrpSpPr/>
                <p:nvPr/>
              </p:nvGrpSpPr>
              <p:grpSpPr bwMode="auto">
                <a:xfrm>
                  <a:off x="1665" y="-108"/>
                  <a:ext cx="852" cy="1909"/>
                  <a:chOff x="1665" y="-108"/>
                  <a:chExt cx="852" cy="1909"/>
                </a:xfrm>
              </p:grpSpPr>
              <p:sp>
                <p:nvSpPr>
                  <p:cNvPr id="42" name="Freeform 201"/>
                  <p:cNvSpPr/>
                  <p:nvPr/>
                </p:nvSpPr>
                <p:spPr bwMode="auto">
                  <a:xfrm rot="78698">
                    <a:off x="1665" y="-108"/>
                    <a:ext cx="852" cy="1909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27" y="0"/>
                      </a:cxn>
                      <a:cxn ang="0">
                        <a:pos x="1179" y="2540"/>
                      </a:cxn>
                      <a:cxn ang="0">
                        <a:pos x="1252" y="3125"/>
                      </a:cxn>
                      <a:cxn ang="0">
                        <a:pos x="952" y="263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252" h="3125">
                        <a:moveTo>
                          <a:pt x="0" y="90"/>
                        </a:moveTo>
                        <a:lnTo>
                          <a:pt x="227" y="0"/>
                        </a:lnTo>
                        <a:lnTo>
                          <a:pt x="1179" y="2540"/>
                        </a:lnTo>
                        <a:lnTo>
                          <a:pt x="1252" y="3125"/>
                        </a:lnTo>
                        <a:lnTo>
                          <a:pt x="952" y="263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202"/>
                  <p:cNvSpPr/>
                  <p:nvPr/>
                </p:nvSpPr>
                <p:spPr bwMode="auto">
                  <a:xfrm rot="78698">
                    <a:off x="1734" y="-97"/>
                    <a:ext cx="744" cy="1595"/>
                  </a:xfrm>
                  <a:custGeom>
                    <a:avLst/>
                    <a:gdLst/>
                    <a:ahLst/>
                    <a:cxnLst>
                      <a:cxn ang="0">
                        <a:pos x="867" y="2612"/>
                      </a:cxn>
                      <a:cxn ang="0">
                        <a:pos x="1094" y="2522"/>
                      </a:cxn>
                      <a:cxn ang="0">
                        <a:pos x="1016" y="2554"/>
                      </a:cxn>
                      <a:cxn ang="0">
                        <a:pos x="84" y="0"/>
                      </a:cxn>
                      <a:cxn ang="0">
                        <a:pos x="0" y="30"/>
                      </a:cxn>
                      <a:cxn ang="0">
                        <a:pos x="940" y="2584"/>
                      </a:cxn>
                    </a:cxnLst>
                    <a:rect l="0" t="0" r="r" b="b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solidFill>
                    <a:srgbClr val="0066CC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203"/>
                <p:cNvGrpSpPr/>
                <p:nvPr/>
              </p:nvGrpSpPr>
              <p:grpSpPr bwMode="auto">
                <a:xfrm>
                  <a:off x="2290" y="1434"/>
                  <a:ext cx="215" cy="371"/>
                  <a:chOff x="2296" y="1452"/>
                  <a:chExt cx="215" cy="371"/>
                </a:xfrm>
              </p:grpSpPr>
              <p:sp>
                <p:nvSpPr>
                  <p:cNvPr id="40" name="Freeform 204"/>
                  <p:cNvSpPr/>
                  <p:nvPr/>
                </p:nvSpPr>
                <p:spPr bwMode="auto">
                  <a:xfrm rot="78698">
                    <a:off x="2296" y="1452"/>
                    <a:ext cx="215" cy="371"/>
                  </a:xfrm>
                  <a:custGeom>
                    <a:avLst/>
                    <a:gdLst/>
                    <a:ahLst/>
                    <a:cxnLst>
                      <a:cxn ang="0">
                        <a:pos x="316" y="608"/>
                      </a:cxn>
                      <a:cxn ang="0">
                        <a:pos x="227" y="0"/>
                      </a:cxn>
                      <a:cxn ang="0">
                        <a:pos x="0" y="90"/>
                      </a:cxn>
                      <a:cxn ang="0">
                        <a:pos x="316" y="608"/>
                      </a:cxn>
                    </a:cxnLst>
                    <a:rect l="0" t="0" r="r" b="b"/>
                    <a:pathLst>
                      <a:path w="316" h="608">
                        <a:moveTo>
                          <a:pt x="316" y="608"/>
                        </a:moveTo>
                        <a:lnTo>
                          <a:pt x="227" y="0"/>
                        </a:lnTo>
                        <a:lnTo>
                          <a:pt x="0" y="90"/>
                        </a:lnTo>
                        <a:lnTo>
                          <a:pt x="316" y="60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50000">
                        <a:srgbClr val="FF9900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>
                    <a:solidFill>
                      <a:srgbClr val="0000FF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205"/>
                  <p:cNvSpPr/>
                  <p:nvPr/>
                </p:nvSpPr>
                <p:spPr bwMode="auto">
                  <a:xfrm rot="78698">
                    <a:off x="2422" y="1674"/>
                    <a:ext cx="82" cy="141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0" y="25"/>
                      </a:cxn>
                      <a:cxn ang="0">
                        <a:pos x="121" y="230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121" h="230">
                        <a:moveTo>
                          <a:pt x="85" y="0"/>
                        </a:moveTo>
                        <a:lnTo>
                          <a:pt x="0" y="25"/>
                        </a:lnTo>
                        <a:lnTo>
                          <a:pt x="121" y="230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" name="Group 206"/>
              <p:cNvGrpSpPr/>
              <p:nvPr/>
            </p:nvGrpSpPr>
            <p:grpSpPr bwMode="auto">
              <a:xfrm rot="1350014">
                <a:off x="3288" y="663"/>
                <a:ext cx="354" cy="1761"/>
                <a:chOff x="1292" y="1570"/>
                <a:chExt cx="363" cy="1905"/>
              </a:xfrm>
            </p:grpSpPr>
            <p:sp>
              <p:nvSpPr>
                <p:cNvPr id="33" name="Freeform 207"/>
                <p:cNvSpPr/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Oval 208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209"/>
            <p:cNvGrpSpPr/>
            <p:nvPr/>
          </p:nvGrpSpPr>
          <p:grpSpPr bwMode="auto">
            <a:xfrm rot="10470074">
              <a:off x="1565" y="2205"/>
              <a:ext cx="1179" cy="1988"/>
              <a:chOff x="3288" y="436"/>
              <a:chExt cx="1179" cy="1988"/>
            </a:xfrm>
          </p:grpSpPr>
          <p:grpSp>
            <p:nvGrpSpPr>
              <p:cNvPr id="11" name="Group 210"/>
              <p:cNvGrpSpPr/>
              <p:nvPr/>
            </p:nvGrpSpPr>
            <p:grpSpPr bwMode="auto">
              <a:xfrm rot="-230819">
                <a:off x="3606" y="436"/>
                <a:ext cx="861" cy="1885"/>
                <a:chOff x="1665" y="-108"/>
                <a:chExt cx="852" cy="1913"/>
              </a:xfrm>
            </p:grpSpPr>
            <p:grpSp>
              <p:nvGrpSpPr>
                <p:cNvPr id="12" name="Group 211"/>
                <p:cNvGrpSpPr/>
                <p:nvPr/>
              </p:nvGrpSpPr>
              <p:grpSpPr bwMode="auto">
                <a:xfrm>
                  <a:off x="1665" y="-108"/>
                  <a:ext cx="852" cy="1909"/>
                  <a:chOff x="1665" y="-108"/>
                  <a:chExt cx="852" cy="1909"/>
                </a:xfrm>
              </p:grpSpPr>
              <p:sp>
                <p:nvSpPr>
                  <p:cNvPr id="27" name="Freeform 212"/>
                  <p:cNvSpPr/>
                  <p:nvPr/>
                </p:nvSpPr>
                <p:spPr bwMode="auto">
                  <a:xfrm rot="78698">
                    <a:off x="1665" y="-108"/>
                    <a:ext cx="852" cy="1909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27" y="0"/>
                      </a:cxn>
                      <a:cxn ang="0">
                        <a:pos x="1179" y="2540"/>
                      </a:cxn>
                      <a:cxn ang="0">
                        <a:pos x="1252" y="3125"/>
                      </a:cxn>
                      <a:cxn ang="0">
                        <a:pos x="952" y="263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252" h="3125">
                        <a:moveTo>
                          <a:pt x="0" y="90"/>
                        </a:moveTo>
                        <a:lnTo>
                          <a:pt x="227" y="0"/>
                        </a:lnTo>
                        <a:lnTo>
                          <a:pt x="1179" y="2540"/>
                        </a:lnTo>
                        <a:lnTo>
                          <a:pt x="1252" y="3125"/>
                        </a:lnTo>
                        <a:lnTo>
                          <a:pt x="952" y="263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213"/>
                  <p:cNvSpPr/>
                  <p:nvPr/>
                </p:nvSpPr>
                <p:spPr bwMode="auto">
                  <a:xfrm rot="78698">
                    <a:off x="1734" y="-97"/>
                    <a:ext cx="744" cy="1595"/>
                  </a:xfrm>
                  <a:custGeom>
                    <a:avLst/>
                    <a:gdLst/>
                    <a:ahLst/>
                    <a:cxnLst>
                      <a:cxn ang="0">
                        <a:pos x="867" y="2612"/>
                      </a:cxn>
                      <a:cxn ang="0">
                        <a:pos x="1094" y="2522"/>
                      </a:cxn>
                      <a:cxn ang="0">
                        <a:pos x="1016" y="2554"/>
                      </a:cxn>
                      <a:cxn ang="0">
                        <a:pos x="84" y="0"/>
                      </a:cxn>
                      <a:cxn ang="0">
                        <a:pos x="0" y="30"/>
                      </a:cxn>
                      <a:cxn ang="0">
                        <a:pos x="940" y="2584"/>
                      </a:cxn>
                    </a:cxnLst>
                    <a:rect l="0" t="0" r="r" b="b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214"/>
                <p:cNvGrpSpPr/>
                <p:nvPr/>
              </p:nvGrpSpPr>
              <p:grpSpPr bwMode="auto">
                <a:xfrm>
                  <a:off x="2290" y="1434"/>
                  <a:ext cx="215" cy="371"/>
                  <a:chOff x="2296" y="1452"/>
                  <a:chExt cx="215" cy="371"/>
                </a:xfrm>
              </p:grpSpPr>
              <p:sp>
                <p:nvSpPr>
                  <p:cNvPr id="23" name="Freeform 215"/>
                  <p:cNvSpPr/>
                  <p:nvPr/>
                </p:nvSpPr>
                <p:spPr bwMode="auto">
                  <a:xfrm rot="78698">
                    <a:off x="2296" y="1452"/>
                    <a:ext cx="215" cy="371"/>
                  </a:xfrm>
                  <a:custGeom>
                    <a:avLst/>
                    <a:gdLst/>
                    <a:ahLst/>
                    <a:cxnLst>
                      <a:cxn ang="0">
                        <a:pos x="316" y="608"/>
                      </a:cxn>
                      <a:cxn ang="0">
                        <a:pos x="227" y="0"/>
                      </a:cxn>
                      <a:cxn ang="0">
                        <a:pos x="0" y="90"/>
                      </a:cxn>
                      <a:cxn ang="0">
                        <a:pos x="316" y="608"/>
                      </a:cxn>
                    </a:cxnLst>
                    <a:rect l="0" t="0" r="r" b="b"/>
                    <a:pathLst>
                      <a:path w="316" h="608">
                        <a:moveTo>
                          <a:pt x="316" y="608"/>
                        </a:moveTo>
                        <a:lnTo>
                          <a:pt x="227" y="0"/>
                        </a:lnTo>
                        <a:lnTo>
                          <a:pt x="0" y="90"/>
                        </a:lnTo>
                        <a:lnTo>
                          <a:pt x="316" y="60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216"/>
                  <p:cNvSpPr/>
                  <p:nvPr/>
                </p:nvSpPr>
                <p:spPr bwMode="auto">
                  <a:xfrm rot="78698">
                    <a:off x="2422" y="1674"/>
                    <a:ext cx="82" cy="141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0" y="25"/>
                      </a:cxn>
                      <a:cxn ang="0">
                        <a:pos x="121" y="230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121" h="230">
                        <a:moveTo>
                          <a:pt x="85" y="0"/>
                        </a:moveTo>
                        <a:lnTo>
                          <a:pt x="0" y="25"/>
                        </a:lnTo>
                        <a:lnTo>
                          <a:pt x="121" y="230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" name="Group 217"/>
              <p:cNvGrpSpPr/>
              <p:nvPr/>
            </p:nvGrpSpPr>
            <p:grpSpPr bwMode="auto">
              <a:xfrm rot="1350014">
                <a:off x="3288" y="663"/>
                <a:ext cx="354" cy="1761"/>
                <a:chOff x="1292" y="1570"/>
                <a:chExt cx="363" cy="1905"/>
              </a:xfrm>
            </p:grpSpPr>
            <p:sp>
              <p:nvSpPr>
                <p:cNvPr id="19" name="Freeform 218"/>
                <p:cNvSpPr/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219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4" name="Oval 243"/>
          <p:cNvSpPr>
            <a:spLocks noChangeArrowheads="1"/>
          </p:cNvSpPr>
          <p:nvPr/>
        </p:nvSpPr>
        <p:spPr bwMode="auto">
          <a:xfrm>
            <a:off x="4067944" y="4719761"/>
            <a:ext cx="143396" cy="15478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244"/>
          <p:cNvSpPr>
            <a:spLocks noChangeArrowheads="1"/>
          </p:cNvSpPr>
          <p:nvPr/>
        </p:nvSpPr>
        <p:spPr bwMode="auto">
          <a:xfrm>
            <a:off x="6515869" y="4935662"/>
            <a:ext cx="144463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>
            <a:stCxn id="44" idx="2"/>
            <a:endCxn id="45" idx="2"/>
          </p:cNvCxnSpPr>
          <p:nvPr/>
        </p:nvCxnSpPr>
        <p:spPr>
          <a:xfrm>
            <a:off x="4067944" y="4797152"/>
            <a:ext cx="2447925" cy="20994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44208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1920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rc 85"/>
          <p:cNvSpPr/>
          <p:nvPr/>
        </p:nvSpPr>
        <p:spPr bwMode="auto">
          <a:xfrm rot="17477044">
            <a:off x="3720730" y="3475777"/>
            <a:ext cx="2814638" cy="12573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87 w 21587"/>
              <a:gd name="T1" fmla="*/ 755 h 9677"/>
              <a:gd name="T2" fmla="*/ 19311 w 21587"/>
              <a:gd name="T3" fmla="*/ 9677 h 9677"/>
              <a:gd name="T4" fmla="*/ 0 w 21587"/>
              <a:gd name="T5" fmla="*/ 0 h 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7" h="9677" fill="none" extrusionOk="0">
                <a:moveTo>
                  <a:pt x="21586" y="754"/>
                </a:moveTo>
                <a:cubicBezTo>
                  <a:pt x="21478" y="3857"/>
                  <a:pt x="20702" y="6901"/>
                  <a:pt x="19311" y="9677"/>
                </a:cubicBezTo>
              </a:path>
              <a:path w="21587" h="9677" stroke="0" extrusionOk="0">
                <a:moveTo>
                  <a:pt x="21586" y="754"/>
                </a:moveTo>
                <a:cubicBezTo>
                  <a:pt x="21478" y="3857"/>
                  <a:pt x="20702" y="6901"/>
                  <a:pt x="19311" y="967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" name="Group 196"/>
          <p:cNvGrpSpPr/>
          <p:nvPr/>
        </p:nvGrpSpPr>
        <p:grpSpPr bwMode="auto">
          <a:xfrm rot="18806421">
            <a:off x="1913230" y="1793642"/>
            <a:ext cx="4606926" cy="5964238"/>
            <a:chOff x="1565" y="436"/>
            <a:chExt cx="2902" cy="3757"/>
          </a:xfrm>
        </p:grpSpPr>
        <p:sp>
          <p:nvSpPr>
            <p:cNvPr id="51" name="Oval 197"/>
            <p:cNvSpPr>
              <a:spLocks noChangeArrowheads="1"/>
            </p:cNvSpPr>
            <p:nvPr/>
          </p:nvSpPr>
          <p:spPr bwMode="auto">
            <a:xfrm>
              <a:off x="2925" y="2251"/>
              <a:ext cx="91" cy="91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198"/>
            <p:cNvGrpSpPr/>
            <p:nvPr/>
          </p:nvGrpSpPr>
          <p:grpSpPr bwMode="auto">
            <a:xfrm>
              <a:off x="3288" y="436"/>
              <a:ext cx="1179" cy="1988"/>
              <a:chOff x="3288" y="436"/>
              <a:chExt cx="1179" cy="1988"/>
            </a:xfrm>
          </p:grpSpPr>
          <p:grpSp>
            <p:nvGrpSpPr>
              <p:cNvPr id="21" name="Group 199"/>
              <p:cNvGrpSpPr/>
              <p:nvPr/>
            </p:nvGrpSpPr>
            <p:grpSpPr bwMode="auto">
              <a:xfrm rot="-230819">
                <a:off x="3606" y="436"/>
                <a:ext cx="861" cy="1885"/>
                <a:chOff x="1665" y="-108"/>
                <a:chExt cx="852" cy="1913"/>
              </a:xfrm>
            </p:grpSpPr>
            <p:grpSp>
              <p:nvGrpSpPr>
                <p:cNvPr id="22" name="Group 200"/>
                <p:cNvGrpSpPr/>
                <p:nvPr/>
              </p:nvGrpSpPr>
              <p:grpSpPr bwMode="auto">
                <a:xfrm>
                  <a:off x="1665" y="-108"/>
                  <a:ext cx="852" cy="1909"/>
                  <a:chOff x="1665" y="-108"/>
                  <a:chExt cx="852" cy="1909"/>
                </a:xfrm>
              </p:grpSpPr>
              <p:sp>
                <p:nvSpPr>
                  <p:cNvPr id="72" name="Freeform 201"/>
                  <p:cNvSpPr/>
                  <p:nvPr/>
                </p:nvSpPr>
                <p:spPr bwMode="auto">
                  <a:xfrm rot="78698">
                    <a:off x="1665" y="-108"/>
                    <a:ext cx="852" cy="1909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27" y="0"/>
                      </a:cxn>
                      <a:cxn ang="0">
                        <a:pos x="1179" y="2540"/>
                      </a:cxn>
                      <a:cxn ang="0">
                        <a:pos x="1252" y="3125"/>
                      </a:cxn>
                      <a:cxn ang="0">
                        <a:pos x="952" y="263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252" h="3125">
                        <a:moveTo>
                          <a:pt x="0" y="90"/>
                        </a:moveTo>
                        <a:lnTo>
                          <a:pt x="227" y="0"/>
                        </a:lnTo>
                        <a:lnTo>
                          <a:pt x="1179" y="2540"/>
                        </a:lnTo>
                        <a:lnTo>
                          <a:pt x="1252" y="3125"/>
                        </a:lnTo>
                        <a:lnTo>
                          <a:pt x="952" y="263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202"/>
                  <p:cNvSpPr/>
                  <p:nvPr/>
                </p:nvSpPr>
                <p:spPr bwMode="auto">
                  <a:xfrm rot="78698">
                    <a:off x="1734" y="-97"/>
                    <a:ext cx="744" cy="1595"/>
                  </a:xfrm>
                  <a:custGeom>
                    <a:avLst/>
                    <a:gdLst/>
                    <a:ahLst/>
                    <a:cxnLst>
                      <a:cxn ang="0">
                        <a:pos x="867" y="2612"/>
                      </a:cxn>
                      <a:cxn ang="0">
                        <a:pos x="1094" y="2522"/>
                      </a:cxn>
                      <a:cxn ang="0">
                        <a:pos x="1016" y="2554"/>
                      </a:cxn>
                      <a:cxn ang="0">
                        <a:pos x="84" y="0"/>
                      </a:cxn>
                      <a:cxn ang="0">
                        <a:pos x="0" y="30"/>
                      </a:cxn>
                      <a:cxn ang="0">
                        <a:pos x="940" y="2584"/>
                      </a:cxn>
                    </a:cxnLst>
                    <a:rect l="0" t="0" r="r" b="b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solidFill>
                    <a:srgbClr val="0066CC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203"/>
                <p:cNvGrpSpPr/>
                <p:nvPr/>
              </p:nvGrpSpPr>
              <p:grpSpPr bwMode="auto">
                <a:xfrm>
                  <a:off x="2290" y="1434"/>
                  <a:ext cx="215" cy="371"/>
                  <a:chOff x="2296" y="1452"/>
                  <a:chExt cx="215" cy="371"/>
                </a:xfrm>
              </p:grpSpPr>
              <p:sp>
                <p:nvSpPr>
                  <p:cNvPr id="70" name="Freeform 204"/>
                  <p:cNvSpPr/>
                  <p:nvPr/>
                </p:nvSpPr>
                <p:spPr bwMode="auto">
                  <a:xfrm rot="78698">
                    <a:off x="2296" y="1452"/>
                    <a:ext cx="215" cy="371"/>
                  </a:xfrm>
                  <a:custGeom>
                    <a:avLst/>
                    <a:gdLst/>
                    <a:ahLst/>
                    <a:cxnLst>
                      <a:cxn ang="0">
                        <a:pos x="316" y="608"/>
                      </a:cxn>
                      <a:cxn ang="0">
                        <a:pos x="227" y="0"/>
                      </a:cxn>
                      <a:cxn ang="0">
                        <a:pos x="0" y="90"/>
                      </a:cxn>
                      <a:cxn ang="0">
                        <a:pos x="316" y="608"/>
                      </a:cxn>
                    </a:cxnLst>
                    <a:rect l="0" t="0" r="r" b="b"/>
                    <a:pathLst>
                      <a:path w="316" h="608">
                        <a:moveTo>
                          <a:pt x="316" y="608"/>
                        </a:moveTo>
                        <a:lnTo>
                          <a:pt x="227" y="0"/>
                        </a:lnTo>
                        <a:lnTo>
                          <a:pt x="0" y="90"/>
                        </a:lnTo>
                        <a:lnTo>
                          <a:pt x="316" y="60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50000">
                        <a:srgbClr val="FF9900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>
                    <a:solidFill>
                      <a:srgbClr val="0000FF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205"/>
                  <p:cNvSpPr/>
                  <p:nvPr/>
                </p:nvSpPr>
                <p:spPr bwMode="auto">
                  <a:xfrm rot="78698">
                    <a:off x="2422" y="1674"/>
                    <a:ext cx="82" cy="141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0" y="25"/>
                      </a:cxn>
                      <a:cxn ang="0">
                        <a:pos x="121" y="230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121" h="230">
                        <a:moveTo>
                          <a:pt x="85" y="0"/>
                        </a:moveTo>
                        <a:lnTo>
                          <a:pt x="0" y="25"/>
                        </a:lnTo>
                        <a:lnTo>
                          <a:pt x="121" y="230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" name="Group 206"/>
              <p:cNvGrpSpPr/>
              <p:nvPr/>
            </p:nvGrpSpPr>
            <p:grpSpPr bwMode="auto">
              <a:xfrm rot="1350014">
                <a:off x="3288" y="663"/>
                <a:ext cx="354" cy="1761"/>
                <a:chOff x="1292" y="1570"/>
                <a:chExt cx="363" cy="1905"/>
              </a:xfrm>
            </p:grpSpPr>
            <p:sp>
              <p:nvSpPr>
                <p:cNvPr id="66" name="Freeform 207"/>
                <p:cNvSpPr/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Oval 208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7" name="Group 209"/>
            <p:cNvGrpSpPr/>
            <p:nvPr/>
          </p:nvGrpSpPr>
          <p:grpSpPr bwMode="auto">
            <a:xfrm rot="10470074">
              <a:off x="1565" y="2205"/>
              <a:ext cx="1179" cy="1988"/>
              <a:chOff x="3288" y="436"/>
              <a:chExt cx="1179" cy="1988"/>
            </a:xfrm>
          </p:grpSpPr>
          <p:grpSp>
            <p:nvGrpSpPr>
              <p:cNvPr id="39" name="Group 210"/>
              <p:cNvGrpSpPr/>
              <p:nvPr/>
            </p:nvGrpSpPr>
            <p:grpSpPr bwMode="auto">
              <a:xfrm rot="-230819">
                <a:off x="3606" y="436"/>
                <a:ext cx="861" cy="1885"/>
                <a:chOff x="1665" y="-108"/>
                <a:chExt cx="852" cy="1913"/>
              </a:xfrm>
            </p:grpSpPr>
            <p:grpSp>
              <p:nvGrpSpPr>
                <p:cNvPr id="50" name="Group 211"/>
                <p:cNvGrpSpPr/>
                <p:nvPr/>
              </p:nvGrpSpPr>
              <p:grpSpPr bwMode="auto">
                <a:xfrm>
                  <a:off x="1665" y="-108"/>
                  <a:ext cx="852" cy="1909"/>
                  <a:chOff x="1665" y="-108"/>
                  <a:chExt cx="852" cy="1909"/>
                </a:xfrm>
              </p:grpSpPr>
              <p:sp>
                <p:nvSpPr>
                  <p:cNvPr id="62" name="Freeform 212"/>
                  <p:cNvSpPr/>
                  <p:nvPr/>
                </p:nvSpPr>
                <p:spPr bwMode="auto">
                  <a:xfrm rot="78698">
                    <a:off x="1665" y="-108"/>
                    <a:ext cx="852" cy="1909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27" y="0"/>
                      </a:cxn>
                      <a:cxn ang="0">
                        <a:pos x="1179" y="2540"/>
                      </a:cxn>
                      <a:cxn ang="0">
                        <a:pos x="1252" y="3125"/>
                      </a:cxn>
                      <a:cxn ang="0">
                        <a:pos x="952" y="263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252" h="3125">
                        <a:moveTo>
                          <a:pt x="0" y="90"/>
                        </a:moveTo>
                        <a:lnTo>
                          <a:pt x="227" y="0"/>
                        </a:lnTo>
                        <a:lnTo>
                          <a:pt x="1179" y="2540"/>
                        </a:lnTo>
                        <a:lnTo>
                          <a:pt x="1252" y="3125"/>
                        </a:lnTo>
                        <a:lnTo>
                          <a:pt x="952" y="263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213"/>
                  <p:cNvSpPr/>
                  <p:nvPr/>
                </p:nvSpPr>
                <p:spPr bwMode="auto">
                  <a:xfrm rot="78698">
                    <a:off x="1734" y="-97"/>
                    <a:ext cx="744" cy="1595"/>
                  </a:xfrm>
                  <a:custGeom>
                    <a:avLst/>
                    <a:gdLst/>
                    <a:ahLst/>
                    <a:cxnLst>
                      <a:cxn ang="0">
                        <a:pos x="867" y="2612"/>
                      </a:cxn>
                      <a:cxn ang="0">
                        <a:pos x="1094" y="2522"/>
                      </a:cxn>
                      <a:cxn ang="0">
                        <a:pos x="1016" y="2554"/>
                      </a:cxn>
                      <a:cxn ang="0">
                        <a:pos x="84" y="0"/>
                      </a:cxn>
                      <a:cxn ang="0">
                        <a:pos x="0" y="30"/>
                      </a:cxn>
                      <a:cxn ang="0">
                        <a:pos x="940" y="2584"/>
                      </a:cxn>
                    </a:cxnLst>
                    <a:rect l="0" t="0" r="r" b="b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" name="Group 214"/>
                <p:cNvGrpSpPr/>
                <p:nvPr/>
              </p:nvGrpSpPr>
              <p:grpSpPr bwMode="auto">
                <a:xfrm>
                  <a:off x="2290" y="1434"/>
                  <a:ext cx="215" cy="371"/>
                  <a:chOff x="2296" y="1452"/>
                  <a:chExt cx="215" cy="371"/>
                </a:xfrm>
              </p:grpSpPr>
              <p:sp>
                <p:nvSpPr>
                  <p:cNvPr id="60" name="Freeform 215"/>
                  <p:cNvSpPr/>
                  <p:nvPr/>
                </p:nvSpPr>
                <p:spPr bwMode="auto">
                  <a:xfrm rot="78698">
                    <a:off x="2296" y="1452"/>
                    <a:ext cx="215" cy="371"/>
                  </a:xfrm>
                  <a:custGeom>
                    <a:avLst/>
                    <a:gdLst/>
                    <a:ahLst/>
                    <a:cxnLst>
                      <a:cxn ang="0">
                        <a:pos x="316" y="608"/>
                      </a:cxn>
                      <a:cxn ang="0">
                        <a:pos x="227" y="0"/>
                      </a:cxn>
                      <a:cxn ang="0">
                        <a:pos x="0" y="90"/>
                      </a:cxn>
                      <a:cxn ang="0">
                        <a:pos x="316" y="608"/>
                      </a:cxn>
                    </a:cxnLst>
                    <a:rect l="0" t="0" r="r" b="b"/>
                    <a:pathLst>
                      <a:path w="316" h="608">
                        <a:moveTo>
                          <a:pt x="316" y="608"/>
                        </a:moveTo>
                        <a:lnTo>
                          <a:pt x="227" y="0"/>
                        </a:lnTo>
                        <a:lnTo>
                          <a:pt x="0" y="90"/>
                        </a:lnTo>
                        <a:lnTo>
                          <a:pt x="316" y="60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Freeform 216"/>
                  <p:cNvSpPr/>
                  <p:nvPr/>
                </p:nvSpPr>
                <p:spPr bwMode="auto">
                  <a:xfrm rot="78698">
                    <a:off x="2422" y="1674"/>
                    <a:ext cx="82" cy="141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0" y="25"/>
                      </a:cxn>
                      <a:cxn ang="0">
                        <a:pos x="121" y="230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121" h="230">
                        <a:moveTo>
                          <a:pt x="85" y="0"/>
                        </a:moveTo>
                        <a:lnTo>
                          <a:pt x="0" y="25"/>
                        </a:lnTo>
                        <a:lnTo>
                          <a:pt x="121" y="230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3" name="Group 217"/>
              <p:cNvGrpSpPr/>
              <p:nvPr/>
            </p:nvGrpSpPr>
            <p:grpSpPr bwMode="auto">
              <a:xfrm rot="1350014">
                <a:off x="3288" y="663"/>
                <a:ext cx="354" cy="1761"/>
                <a:chOff x="1292" y="1570"/>
                <a:chExt cx="363" cy="1905"/>
              </a:xfrm>
            </p:grpSpPr>
            <p:sp>
              <p:nvSpPr>
                <p:cNvPr id="56" name="Freeform 218"/>
                <p:cNvSpPr/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Oval 219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1" name="Arc 85"/>
          <p:cNvSpPr/>
          <p:nvPr/>
        </p:nvSpPr>
        <p:spPr bwMode="auto">
          <a:xfrm rot="13744116">
            <a:off x="5137699" y="3123306"/>
            <a:ext cx="2814638" cy="12573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87 w 21587"/>
              <a:gd name="T1" fmla="*/ 755 h 9677"/>
              <a:gd name="T2" fmla="*/ 19311 w 21587"/>
              <a:gd name="T3" fmla="*/ 9677 h 9677"/>
              <a:gd name="T4" fmla="*/ 0 w 21587"/>
              <a:gd name="T5" fmla="*/ 0 h 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7" h="9677" fill="none" extrusionOk="0">
                <a:moveTo>
                  <a:pt x="21586" y="754"/>
                </a:moveTo>
                <a:cubicBezTo>
                  <a:pt x="21478" y="3857"/>
                  <a:pt x="20702" y="6901"/>
                  <a:pt x="19311" y="9677"/>
                </a:cubicBezTo>
              </a:path>
              <a:path w="21587" h="9677" stroke="0" extrusionOk="0">
                <a:moveTo>
                  <a:pt x="21586" y="754"/>
                </a:moveTo>
                <a:cubicBezTo>
                  <a:pt x="21478" y="3857"/>
                  <a:pt x="20702" y="6901"/>
                  <a:pt x="19311" y="967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4" name="Group 196"/>
          <p:cNvGrpSpPr/>
          <p:nvPr/>
        </p:nvGrpSpPr>
        <p:grpSpPr bwMode="auto">
          <a:xfrm rot="14938577">
            <a:off x="4294343" y="1938664"/>
            <a:ext cx="4606926" cy="5964238"/>
            <a:chOff x="1565" y="436"/>
            <a:chExt cx="2902" cy="3757"/>
          </a:xfrm>
        </p:grpSpPr>
        <p:grpSp>
          <p:nvGrpSpPr>
            <p:cNvPr id="55" name="Group 198"/>
            <p:cNvGrpSpPr/>
            <p:nvPr/>
          </p:nvGrpSpPr>
          <p:grpSpPr bwMode="auto">
            <a:xfrm>
              <a:off x="3288" y="436"/>
              <a:ext cx="1179" cy="1988"/>
              <a:chOff x="3288" y="436"/>
              <a:chExt cx="1179" cy="1988"/>
            </a:xfrm>
          </p:grpSpPr>
          <p:grpSp>
            <p:nvGrpSpPr>
              <p:cNvPr id="58" name="Group 199"/>
              <p:cNvGrpSpPr/>
              <p:nvPr/>
            </p:nvGrpSpPr>
            <p:grpSpPr bwMode="auto">
              <a:xfrm rot="-230819">
                <a:off x="3606" y="436"/>
                <a:ext cx="861" cy="1885"/>
                <a:chOff x="1665" y="-108"/>
                <a:chExt cx="852" cy="1913"/>
              </a:xfrm>
            </p:grpSpPr>
            <p:grpSp>
              <p:nvGrpSpPr>
                <p:cNvPr id="59" name="Group 200"/>
                <p:cNvGrpSpPr/>
                <p:nvPr/>
              </p:nvGrpSpPr>
              <p:grpSpPr bwMode="auto">
                <a:xfrm>
                  <a:off x="1665" y="-108"/>
                  <a:ext cx="852" cy="1909"/>
                  <a:chOff x="1665" y="-108"/>
                  <a:chExt cx="852" cy="1909"/>
                </a:xfrm>
              </p:grpSpPr>
              <p:sp>
                <p:nvSpPr>
                  <p:cNvPr id="123" name="Freeform 201"/>
                  <p:cNvSpPr/>
                  <p:nvPr/>
                </p:nvSpPr>
                <p:spPr bwMode="auto">
                  <a:xfrm rot="78698">
                    <a:off x="1665" y="-108"/>
                    <a:ext cx="852" cy="1909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27" y="0"/>
                      </a:cxn>
                      <a:cxn ang="0">
                        <a:pos x="1179" y="2540"/>
                      </a:cxn>
                      <a:cxn ang="0">
                        <a:pos x="1252" y="3125"/>
                      </a:cxn>
                      <a:cxn ang="0">
                        <a:pos x="952" y="263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252" h="3125">
                        <a:moveTo>
                          <a:pt x="0" y="90"/>
                        </a:moveTo>
                        <a:lnTo>
                          <a:pt x="227" y="0"/>
                        </a:lnTo>
                        <a:lnTo>
                          <a:pt x="1179" y="2540"/>
                        </a:lnTo>
                        <a:lnTo>
                          <a:pt x="1252" y="3125"/>
                        </a:lnTo>
                        <a:lnTo>
                          <a:pt x="952" y="263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" name="Freeform 202"/>
                  <p:cNvSpPr/>
                  <p:nvPr/>
                </p:nvSpPr>
                <p:spPr bwMode="auto">
                  <a:xfrm rot="78698">
                    <a:off x="1734" y="-97"/>
                    <a:ext cx="744" cy="1595"/>
                  </a:xfrm>
                  <a:custGeom>
                    <a:avLst/>
                    <a:gdLst/>
                    <a:ahLst/>
                    <a:cxnLst>
                      <a:cxn ang="0">
                        <a:pos x="867" y="2612"/>
                      </a:cxn>
                      <a:cxn ang="0">
                        <a:pos x="1094" y="2522"/>
                      </a:cxn>
                      <a:cxn ang="0">
                        <a:pos x="1016" y="2554"/>
                      </a:cxn>
                      <a:cxn ang="0">
                        <a:pos x="84" y="0"/>
                      </a:cxn>
                      <a:cxn ang="0">
                        <a:pos x="0" y="30"/>
                      </a:cxn>
                      <a:cxn ang="0">
                        <a:pos x="940" y="2584"/>
                      </a:cxn>
                    </a:cxnLst>
                    <a:rect l="0" t="0" r="r" b="b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solidFill>
                    <a:srgbClr val="0066CC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" name="Group 203"/>
                <p:cNvGrpSpPr/>
                <p:nvPr/>
              </p:nvGrpSpPr>
              <p:grpSpPr bwMode="auto">
                <a:xfrm>
                  <a:off x="2290" y="1434"/>
                  <a:ext cx="215" cy="371"/>
                  <a:chOff x="2296" y="1452"/>
                  <a:chExt cx="215" cy="371"/>
                </a:xfrm>
              </p:grpSpPr>
              <p:sp>
                <p:nvSpPr>
                  <p:cNvPr id="121" name="Freeform 204"/>
                  <p:cNvSpPr/>
                  <p:nvPr/>
                </p:nvSpPr>
                <p:spPr bwMode="auto">
                  <a:xfrm rot="78698">
                    <a:off x="2296" y="1452"/>
                    <a:ext cx="215" cy="371"/>
                  </a:xfrm>
                  <a:custGeom>
                    <a:avLst/>
                    <a:gdLst/>
                    <a:ahLst/>
                    <a:cxnLst>
                      <a:cxn ang="0">
                        <a:pos x="316" y="608"/>
                      </a:cxn>
                      <a:cxn ang="0">
                        <a:pos x="227" y="0"/>
                      </a:cxn>
                      <a:cxn ang="0">
                        <a:pos x="0" y="90"/>
                      </a:cxn>
                      <a:cxn ang="0">
                        <a:pos x="316" y="608"/>
                      </a:cxn>
                    </a:cxnLst>
                    <a:rect l="0" t="0" r="r" b="b"/>
                    <a:pathLst>
                      <a:path w="316" h="608">
                        <a:moveTo>
                          <a:pt x="316" y="608"/>
                        </a:moveTo>
                        <a:lnTo>
                          <a:pt x="227" y="0"/>
                        </a:lnTo>
                        <a:lnTo>
                          <a:pt x="0" y="90"/>
                        </a:lnTo>
                        <a:lnTo>
                          <a:pt x="316" y="60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50000">
                        <a:srgbClr val="FF9900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>
                    <a:solidFill>
                      <a:srgbClr val="0000FF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" name="Freeform 205"/>
                  <p:cNvSpPr/>
                  <p:nvPr/>
                </p:nvSpPr>
                <p:spPr bwMode="auto">
                  <a:xfrm rot="78698">
                    <a:off x="2422" y="1674"/>
                    <a:ext cx="82" cy="141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0" y="25"/>
                      </a:cxn>
                      <a:cxn ang="0">
                        <a:pos x="121" y="230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121" h="230">
                        <a:moveTo>
                          <a:pt x="85" y="0"/>
                        </a:moveTo>
                        <a:lnTo>
                          <a:pt x="0" y="25"/>
                        </a:lnTo>
                        <a:lnTo>
                          <a:pt x="121" y="230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5" name="Group 206"/>
              <p:cNvGrpSpPr/>
              <p:nvPr/>
            </p:nvGrpSpPr>
            <p:grpSpPr bwMode="auto">
              <a:xfrm rot="1350014">
                <a:off x="3288" y="663"/>
                <a:ext cx="354" cy="1761"/>
                <a:chOff x="1292" y="1570"/>
                <a:chExt cx="363" cy="1905"/>
              </a:xfrm>
            </p:grpSpPr>
            <p:sp>
              <p:nvSpPr>
                <p:cNvPr id="117" name="Freeform 207"/>
                <p:cNvSpPr/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Oval 208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8" name="Group 209"/>
            <p:cNvGrpSpPr/>
            <p:nvPr/>
          </p:nvGrpSpPr>
          <p:grpSpPr bwMode="auto">
            <a:xfrm rot="10470074">
              <a:off x="1565" y="2205"/>
              <a:ext cx="1179" cy="1988"/>
              <a:chOff x="3288" y="436"/>
              <a:chExt cx="1179" cy="1988"/>
            </a:xfrm>
          </p:grpSpPr>
          <p:grpSp>
            <p:nvGrpSpPr>
              <p:cNvPr id="69" name="Group 210"/>
              <p:cNvGrpSpPr/>
              <p:nvPr/>
            </p:nvGrpSpPr>
            <p:grpSpPr bwMode="auto">
              <a:xfrm rot="-230819">
                <a:off x="3606" y="436"/>
                <a:ext cx="861" cy="1885"/>
                <a:chOff x="1665" y="-108"/>
                <a:chExt cx="852" cy="1913"/>
              </a:xfrm>
            </p:grpSpPr>
            <p:grpSp>
              <p:nvGrpSpPr>
                <p:cNvPr id="74" name="Group 211"/>
                <p:cNvGrpSpPr/>
                <p:nvPr/>
              </p:nvGrpSpPr>
              <p:grpSpPr bwMode="auto">
                <a:xfrm>
                  <a:off x="1665" y="-108"/>
                  <a:ext cx="852" cy="1909"/>
                  <a:chOff x="1665" y="-108"/>
                  <a:chExt cx="852" cy="1909"/>
                </a:xfrm>
              </p:grpSpPr>
              <p:sp>
                <p:nvSpPr>
                  <p:cNvPr id="113" name="Freeform 212"/>
                  <p:cNvSpPr/>
                  <p:nvPr/>
                </p:nvSpPr>
                <p:spPr bwMode="auto">
                  <a:xfrm rot="78698">
                    <a:off x="1665" y="-108"/>
                    <a:ext cx="852" cy="1909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27" y="0"/>
                      </a:cxn>
                      <a:cxn ang="0">
                        <a:pos x="1179" y="2540"/>
                      </a:cxn>
                      <a:cxn ang="0">
                        <a:pos x="1252" y="3125"/>
                      </a:cxn>
                      <a:cxn ang="0">
                        <a:pos x="952" y="263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252" h="3125">
                        <a:moveTo>
                          <a:pt x="0" y="90"/>
                        </a:moveTo>
                        <a:lnTo>
                          <a:pt x="227" y="0"/>
                        </a:lnTo>
                        <a:lnTo>
                          <a:pt x="1179" y="2540"/>
                        </a:lnTo>
                        <a:lnTo>
                          <a:pt x="1252" y="3125"/>
                        </a:lnTo>
                        <a:lnTo>
                          <a:pt x="952" y="263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Freeform 213"/>
                  <p:cNvSpPr/>
                  <p:nvPr/>
                </p:nvSpPr>
                <p:spPr bwMode="auto">
                  <a:xfrm rot="78698">
                    <a:off x="1734" y="-97"/>
                    <a:ext cx="744" cy="1595"/>
                  </a:xfrm>
                  <a:custGeom>
                    <a:avLst/>
                    <a:gdLst/>
                    <a:ahLst/>
                    <a:cxnLst>
                      <a:cxn ang="0">
                        <a:pos x="867" y="2612"/>
                      </a:cxn>
                      <a:cxn ang="0">
                        <a:pos x="1094" y="2522"/>
                      </a:cxn>
                      <a:cxn ang="0">
                        <a:pos x="1016" y="2554"/>
                      </a:cxn>
                      <a:cxn ang="0">
                        <a:pos x="84" y="0"/>
                      </a:cxn>
                      <a:cxn ang="0">
                        <a:pos x="0" y="30"/>
                      </a:cxn>
                      <a:cxn ang="0">
                        <a:pos x="940" y="2584"/>
                      </a:cxn>
                    </a:cxnLst>
                    <a:rect l="0" t="0" r="r" b="b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" name="Group 214"/>
                <p:cNvGrpSpPr/>
                <p:nvPr/>
              </p:nvGrpSpPr>
              <p:grpSpPr bwMode="auto">
                <a:xfrm>
                  <a:off x="2290" y="1434"/>
                  <a:ext cx="215" cy="371"/>
                  <a:chOff x="2296" y="1452"/>
                  <a:chExt cx="215" cy="371"/>
                </a:xfrm>
              </p:grpSpPr>
              <p:sp>
                <p:nvSpPr>
                  <p:cNvPr id="111" name="Freeform 215"/>
                  <p:cNvSpPr/>
                  <p:nvPr/>
                </p:nvSpPr>
                <p:spPr bwMode="auto">
                  <a:xfrm rot="78698">
                    <a:off x="2296" y="1452"/>
                    <a:ext cx="215" cy="371"/>
                  </a:xfrm>
                  <a:custGeom>
                    <a:avLst/>
                    <a:gdLst/>
                    <a:ahLst/>
                    <a:cxnLst>
                      <a:cxn ang="0">
                        <a:pos x="316" y="608"/>
                      </a:cxn>
                      <a:cxn ang="0">
                        <a:pos x="227" y="0"/>
                      </a:cxn>
                      <a:cxn ang="0">
                        <a:pos x="0" y="90"/>
                      </a:cxn>
                      <a:cxn ang="0">
                        <a:pos x="316" y="608"/>
                      </a:cxn>
                    </a:cxnLst>
                    <a:rect l="0" t="0" r="r" b="b"/>
                    <a:pathLst>
                      <a:path w="316" h="608">
                        <a:moveTo>
                          <a:pt x="316" y="608"/>
                        </a:moveTo>
                        <a:lnTo>
                          <a:pt x="227" y="0"/>
                        </a:lnTo>
                        <a:lnTo>
                          <a:pt x="0" y="90"/>
                        </a:lnTo>
                        <a:lnTo>
                          <a:pt x="316" y="60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2" name="Freeform 216"/>
                  <p:cNvSpPr/>
                  <p:nvPr/>
                </p:nvSpPr>
                <p:spPr bwMode="auto">
                  <a:xfrm rot="78698">
                    <a:off x="2422" y="1674"/>
                    <a:ext cx="82" cy="141"/>
                  </a:xfrm>
                  <a:custGeom>
                    <a:avLst/>
                    <a:gdLst/>
                    <a:ahLst/>
                    <a:cxnLst>
                      <a:cxn ang="0">
                        <a:pos x="85" y="0"/>
                      </a:cxn>
                      <a:cxn ang="0">
                        <a:pos x="0" y="25"/>
                      </a:cxn>
                      <a:cxn ang="0">
                        <a:pos x="121" y="230"/>
                      </a:cxn>
                      <a:cxn ang="0">
                        <a:pos x="85" y="0"/>
                      </a:cxn>
                    </a:cxnLst>
                    <a:rect l="0" t="0" r="r" b="b"/>
                    <a:pathLst>
                      <a:path w="121" h="230">
                        <a:moveTo>
                          <a:pt x="85" y="0"/>
                        </a:moveTo>
                        <a:lnTo>
                          <a:pt x="0" y="25"/>
                        </a:lnTo>
                        <a:lnTo>
                          <a:pt x="121" y="230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6" name="Group 217"/>
              <p:cNvGrpSpPr/>
              <p:nvPr/>
            </p:nvGrpSpPr>
            <p:grpSpPr bwMode="auto">
              <a:xfrm rot="1350014">
                <a:off x="3288" y="663"/>
                <a:ext cx="354" cy="1761"/>
                <a:chOff x="1292" y="1570"/>
                <a:chExt cx="363" cy="1905"/>
              </a:xfrm>
            </p:grpSpPr>
            <p:sp>
              <p:nvSpPr>
                <p:cNvPr id="107" name="Freeform 218"/>
                <p:cNvSpPr/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Oval 219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125" name="Прямая соединительная линия 124"/>
          <p:cNvCxnSpPr/>
          <p:nvPr/>
        </p:nvCxnSpPr>
        <p:spPr>
          <a:xfrm>
            <a:off x="5508104" y="2780928"/>
            <a:ext cx="1080120" cy="223224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endCxn id="118" idx="3"/>
          </p:cNvCxnSpPr>
          <p:nvPr/>
        </p:nvCxnSpPr>
        <p:spPr>
          <a:xfrm flipH="1">
            <a:off x="4140844" y="2780928"/>
            <a:ext cx="1439268" cy="1964793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364088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907704" y="2708920"/>
          <a:ext cx="25479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6" imgW="23469600" imgH="4267200" progId="Equation.3">
                  <p:embed/>
                </p:oleObj>
              </mc:Choice>
              <mc:Fallback>
                <p:oleObj name="Формула" r:id="rId6" imgW="23469600" imgH="42672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2708920"/>
                        <a:ext cx="2547937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740000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740000">
                                      <p:cBhvr>
                                        <p:cTn id="9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8" grpId="0" animBg="1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860032" y="2276872"/>
            <a:ext cx="3630210" cy="2189857"/>
            <a:chOff x="4860032" y="2276872"/>
            <a:chExt cx="3630210" cy="2189857"/>
          </a:xfrm>
        </p:grpSpPr>
        <p:sp>
          <p:nvSpPr>
            <p:cNvPr id="46" name="TextBox 45"/>
            <p:cNvSpPr txBox="1"/>
            <p:nvPr/>
          </p:nvSpPr>
          <p:spPr>
            <a:xfrm>
              <a:off x="5580112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312" y="234888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2124075" y="2420938"/>
          <a:ext cx="1620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5" imgW="14935200" imgH="3962400" progId="Equation.3">
                  <p:embed/>
                </p:oleObj>
              </mc:Choice>
              <mc:Fallback>
                <p:oleObj name="Формула" r:id="rId5" imgW="14935200" imgH="39624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4075" y="2420938"/>
                        <a:ext cx="1620838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авая фигурная скобка 58"/>
          <p:cNvSpPr/>
          <p:nvPr/>
        </p:nvSpPr>
        <p:spPr>
          <a:xfrm>
            <a:off x="3923928" y="2420888"/>
            <a:ext cx="216024" cy="165618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>
            <a:off x="4139952" y="306896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Object 4"/>
          <p:cNvGraphicFramePr>
            <a:graphicFrameLocks noChangeAspect="1"/>
          </p:cNvGraphicFramePr>
          <p:nvPr/>
        </p:nvGraphicFramePr>
        <p:xfrm>
          <a:off x="1835696" y="501317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7" imgW="23774400" imgH="4267200" progId="Equation.3">
                  <p:embed/>
                </p:oleObj>
              </mc:Choice>
              <mc:Fallback>
                <p:oleObj name="Формула" r:id="rId7" imgW="23774400" imgH="4267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501317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1907704" y="4509120"/>
          <a:ext cx="3094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9" imgW="30480000" imgH="4572000" progId="Equation.3">
                  <p:embed/>
                </p:oleObj>
              </mc:Choice>
              <mc:Fallback>
                <p:oleObj name="Формула" r:id="rId9" imgW="30480000" imgH="45720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704" y="4509120"/>
                        <a:ext cx="3094037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Прямая соединительная линия 62"/>
          <p:cNvCxnSpPr/>
          <p:nvPr/>
        </p:nvCxnSpPr>
        <p:spPr>
          <a:xfrm>
            <a:off x="1907704" y="306896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"/>
          <p:cNvGraphicFramePr>
            <a:graphicFrameLocks noChangeAspect="1"/>
          </p:cNvGraphicFramePr>
          <p:nvPr/>
        </p:nvGraphicFramePr>
        <p:xfrm>
          <a:off x="1954213" y="3573463"/>
          <a:ext cx="16192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11" imgW="14935200" imgH="4267200" progId="Equation.3">
                  <p:embed/>
                </p:oleObj>
              </mc:Choice>
              <mc:Fallback>
                <p:oleObj name="Формула" r:id="rId11" imgW="14935200" imgH="42672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4213" y="3573463"/>
                        <a:ext cx="1619250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Прямая соединительная линия 69"/>
          <p:cNvCxnSpPr/>
          <p:nvPr/>
        </p:nvCxnSpPr>
        <p:spPr>
          <a:xfrm>
            <a:off x="5436096" y="314096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36296" y="314096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196752"/>
            <a:ext cx="8208912" cy="10585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 Первоначальные понятия.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979613" y="3125788"/>
          <a:ext cx="16525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4" imgW="15240000" imgH="4267200" progId="Equation.3">
                  <p:embed/>
                </p:oleObj>
              </mc:Choice>
              <mc:Fallback>
                <p:oleObj name="Формула" r:id="rId14" imgW="15240000" imgH="42672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79613" y="3125788"/>
                        <a:ext cx="1652587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32" name="Управляющая кнопка: домой 31">
            <a:hlinkClick r:id="rId2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20080"/>
            <a:chOff x="467544" y="5229200"/>
            <a:chExt cx="8208912" cy="7200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52292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1" y="5395794"/>
              <a:ext cx="7344817" cy="328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76056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>
              <a:off x="2699792" y="2996952"/>
              <a:ext cx="5472608" cy="1944216"/>
            </a:xfrm>
            <a:prstGeom prst="triangl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851920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6444208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40848" flipV="1">
            <a:off x="2665769" y="3905909"/>
            <a:ext cx="3765643" cy="2227953"/>
          </a:xfrm>
          <a:prstGeom prst="rect">
            <a:avLst/>
          </a:prstGeom>
          <a:noFill/>
        </p:spPr>
      </p:pic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 Первоначальные понятия.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Задачи на построение. Прямоугольный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18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695020"/>
              <a:ext cx="8064896" cy="32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20888"/>
              <a:ext cx="7992888" cy="6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3230875"/>
              <a:ext cx="8064896" cy="66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77072"/>
            <a:ext cx="8208912" cy="105743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467544" y="5229200"/>
            <a:ext cx="8208912" cy="720080"/>
            <a:chOff x="467544" y="5229200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52292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18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553" y="5301208"/>
              <a:ext cx="8064896" cy="59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1695020"/>
              <a:ext cx="8064896" cy="32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75448" y="4437112"/>
            <a:ext cx="4968552" cy="922357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220072" y="4365104"/>
            <a:ext cx="32403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4694499" y="3347654"/>
            <a:ext cx="2304256" cy="1421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8028384" y="4365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20072" y="422108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076056" y="44371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4198724" y="3142448"/>
            <a:ext cx="2304256" cy="142149"/>
          </a:xfrm>
          <a:prstGeom prst="rect">
            <a:avLst/>
          </a:prstGeom>
          <a:noFill/>
        </p:spPr>
      </p:pic>
      <p:pic>
        <p:nvPicPr>
          <p:cNvPr id="45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2843808" y="2132856"/>
            <a:ext cx="4803349" cy="2984605"/>
          </a:xfrm>
          <a:prstGeom prst="rect">
            <a:avLst/>
          </a:prstGeom>
          <a:noFill/>
        </p:spPr>
      </p:pic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835696" y="2708920"/>
          <a:ext cx="22812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9" imgW="21031200" imgH="4876800" progId="Equation.3">
                  <p:embed/>
                </p:oleObj>
              </mc:Choice>
              <mc:Fallback>
                <p:oleObj name="Формула" r:id="rId9" imgW="21031200" imgH="4876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2708920"/>
                        <a:ext cx="2281237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32" y="4365104"/>
            <a:ext cx="4968552" cy="922357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1763688" y="4365104"/>
            <a:ext cx="3672408" cy="720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79712" y="44371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rId1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Задачи на построение. Прямоугольный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51424 -0.008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47101 1.48148E-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2" grpId="0" animBg="1"/>
      <p:bldP spid="33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00392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30689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20888"/>
              <a:ext cx="7992888" cy="6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Равнобедренный треугольник 35"/>
          <p:cNvSpPr/>
          <p:nvPr/>
        </p:nvSpPr>
        <p:spPr>
          <a:xfrm>
            <a:off x="2411760" y="2420888"/>
            <a:ext cx="5688632" cy="2808312"/>
          </a:xfrm>
          <a:prstGeom prst="triangle">
            <a:avLst>
              <a:gd name="adj" fmla="val 59823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5652120" y="2996952"/>
            <a:ext cx="4803349" cy="2984605"/>
          </a:xfrm>
          <a:prstGeom prst="rect">
            <a:avLst/>
          </a:prstGeom>
          <a:noFill/>
        </p:spPr>
      </p:pic>
      <p:pic>
        <p:nvPicPr>
          <p:cNvPr id="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524243">
            <a:off x="3449508" y="4234134"/>
            <a:ext cx="4968552" cy="92235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499992" y="3501008"/>
            <a:ext cx="3600400" cy="1728192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46366">
            <a:off x="4643511" y="2990556"/>
            <a:ext cx="2304256" cy="142149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5868144" y="21328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Месяц 43"/>
          <p:cNvSpPr/>
          <p:nvPr/>
        </p:nvSpPr>
        <p:spPr>
          <a:xfrm rot="2498734">
            <a:off x="6689576" y="3947140"/>
            <a:ext cx="281546" cy="628835"/>
          </a:xfrm>
          <a:prstGeom prst="moon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есяц 44"/>
          <p:cNvSpPr/>
          <p:nvPr/>
        </p:nvSpPr>
        <p:spPr>
          <a:xfrm rot="1034823">
            <a:off x="6246771" y="4532129"/>
            <a:ext cx="253731" cy="649596"/>
          </a:xfrm>
          <a:prstGeom prst="moon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rId9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Задачи на построение. Прямоугольный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4 L 0.22848 0.1481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230875"/>
              <a:ext cx="8064896" cy="66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Управляющая кнопка: настраиваемая 27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Задачи на построение. Прямоугольный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100392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7944" y="30689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2411760" y="2420888"/>
            <a:ext cx="5688632" cy="2808312"/>
          </a:xfrm>
          <a:prstGeom prst="triangle">
            <a:avLst>
              <a:gd name="adj" fmla="val 59823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0" y="2996952"/>
            <a:ext cx="4803349" cy="2984605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4499992" y="3501008"/>
            <a:ext cx="3600400" cy="1728192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36339">
            <a:off x="3685808" y="3255064"/>
            <a:ext cx="2304256" cy="14214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868144" y="21328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Месяц 50"/>
          <p:cNvSpPr/>
          <p:nvPr/>
        </p:nvSpPr>
        <p:spPr>
          <a:xfrm rot="2498734">
            <a:off x="6689576" y="3947140"/>
            <a:ext cx="281546" cy="628835"/>
          </a:xfrm>
          <a:prstGeom prst="moon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Месяц 51"/>
          <p:cNvSpPr/>
          <p:nvPr/>
        </p:nvSpPr>
        <p:spPr>
          <a:xfrm rot="1034823">
            <a:off x="6246771" y="4532129"/>
            <a:ext cx="253731" cy="649596"/>
          </a:xfrm>
          <a:prstGeom prst="moon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423716">
            <a:off x="1990436" y="4523844"/>
            <a:ext cx="4968552" cy="922357"/>
          </a:xfrm>
          <a:prstGeom prst="rect">
            <a:avLst/>
          </a:prstGeom>
          <a:noFill/>
        </p:spPr>
      </p:pic>
      <p:cxnSp>
        <p:nvCxnSpPr>
          <p:cNvPr id="53" name="Прямая соединительная линия 52"/>
          <p:cNvCxnSpPr>
            <a:endCxn id="38" idx="2"/>
          </p:cNvCxnSpPr>
          <p:nvPr/>
        </p:nvCxnSpPr>
        <p:spPr>
          <a:xfrm flipH="1">
            <a:off x="2411760" y="3645024"/>
            <a:ext cx="4392488" cy="1584176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04248" y="321297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Месяц 61"/>
          <p:cNvSpPr/>
          <p:nvPr/>
        </p:nvSpPr>
        <p:spPr>
          <a:xfrm rot="9145359">
            <a:off x="3575745" y="4365351"/>
            <a:ext cx="95753" cy="385807"/>
          </a:xfrm>
          <a:prstGeom prst="moon">
            <a:avLst>
              <a:gd name="adj" fmla="val 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Месяц 62"/>
          <p:cNvSpPr/>
          <p:nvPr/>
        </p:nvSpPr>
        <p:spPr>
          <a:xfrm rot="10031149">
            <a:off x="3732325" y="4805420"/>
            <a:ext cx="121218" cy="415512"/>
          </a:xfrm>
          <a:prstGeom prst="moon">
            <a:avLst>
              <a:gd name="adj" fmla="val 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есяц 63"/>
          <p:cNvSpPr/>
          <p:nvPr/>
        </p:nvSpPr>
        <p:spPr>
          <a:xfrm rot="9145359">
            <a:off x="3736082" y="4215569"/>
            <a:ext cx="87658" cy="454334"/>
          </a:xfrm>
          <a:prstGeom prst="moon">
            <a:avLst>
              <a:gd name="adj" fmla="val 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Месяц 66"/>
          <p:cNvSpPr/>
          <p:nvPr/>
        </p:nvSpPr>
        <p:spPr>
          <a:xfrm rot="10031149">
            <a:off x="3939921" y="4730376"/>
            <a:ext cx="70215" cy="497229"/>
          </a:xfrm>
          <a:prstGeom prst="moon">
            <a:avLst>
              <a:gd name="adj" fmla="val 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23 L -0.25729 0.13056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4" grpId="0" animBg="1"/>
      <p:bldP spid="61" grpId="0"/>
      <p:bldP spid="62" grpId="0" animBg="1"/>
      <p:bldP spid="63" grpId="0" animBg="1"/>
      <p:bldP spid="64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36096" y="2276872"/>
            <a:ext cx="3054146" cy="2189857"/>
            <a:chOff x="5436096" y="2276872"/>
            <a:chExt cx="3054146" cy="2189857"/>
          </a:xfrm>
        </p:grpSpPr>
        <p:sp>
          <p:nvSpPr>
            <p:cNvPr id="20" name="TextBox 19"/>
            <p:cNvSpPr txBox="1"/>
            <p:nvPr/>
          </p:nvSpPr>
          <p:spPr>
            <a:xfrm>
              <a:off x="6372200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6096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5652120" y="2564904"/>
              <a:ext cx="1224136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7092280" y="2564904"/>
              <a:ext cx="1224136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48264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84368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068513" y="2405063"/>
            <a:ext cx="1692275" cy="881062"/>
            <a:chOff x="2068513" y="2405063"/>
            <a:chExt cx="1692275" cy="881062"/>
          </a:xfrm>
        </p:grpSpPr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2108200" y="2405063"/>
            <a:ext cx="1652588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5" imgW="15240000" imgH="4267200" progId="Equation.3">
                    <p:embed/>
                  </p:oleObj>
                </mc:Choice>
                <mc:Fallback>
                  <p:oleObj name="Формула" r:id="rId5" imgW="15240000" imgH="42672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08200" y="2405063"/>
                          <a:ext cx="1652588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2068513" y="2836863"/>
            <a:ext cx="1619250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7" imgW="14935200" imgH="4267200" progId="Equation.3">
                    <p:embed/>
                  </p:oleObj>
                </mc:Choice>
                <mc:Fallback>
                  <p:oleObj name="Формула" r:id="rId7" imgW="14935200" imgH="42672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68513" y="2836863"/>
                          <a:ext cx="1619250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авая фигурная скобка 41"/>
          <p:cNvSpPr/>
          <p:nvPr/>
        </p:nvSpPr>
        <p:spPr>
          <a:xfrm>
            <a:off x="3923928" y="2420888"/>
            <a:ext cx="216024" cy="93610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4283968" y="270892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0070C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1835696" y="393305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9" imgW="23774400" imgH="4267200" progId="Equation.3">
                  <p:embed/>
                </p:oleObj>
              </mc:Choice>
              <mc:Fallback>
                <p:oleObj name="Формула" r:id="rId9" imgW="23774400" imgH="4267200" progId="Equation.3">
                  <p:embed/>
                  <p:pic>
                    <p:nvPicPr>
                      <p:cNvPr id="0" name="Изображение 614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393305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/>
        </p:nvGraphicFramePr>
        <p:xfrm>
          <a:off x="1979712" y="3501008"/>
          <a:ext cx="21812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11" imgW="20116800" imgH="3352800" progId="Equation.3">
                  <p:embed/>
                </p:oleObj>
              </mc:Choice>
              <mc:Fallback>
                <p:oleObj name="Формула" r:id="rId11" imgW="20116800" imgH="33528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79712" y="3501008"/>
                        <a:ext cx="2181225" cy="350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196752"/>
            <a:ext cx="8208912" cy="105743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6300192" y="3861048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740352" y="3861048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732240" y="3356992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32240" y="3429000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172400" y="3429000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172400" y="3356992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Фигура, имеющая форму буквы L 56"/>
          <p:cNvSpPr/>
          <p:nvPr/>
        </p:nvSpPr>
        <p:spPr>
          <a:xfrm rot="5400000">
            <a:off x="6505364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Фигура, имеющая форму буквы L 57"/>
          <p:cNvSpPr/>
          <p:nvPr/>
        </p:nvSpPr>
        <p:spPr>
          <a:xfrm rot="5400000">
            <a:off x="7945524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123728" y="4581128"/>
            <a:ext cx="6289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сторонам и углу между ними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14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Задачи на построение. Прямоугольный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50" grpId="0" animBg="1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 Первоначальные понятия.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Задачи на построение. Прямоугольный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Задачи на построение. Треугольник. Параллельные 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20080"/>
            <a:chOff x="467544" y="5229200"/>
            <a:chExt cx="8208912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52292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3" y="5301208"/>
              <a:ext cx="8064896" cy="59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Управляющая кнопка: настраиваемая 26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Задачи на построение. Прямоугольный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36096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5436096" y="2564904"/>
            <a:ext cx="3096344" cy="2664296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8244408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6012160" y="386104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596336" y="386104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23728" y="2348880"/>
            <a:ext cx="479291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равнобедренном треугольнике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при основании равны.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угол будет 90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больше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быть, т.к. сумма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 в треугольнике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051720" y="4941168"/>
            <a:ext cx="792088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20283671">
            <a:off x="2048050" y="3539803"/>
            <a:ext cx="381642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домой 58">
            <a:hlinkClick r:id="rId7" action="ppaction://hlinksldjump" highlightClick="1"/>
          </p:cNvPr>
          <p:cNvSpPr/>
          <p:nvPr/>
        </p:nvSpPr>
        <p:spPr>
          <a:xfrm>
            <a:off x="7812360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Месяц 59"/>
          <p:cNvSpPr/>
          <p:nvPr/>
        </p:nvSpPr>
        <p:spPr>
          <a:xfrm rot="2203672">
            <a:off x="7767226" y="4470531"/>
            <a:ext cx="143837" cy="680940"/>
          </a:xfrm>
          <a:prstGeom prst="moon">
            <a:avLst>
              <a:gd name="adj" fmla="val 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Месяц 60"/>
          <p:cNvSpPr/>
          <p:nvPr/>
        </p:nvSpPr>
        <p:spPr>
          <a:xfrm rot="19383930" flipH="1">
            <a:off x="6041109" y="4499451"/>
            <a:ext cx="183346" cy="645359"/>
          </a:xfrm>
          <a:prstGeom prst="moon">
            <a:avLst>
              <a:gd name="adj" fmla="val 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настраиваемая 20">
            <a:hlinkClick r:id="rId1" action="ppaction://hlinksldjump" highlightClick="1"/>
          </p:cNvPr>
          <p:cNvSpPr/>
          <p:nvPr/>
        </p:nvSpPr>
        <p:spPr>
          <a:xfrm>
            <a:off x="4355976" y="6237312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08912" cy="107768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467544" y="2348880"/>
            <a:ext cx="8208912" cy="504056"/>
            <a:chOff x="467544" y="2276872"/>
            <a:chExt cx="8208912" cy="50405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276872"/>
              <a:ext cx="8208912" cy="5040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348880"/>
              <a:ext cx="8028384" cy="36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2924944"/>
            <a:ext cx="8208912" cy="1008112"/>
            <a:chOff x="467544" y="3140968"/>
            <a:chExt cx="8208912" cy="1008112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25975"/>
            <a:stretch>
              <a:fillRect/>
            </a:stretch>
          </p:blipFill>
          <p:spPr bwMode="auto">
            <a:xfrm>
              <a:off x="467544" y="3140968"/>
              <a:ext cx="8208912" cy="1008112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4788024" y="3789040"/>
              <a:ext cx="38164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общий признак</a:t>
              </a:r>
              <a:endPara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7544" y="4077072"/>
            <a:ext cx="8208912" cy="983636"/>
            <a:chOff x="467544" y="4389580"/>
            <a:chExt cx="8208912" cy="983636"/>
          </a:xfrm>
        </p:grpSpPr>
        <p:pic>
          <p:nvPicPr>
            <p:cNvPr id="1065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b="26356"/>
            <a:stretch>
              <a:fillRect/>
            </a:stretch>
          </p:blipFill>
          <p:spPr bwMode="auto">
            <a:xfrm>
              <a:off x="467544" y="4389580"/>
              <a:ext cx="8208912" cy="983636"/>
            </a:xfrm>
            <a:prstGeom prst="rect">
              <a:avLst/>
            </a:prstGeom>
            <a:noFill/>
            <a:ln w="38100">
              <a:solidFill>
                <a:srgbClr val="255997"/>
              </a:solidFill>
              <a:miter lim="800000"/>
              <a:headEnd/>
              <a:tailEnd/>
            </a:ln>
          </p:spPr>
        </p:pic>
        <p:sp>
          <p:nvSpPr>
            <p:cNvPr id="32" name="Прямоугольник 31"/>
            <p:cNvSpPr/>
            <p:nvPr/>
          </p:nvSpPr>
          <p:spPr>
            <a:xfrm>
              <a:off x="5796136" y="5085184"/>
              <a:ext cx="28083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признак</a:t>
              </a:r>
              <a:endPara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7544" y="5157192"/>
            <a:ext cx="8208912" cy="1008112"/>
            <a:chOff x="467544" y="4797152"/>
            <a:chExt cx="8136904" cy="1008112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r="877" b="26278"/>
            <a:stretch>
              <a:fillRect/>
            </a:stretch>
          </p:blipFill>
          <p:spPr bwMode="auto">
            <a:xfrm>
              <a:off x="467544" y="4797152"/>
              <a:ext cx="8136904" cy="1008112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2195736" y="5445224"/>
              <a:ext cx="38164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общий признак</a:t>
              </a:r>
              <a:endPara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868144" y="5445224"/>
              <a:ext cx="259228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53102">
            <a:off x="2736964" y="4241079"/>
            <a:ext cx="4968552" cy="922357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987824" y="3645024"/>
            <a:ext cx="4752528" cy="1224136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08104" y="3789040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14908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8208912" cy="107768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534259" y="2627573"/>
            <a:ext cx="2304256" cy="142149"/>
          </a:xfrm>
          <a:prstGeom prst="rect">
            <a:avLst/>
          </a:prstGeom>
          <a:noFill/>
        </p:spPr>
      </p:pic>
      <p:pic>
        <p:nvPicPr>
          <p:cNvPr id="41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864297">
            <a:off x="2918292" y="2025600"/>
            <a:ext cx="4718355" cy="2931793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2699792" y="2348880"/>
            <a:ext cx="5040560" cy="3528392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7341">
            <a:off x="5228266" y="1825438"/>
            <a:ext cx="2304256" cy="14214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707904" y="4005064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34290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6016" y="4653136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499505">
            <a:off x="3090950" y="3978687"/>
            <a:ext cx="4968552" cy="9223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693E-6 L 0.49063 0.1695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45764 0.4335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34" grpId="0"/>
      <p:bldP spid="38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467544" y="1412776"/>
            <a:ext cx="8208912" cy="504056"/>
            <a:chOff x="467544" y="2276872"/>
            <a:chExt cx="8208912" cy="50405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2276872"/>
              <a:ext cx="8208912" cy="5040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348880"/>
              <a:ext cx="8028384" cy="36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100392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7944" y="306896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1720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2411760" y="2420888"/>
            <a:ext cx="5688632" cy="2808312"/>
          </a:xfrm>
          <a:prstGeom prst="triangle">
            <a:avLst>
              <a:gd name="adj" fmla="val 59823"/>
            </a:avLst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5652120" y="2996952"/>
            <a:ext cx="4803349" cy="2984605"/>
          </a:xfrm>
          <a:prstGeom prst="rect">
            <a:avLst/>
          </a:prstGeom>
          <a:noFill/>
        </p:spPr>
      </p:pic>
      <p:pic>
        <p:nvPicPr>
          <p:cNvPr id="4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524243">
            <a:off x="3449508" y="4234134"/>
            <a:ext cx="4968552" cy="922357"/>
          </a:xfrm>
          <a:prstGeom prst="rect">
            <a:avLst/>
          </a:prstGeom>
          <a:noFill/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4499992" y="3501008"/>
            <a:ext cx="3600400" cy="1728192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46366">
            <a:off x="4643511" y="2990556"/>
            <a:ext cx="2304256" cy="142149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5868144" y="21328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Месяц 56"/>
          <p:cNvSpPr/>
          <p:nvPr/>
        </p:nvSpPr>
        <p:spPr>
          <a:xfrm rot="2498734">
            <a:off x="6689576" y="3947140"/>
            <a:ext cx="281546" cy="628835"/>
          </a:xfrm>
          <a:prstGeom prst="moon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есяц 57"/>
          <p:cNvSpPr/>
          <p:nvPr/>
        </p:nvSpPr>
        <p:spPr>
          <a:xfrm rot="1034823">
            <a:off x="6246771" y="4532129"/>
            <a:ext cx="253731" cy="649596"/>
          </a:xfrm>
          <a:prstGeom prst="moon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4 L 0.22848 0.1481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57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364088" y="2276872"/>
            <a:ext cx="3126154" cy="2189857"/>
            <a:chOff x="4860032" y="2276872"/>
            <a:chExt cx="3630210" cy="2189857"/>
          </a:xfrm>
        </p:grpSpPr>
        <p:sp>
          <p:nvSpPr>
            <p:cNvPr id="35" name="TextBox 34"/>
            <p:cNvSpPr txBox="1"/>
            <p:nvPr/>
          </p:nvSpPr>
          <p:spPr>
            <a:xfrm>
              <a:off x="6030690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70296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2124075" y="2405063"/>
          <a:ext cx="16208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5" imgW="14935200" imgH="4267200" progId="Equation.3">
                  <p:embed/>
                </p:oleObj>
              </mc:Choice>
              <mc:Fallback>
                <p:oleObj name="Формула" r:id="rId5" imgW="14935200" imgH="4267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4075" y="2405063"/>
                        <a:ext cx="1620838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авая фигурная скобка 55"/>
          <p:cNvSpPr/>
          <p:nvPr/>
        </p:nvSpPr>
        <p:spPr>
          <a:xfrm>
            <a:off x="3923928" y="2420888"/>
            <a:ext cx="216024" cy="93610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>
            <a:off x="4211960" y="270892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25599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1763688" y="4221088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7" imgW="23774400" imgH="4267200" progId="Equation.3">
                  <p:embed/>
                </p:oleObj>
              </mc:Choice>
              <mc:Fallback>
                <p:oleObj name="Формула" r:id="rId7" imgW="23774400" imgH="42672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4221088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1907704" y="3501008"/>
          <a:ext cx="23129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9" imgW="21336000" imgH="3962400" progId="Equation.3">
                  <p:embed/>
                </p:oleObj>
              </mc:Choice>
              <mc:Fallback>
                <p:oleObj name="Формула" r:id="rId9" imgW="21336000" imgH="39624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704" y="3501008"/>
                        <a:ext cx="2312987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>
            <a:off x="6660232" y="3429000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172400" y="3429000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051720" y="2924944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11" imgW="14935200" imgH="3962400" progId="Equation.3">
                  <p:embed/>
                </p:oleObj>
              </mc:Choice>
              <mc:Fallback>
                <p:oleObj name="Формула" r:id="rId11" imgW="14935200" imgH="39624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1720" y="2924944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67544" y="1268760"/>
            <a:ext cx="8208912" cy="1008112"/>
            <a:chOff x="467544" y="3140968"/>
            <a:chExt cx="8208912" cy="1008112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b="25975"/>
            <a:stretch>
              <a:fillRect/>
            </a:stretch>
          </p:blipFill>
          <p:spPr bwMode="auto">
            <a:xfrm>
              <a:off x="467544" y="3140968"/>
              <a:ext cx="8208912" cy="1008112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32" name="Прямоугольник 31"/>
            <p:cNvSpPr/>
            <p:nvPr/>
          </p:nvSpPr>
          <p:spPr>
            <a:xfrm>
              <a:off x="4788024" y="3789040"/>
              <a:ext cx="38164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общий признак</a:t>
              </a:r>
              <a:endPara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1763688" y="3861048"/>
          <a:ext cx="33843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4" imgW="32004000" imgH="3962400" progId="Equation.3">
                  <p:embed/>
                </p:oleObj>
              </mc:Choice>
              <mc:Fallback>
                <p:oleObj name="Формула" r:id="rId14" imgW="32004000" imgH="39624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63688" y="3861048"/>
                        <a:ext cx="3384375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Фигура, имеющая форму буквы L 33"/>
          <p:cNvSpPr/>
          <p:nvPr/>
        </p:nvSpPr>
        <p:spPr>
          <a:xfrm rot="5400000">
            <a:off x="6433356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Фигура, имеющая форму буквы L 35"/>
          <p:cNvSpPr/>
          <p:nvPr/>
        </p:nvSpPr>
        <p:spPr>
          <a:xfrm rot="5400000">
            <a:off x="7945524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483768" y="4797152"/>
            <a:ext cx="5584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прилежащим углам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Месяц 38"/>
          <p:cNvSpPr/>
          <p:nvPr/>
        </p:nvSpPr>
        <p:spPr>
          <a:xfrm rot="17279304">
            <a:off x="6499012" y="3006856"/>
            <a:ext cx="133900" cy="363965"/>
          </a:xfrm>
          <a:prstGeom prst="moon">
            <a:avLst>
              <a:gd name="adj" fmla="val 9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есяц 39"/>
          <p:cNvSpPr/>
          <p:nvPr/>
        </p:nvSpPr>
        <p:spPr>
          <a:xfrm rot="17279304">
            <a:off x="8083189" y="2934848"/>
            <a:ext cx="133900" cy="363965"/>
          </a:xfrm>
          <a:prstGeom prst="moon">
            <a:avLst>
              <a:gd name="adj" fmla="val 9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56" grpId="0" animBg="1"/>
      <p:bldP spid="57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268760"/>
            <a:ext cx="8208912" cy="983636"/>
            <a:chOff x="467544" y="4389580"/>
            <a:chExt cx="8208912" cy="983636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26356"/>
            <a:stretch>
              <a:fillRect/>
            </a:stretch>
          </p:blipFill>
          <p:spPr bwMode="auto">
            <a:xfrm>
              <a:off x="467544" y="4389580"/>
              <a:ext cx="8208912" cy="983636"/>
            </a:xfrm>
            <a:prstGeom prst="rect">
              <a:avLst/>
            </a:prstGeom>
            <a:noFill/>
            <a:ln w="38100">
              <a:solidFill>
                <a:srgbClr val="255997"/>
              </a:solidFill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5796136" y="5085184"/>
              <a:ext cx="28083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признак</a:t>
              </a:r>
              <a:endPara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220072" y="2276872"/>
            <a:ext cx="3270170" cy="2189857"/>
            <a:chOff x="4692795" y="2276872"/>
            <a:chExt cx="3797447" cy="2189857"/>
          </a:xfrm>
        </p:grpSpPr>
        <p:sp>
          <p:nvSpPr>
            <p:cNvPr id="28" name="TextBox 27"/>
            <p:cNvSpPr txBox="1"/>
            <p:nvPr/>
          </p:nvSpPr>
          <p:spPr>
            <a:xfrm>
              <a:off x="6030690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92795" y="4005064"/>
              <a:ext cx="557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99638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70296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2108200" y="2405063"/>
          <a:ext cx="1654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6" imgW="15240000" imgH="4267200" progId="Equation.3">
                  <p:embed/>
                </p:oleObj>
              </mc:Choice>
              <mc:Fallback>
                <p:oleObj name="Формула" r:id="rId6" imgW="15240000" imgH="42672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8200" y="2405063"/>
                        <a:ext cx="1654175" cy="45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авая фигурная скобка 47"/>
          <p:cNvSpPr/>
          <p:nvPr/>
        </p:nvSpPr>
        <p:spPr>
          <a:xfrm>
            <a:off x="3923928" y="2420888"/>
            <a:ext cx="216024" cy="93610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4211960" y="270892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25599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1691680" y="3501008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8" imgW="23774400" imgH="4267200" progId="Equation.3">
                  <p:embed/>
                </p:oleObj>
              </mc:Choice>
              <mc:Fallback>
                <p:oleObj name="Формула" r:id="rId8" imgW="23774400" imgH="42672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1680" y="3501008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1763688" y="4005064"/>
          <a:ext cx="23129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10" imgW="21336000" imgH="3962400" progId="Equation.3">
                  <p:embed/>
                </p:oleObj>
              </mc:Choice>
              <mc:Fallback>
                <p:oleObj name="Формула" r:id="rId10" imgW="21336000" imgH="39624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3688" y="4005064"/>
                        <a:ext cx="2312987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flipV="1">
            <a:off x="6084168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6"/>
          <p:cNvGraphicFramePr>
            <a:graphicFrameLocks noChangeAspect="1"/>
          </p:cNvGraphicFramePr>
          <p:nvPr/>
        </p:nvGraphicFramePr>
        <p:xfrm>
          <a:off x="2051720" y="2924944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12" imgW="14935200" imgH="3962400" progId="Equation.3">
                  <p:embed/>
                </p:oleObj>
              </mc:Choice>
              <mc:Fallback>
                <p:oleObj name="Формула" r:id="rId12" imgW="14935200" imgH="39624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1720" y="2924944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/>
        </p:nvGraphicFramePr>
        <p:xfrm>
          <a:off x="1835696" y="4293096"/>
          <a:ext cx="4191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4" imgW="39624000" imgH="3962400" progId="Equation.3">
                  <p:embed/>
                </p:oleObj>
              </mc:Choice>
              <mc:Fallback>
                <p:oleObj name="Формула" r:id="rId14" imgW="39624000" imgH="39624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35696" y="4293096"/>
                        <a:ext cx="4191000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Фигура, имеющая форму буквы L 55"/>
          <p:cNvSpPr/>
          <p:nvPr/>
        </p:nvSpPr>
        <p:spPr>
          <a:xfrm rot="5400000">
            <a:off x="6433356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Фигура, имеющая форму буквы L 56"/>
          <p:cNvSpPr/>
          <p:nvPr/>
        </p:nvSpPr>
        <p:spPr>
          <a:xfrm rot="5400000">
            <a:off x="7945524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627784" y="4941168"/>
            <a:ext cx="5584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прилежащим углам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Месяц 58"/>
          <p:cNvSpPr/>
          <p:nvPr/>
        </p:nvSpPr>
        <p:spPr>
          <a:xfrm rot="17279304">
            <a:off x="6499012" y="3006856"/>
            <a:ext cx="133900" cy="363965"/>
          </a:xfrm>
          <a:prstGeom prst="moon">
            <a:avLst>
              <a:gd name="adj" fmla="val 9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Месяц 59"/>
          <p:cNvSpPr/>
          <p:nvPr/>
        </p:nvSpPr>
        <p:spPr>
          <a:xfrm rot="17279304">
            <a:off x="8083189" y="2934848"/>
            <a:ext cx="133900" cy="363965"/>
          </a:xfrm>
          <a:prstGeom prst="moon">
            <a:avLst>
              <a:gd name="adj" fmla="val 9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Object 6"/>
          <p:cNvGraphicFramePr>
            <a:graphicFrameLocks noChangeAspect="1"/>
          </p:cNvGraphicFramePr>
          <p:nvPr/>
        </p:nvGraphicFramePr>
        <p:xfrm>
          <a:off x="4644008" y="4581128"/>
          <a:ext cx="34686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6" imgW="32004000" imgH="3962400" progId="Equation.3">
                  <p:embed/>
                </p:oleObj>
              </mc:Choice>
              <mc:Fallback>
                <p:oleObj name="Формула" r:id="rId16" imgW="32004000" imgH="39624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4008" y="4581128"/>
                        <a:ext cx="3468687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Прямая соединительная линия 62"/>
          <p:cNvCxnSpPr/>
          <p:nvPr/>
        </p:nvCxnSpPr>
        <p:spPr>
          <a:xfrm flipV="1">
            <a:off x="7596336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49" grpId="0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268760"/>
            <a:ext cx="8208912" cy="1008112"/>
            <a:chOff x="467544" y="4797152"/>
            <a:chExt cx="8136904" cy="1008112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r="877" b="26278"/>
            <a:stretch>
              <a:fillRect/>
            </a:stretch>
          </p:blipFill>
          <p:spPr bwMode="auto">
            <a:xfrm>
              <a:off x="467544" y="4797152"/>
              <a:ext cx="8136904" cy="1008112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3" name="Прямоугольник 22"/>
            <p:cNvSpPr/>
            <p:nvPr/>
          </p:nvSpPr>
          <p:spPr>
            <a:xfrm>
              <a:off x="2195736" y="5445224"/>
              <a:ext cx="38164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общий признак</a:t>
              </a:r>
              <a:endPara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68144" y="5445224"/>
              <a:ext cx="259228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220072" y="2276872"/>
            <a:ext cx="3270170" cy="2189857"/>
            <a:chOff x="4692795" y="2276872"/>
            <a:chExt cx="3797447" cy="2189857"/>
          </a:xfrm>
        </p:grpSpPr>
        <p:sp>
          <p:nvSpPr>
            <p:cNvPr id="27" name="TextBox 26"/>
            <p:cNvSpPr txBox="1"/>
            <p:nvPr/>
          </p:nvSpPr>
          <p:spPr>
            <a:xfrm>
              <a:off x="6030690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2795" y="4005064"/>
              <a:ext cx="557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100000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99638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70296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2124075" y="2420938"/>
          <a:ext cx="1620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7" imgW="14935200" imgH="3962400" progId="Equation.3">
                  <p:embed/>
                </p:oleObj>
              </mc:Choice>
              <mc:Fallback>
                <p:oleObj name="Формула" r:id="rId7" imgW="14935200" imgH="39624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4075" y="2420938"/>
                        <a:ext cx="1620838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авая фигурная скобка 35"/>
          <p:cNvSpPr/>
          <p:nvPr/>
        </p:nvSpPr>
        <p:spPr>
          <a:xfrm>
            <a:off x="3923928" y="2420888"/>
            <a:ext cx="216024" cy="93610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с вырезом 36"/>
          <p:cNvSpPr/>
          <p:nvPr/>
        </p:nvSpPr>
        <p:spPr>
          <a:xfrm>
            <a:off x="4211960" y="270892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25599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1763688" y="4221088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9" imgW="23774400" imgH="4267200" progId="Equation.3">
                  <p:embed/>
                </p:oleObj>
              </mc:Choice>
              <mc:Fallback>
                <p:oleObj name="Формула" r:id="rId9" imgW="23774400" imgH="42672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4221088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2051720" y="3501008"/>
          <a:ext cx="29083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11" imgW="26822400" imgH="3962400" progId="Equation.3">
                  <p:embed/>
                </p:oleObj>
              </mc:Choice>
              <mc:Fallback>
                <p:oleObj name="Формула" r:id="rId11" imgW="26822400" imgH="39624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1720" y="3501008"/>
                        <a:ext cx="2908300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>
            <a:off x="5940152" y="3284984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24328" y="3356992"/>
            <a:ext cx="28803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6"/>
          <p:cNvGraphicFramePr>
            <a:graphicFrameLocks noChangeAspect="1"/>
          </p:cNvGraphicFramePr>
          <p:nvPr/>
        </p:nvGraphicFramePr>
        <p:xfrm>
          <a:off x="2051720" y="2924944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13" imgW="14935200" imgH="3962400" progId="Equation.3">
                  <p:embed/>
                </p:oleObj>
              </mc:Choice>
              <mc:Fallback>
                <p:oleObj name="Формула" r:id="rId13" imgW="14935200" imgH="39624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1720" y="2924944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/>
        </p:nvGraphicFramePr>
        <p:xfrm>
          <a:off x="2230438" y="3860800"/>
          <a:ext cx="24495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5" imgW="23164800" imgH="3962400" progId="Equation.3">
                  <p:embed/>
                </p:oleObj>
              </mc:Choice>
              <mc:Fallback>
                <p:oleObj name="Формула" r:id="rId15" imgW="23164800" imgH="39624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30438" y="3860800"/>
                        <a:ext cx="2449512" cy="415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Фигура, имеющая форму буквы L 56"/>
          <p:cNvSpPr/>
          <p:nvPr/>
        </p:nvSpPr>
        <p:spPr>
          <a:xfrm rot="5400000">
            <a:off x="6433356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Фигура, имеющая форму буквы L 57"/>
          <p:cNvSpPr/>
          <p:nvPr/>
        </p:nvSpPr>
        <p:spPr>
          <a:xfrm rot="5400000">
            <a:off x="7945524" y="3655876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627784" y="4941168"/>
            <a:ext cx="5584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прилежащим углам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Месяц 59"/>
          <p:cNvSpPr/>
          <p:nvPr/>
        </p:nvSpPr>
        <p:spPr>
          <a:xfrm rot="17279304">
            <a:off x="6499012" y="3006856"/>
            <a:ext cx="133900" cy="363965"/>
          </a:xfrm>
          <a:prstGeom prst="moon">
            <a:avLst>
              <a:gd name="adj" fmla="val 9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Месяц 60"/>
          <p:cNvSpPr/>
          <p:nvPr/>
        </p:nvSpPr>
        <p:spPr>
          <a:xfrm rot="17279304">
            <a:off x="8083189" y="2934848"/>
            <a:ext cx="133900" cy="363965"/>
          </a:xfrm>
          <a:prstGeom prst="moon">
            <a:avLst>
              <a:gd name="adj" fmla="val 9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4644008" y="4581128"/>
          <a:ext cx="34686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7" imgW="32004000" imgH="3962400" progId="Equation.3">
                  <p:embed/>
                </p:oleObj>
              </mc:Choice>
              <mc:Fallback>
                <p:oleObj name="Формула" r:id="rId17" imgW="32004000" imgH="39624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4008" y="4581128"/>
                        <a:ext cx="3468687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6" grpId="1" animBg="1"/>
      <p:bldP spid="36" grpId="0" animBg="1"/>
      <p:bldP spid="37" grpId="0" animBg="1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Задачи на построение. Треугольник. Параллельные 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8208912" cy="975997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467544" y="2484410"/>
            <a:ext cx="8208912" cy="720080"/>
            <a:chOff x="467544" y="2564904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5649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7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780928"/>
              <a:ext cx="7632848" cy="33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48506"/>
            <a:ext cx="8208912" cy="954031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467544" y="4437112"/>
            <a:ext cx="8208912" cy="720080"/>
            <a:chOff x="467544" y="4437112"/>
            <a:chExt cx="8208912" cy="7200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443711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7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4509120"/>
              <a:ext cx="8064896" cy="62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467544" y="5301208"/>
            <a:ext cx="8208912" cy="720080"/>
            <a:chOff x="467544" y="5301208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530120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71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1560" y="5445224"/>
              <a:ext cx="684076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724128" y="242088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2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Задачи на построение. Треугольник. Параллельные 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08912" cy="975997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pic>
        <p:nvPicPr>
          <p:cNvPr id="30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53102"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2987824" y="3645024"/>
            <a:ext cx="4752528" cy="1224136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534259" y="2627573"/>
            <a:ext cx="2304256" cy="142149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843808" y="37170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6096" y="43651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59702" flipV="1">
            <a:off x="3346005" y="1302754"/>
            <a:ext cx="3501007" cy="2120768"/>
          </a:xfrm>
          <a:prstGeom prst="rect">
            <a:avLst/>
          </a:prstGeom>
          <a:noFill/>
        </p:spPr>
      </p:pic>
      <p:pic>
        <p:nvPicPr>
          <p:cNvPr id="5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762476" y="3090605"/>
            <a:ext cx="2304256" cy="142149"/>
          </a:xfrm>
          <a:prstGeom prst="rect">
            <a:avLst/>
          </a:prstGeom>
          <a:noFill/>
        </p:spPr>
      </p:pic>
      <p:cxnSp>
        <p:nvCxnSpPr>
          <p:cNvPr id="60" name="Прямая соединительная линия 59"/>
          <p:cNvCxnSpPr>
            <a:endCxn id="57" idx="0"/>
          </p:cNvCxnSpPr>
          <p:nvPr/>
        </p:nvCxnSpPr>
        <p:spPr>
          <a:xfrm flipH="1">
            <a:off x="5639838" y="2204864"/>
            <a:ext cx="588346" cy="2160240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08304" y="47971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1"/>
          <p:cNvGraphicFramePr>
            <a:graphicFrameLocks noChangeAspect="1"/>
          </p:cNvGraphicFramePr>
          <p:nvPr/>
        </p:nvGraphicFramePr>
        <p:xfrm>
          <a:off x="2066925" y="5189538"/>
          <a:ext cx="16525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10" imgW="15240000" imgH="4267200" progId="Equation.3">
                  <p:embed/>
                </p:oleObj>
              </mc:Choice>
              <mc:Fallback>
                <p:oleObj name="Формула" r:id="rId10" imgW="15240000" imgH="4267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6925" y="5189538"/>
                        <a:ext cx="1652588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693E-6 L 0.49063 0.1695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3562E-7 L -0.0592 0.30141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34" grpId="0" animBg="1"/>
      <p:bldP spid="40" grpId="0" animBg="1"/>
      <p:bldP spid="56" grpId="0"/>
      <p:bldP spid="57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5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Задачи на построение. Треугольник. Параллельные 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340768"/>
            <a:ext cx="8208912" cy="720080"/>
            <a:chOff x="467544" y="2564904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25649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2780928"/>
              <a:ext cx="7632848" cy="33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2339752" y="2420888"/>
            <a:ext cx="5976664" cy="2952328"/>
            <a:chOff x="2339752" y="2420888"/>
            <a:chExt cx="5976664" cy="295232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339752" y="2420888"/>
              <a:ext cx="5976664" cy="2952328"/>
            </a:xfrm>
            <a:prstGeom prst="rect">
              <a:avLst/>
            </a:prstGeom>
            <a:solidFill>
              <a:srgbClr val="6565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3707904" y="2708920"/>
              <a:ext cx="3744416" cy="2232248"/>
            </a:xfrm>
            <a:prstGeom prst="triangle">
              <a:avLst>
                <a:gd name="adj" fmla="val 23112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5856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39952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52320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1721641" y="2102895"/>
            <a:ext cx="3501007" cy="2120768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>
            <a:stCxn id="31" idx="0"/>
            <a:endCxn id="31" idx="3"/>
          </p:cNvCxnSpPr>
          <p:nvPr/>
        </p:nvCxnSpPr>
        <p:spPr>
          <a:xfrm>
            <a:off x="4573313" y="2708920"/>
            <a:ext cx="0" cy="22322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55976" y="486916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66569"/>
              <a:ext cx="8064896" cy="35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487761"/>
              <a:ext cx="7920880" cy="56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4293096"/>
            <a:ext cx="8208912" cy="720080"/>
            <a:chOff x="467544" y="4077072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293096"/>
              <a:ext cx="7632848" cy="37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5157192"/>
            <a:ext cx="8208912" cy="720080"/>
            <a:chOff x="467544" y="4941168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138378"/>
              <a:ext cx="7920880" cy="36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212976"/>
            <a:ext cx="8173416" cy="93477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7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954031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sp>
        <p:nvSpPr>
          <p:cNvPr id="45" name="Управляющая кнопка: настраиваемая 44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Задачи на построение. Треугольник. Параллельные 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ый треугольник 45"/>
          <p:cNvSpPr/>
          <p:nvPr/>
        </p:nvSpPr>
        <p:spPr>
          <a:xfrm>
            <a:off x="4860032" y="2852936"/>
            <a:ext cx="3312368" cy="2376264"/>
          </a:xfrm>
          <a:prstGeom prst="rtTriangle">
            <a:avLst/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ый треугольник 47"/>
          <p:cNvSpPr/>
          <p:nvPr/>
        </p:nvSpPr>
        <p:spPr>
          <a:xfrm rot="10800000">
            <a:off x="5076056" y="2564904"/>
            <a:ext cx="3312368" cy="2376264"/>
          </a:xfrm>
          <a:prstGeom prst="rtTriangle">
            <a:avLst/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499992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9992" y="28529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40352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16416" y="22048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16416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16016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1995488" y="2420938"/>
          <a:ext cx="16192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7" imgW="14935200" imgH="4267200" progId="Equation.3">
                  <p:embed/>
                </p:oleObj>
              </mc:Choice>
              <mc:Fallback>
                <p:oleObj name="Формула" r:id="rId7" imgW="14935200" imgH="42672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5488" y="2420938"/>
                        <a:ext cx="1619250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Фигура, имеющая форму буквы L 64"/>
          <p:cNvSpPr/>
          <p:nvPr/>
        </p:nvSpPr>
        <p:spPr>
          <a:xfrm>
            <a:off x="7884368" y="2564904"/>
            <a:ext cx="504056" cy="554360"/>
          </a:xfrm>
          <a:prstGeom prst="corner">
            <a:avLst>
              <a:gd name="adj1" fmla="val 4167"/>
              <a:gd name="adj2" fmla="val 1389"/>
            </a:avLst>
          </a:prstGeom>
          <a:ln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Фигура, имеющая форму буквы L 65"/>
          <p:cNvSpPr/>
          <p:nvPr/>
        </p:nvSpPr>
        <p:spPr>
          <a:xfrm rot="10800000">
            <a:off x="4860032" y="4653136"/>
            <a:ext cx="504056" cy="554360"/>
          </a:xfrm>
          <a:prstGeom prst="corner">
            <a:avLst>
              <a:gd name="adj1" fmla="val 4167"/>
              <a:gd name="adj2" fmla="val 1389"/>
            </a:avLst>
          </a:prstGeom>
          <a:ln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6948264" y="3789040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7020272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7092280" y="3933056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6084168" y="3717032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6012160" y="3645024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6156176" y="3789040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60032" y="5229200"/>
            <a:ext cx="4968552" cy="922357"/>
          </a:xfrm>
          <a:prstGeom prst="rect">
            <a:avLst/>
          </a:prstGeom>
          <a:noFill/>
        </p:spPr>
      </p:pic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1979712" y="3068960"/>
          <a:ext cx="26431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10" imgW="24384000" imgH="4876800" progId="Equation.3">
                  <p:embed/>
                </p:oleObj>
              </mc:Choice>
              <mc:Fallback>
                <p:oleObj name="Формула" r:id="rId10" imgW="24384000" imgH="48768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79712" y="3068960"/>
                        <a:ext cx="2643187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2915816" y="3645024"/>
          <a:ext cx="628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12" imgW="5791200" imgH="3352800" progId="Equation.3">
                  <p:embed/>
                </p:oleObj>
              </mc:Choice>
              <mc:Fallback>
                <p:oleObj name="Формула" r:id="rId12" imgW="5791200" imgH="33528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15816" y="3645024"/>
                        <a:ext cx="628650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1892300" y="4149725"/>
          <a:ext cx="2676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14" imgW="24688800" imgH="4876800" progId="Equation.3">
                  <p:embed/>
                </p:oleObj>
              </mc:Choice>
              <mc:Fallback>
                <p:oleObj name="Формула" r:id="rId14" imgW="24688800" imgH="48768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92300" y="4149725"/>
                        <a:ext cx="2676525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 rot="20283671">
            <a:off x="2566429" y="4250300"/>
            <a:ext cx="5409581" cy="720080"/>
          </a:xfrm>
          <a:prstGeom prst="rec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катету и гипотенузе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1979712" y="2996952"/>
            <a:ext cx="22322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198 -0.38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7" grpId="0" animBg="1"/>
      <p:bldP spid="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244408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51720" y="2348880"/>
            <a:ext cx="479291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равнобедренном треугольнике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при основании равны.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угол будет тупым, 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больше 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быть, т.к. сумма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 в треугольнике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340768"/>
            <a:ext cx="8208912" cy="720080"/>
            <a:chOff x="467544" y="4437112"/>
            <a:chExt cx="8208912" cy="7200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443711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509120"/>
              <a:ext cx="8064896" cy="62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Управляющая кнопка: настраиваемая 23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Задачи на построение. Треугольник. Параллельные 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51720" y="4941168"/>
            <a:ext cx="792088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0283671">
            <a:off x="2120057" y="3755827"/>
            <a:ext cx="3816424" cy="720080"/>
          </a:xfrm>
          <a:prstGeom prst="rec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Левая круглая скобка 31"/>
          <p:cNvSpPr/>
          <p:nvPr/>
        </p:nvSpPr>
        <p:spPr>
          <a:xfrm rot="2227557">
            <a:off x="10289837" y="4133632"/>
            <a:ext cx="344476" cy="547695"/>
          </a:xfrm>
          <a:prstGeom prst="leftBracket">
            <a:avLst>
              <a:gd name="adj" fmla="val 11698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круглая скобка 33"/>
          <p:cNvSpPr/>
          <p:nvPr/>
        </p:nvSpPr>
        <p:spPr>
          <a:xfrm rot="8735921">
            <a:off x="6060192" y="4810740"/>
            <a:ext cx="198684" cy="486437"/>
          </a:xfrm>
          <a:prstGeom prst="leftBracket">
            <a:avLst>
              <a:gd name="adj" fmla="val 11698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Левая круглая скобка 39"/>
          <p:cNvSpPr/>
          <p:nvPr/>
        </p:nvSpPr>
        <p:spPr>
          <a:xfrm rot="2227557">
            <a:off x="7782602" y="4806547"/>
            <a:ext cx="201749" cy="508068"/>
          </a:xfrm>
          <a:prstGeom prst="leftBracket">
            <a:avLst>
              <a:gd name="adj" fmla="val 11698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8" grpId="0" animBg="1"/>
      <p:bldP spid="46" grpId="0"/>
      <p:bldP spid="26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омой 67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2280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6176" y="47971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35696" y="3212976"/>
            <a:ext cx="5039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прямые на плоскости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</a:t>
            </a:r>
            <a:r>
              <a:rPr lang="ru-RU" sz="2400" b="1" dirty="0" smtClean="0">
                <a:solidFill>
                  <a:srgbClr val="656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они не пересекаются.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340768"/>
            <a:ext cx="8208912" cy="720080"/>
            <a:chOff x="467544" y="5301208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530120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5445224"/>
              <a:ext cx="684076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Задачи на построение. Треугольник. Параллельные 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6444208" y="2420888"/>
            <a:ext cx="1080120" cy="2808312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380312" y="2564904"/>
            <a:ext cx="1080120" cy="2808312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1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6021288"/>
            <a:ext cx="640871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Приём «Циркуль» (слайд 12) – Савченко Е.М.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907704" y="3933056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5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5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6323">
            <a:off x="3245320" y="4947836"/>
            <a:ext cx="4968552" cy="922357"/>
          </a:xfrm>
          <a:prstGeom prst="rect">
            <a:avLst/>
          </a:prstGeom>
          <a:noFill/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3851920" y="4509120"/>
            <a:ext cx="4248472" cy="9361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326347" y="3419661"/>
            <a:ext cx="2304256" cy="142149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7668344" y="53732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779912" y="4437112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3635896" y="4581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1051658">
            <a:off x="3669647" y="238238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95536" y="1340768"/>
            <a:ext cx="8208912" cy="720080"/>
            <a:chOff x="467544" y="1484784"/>
            <a:chExt cx="8208912" cy="72008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1666569"/>
              <a:ext cx="8064896" cy="35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650610">
            <a:off x="1497492" y="2269999"/>
            <a:ext cx="4803349" cy="2984605"/>
          </a:xfrm>
          <a:prstGeom prst="rect">
            <a:avLst/>
          </a:prstGeom>
          <a:noFill/>
        </p:spPr>
      </p:pic>
      <p:pic>
        <p:nvPicPr>
          <p:cNvPr id="8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076879">
            <a:off x="1110521" y="2254150"/>
            <a:ext cx="4968552" cy="922357"/>
          </a:xfrm>
          <a:prstGeom prst="rect">
            <a:avLst/>
          </a:prstGeom>
          <a:noFill/>
        </p:spPr>
      </p:pic>
      <p:pic>
        <p:nvPicPr>
          <p:cNvPr id="8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56975">
            <a:off x="3768348" y="4178485"/>
            <a:ext cx="2304256" cy="142149"/>
          </a:xfrm>
          <a:prstGeom prst="rect">
            <a:avLst/>
          </a:prstGeom>
          <a:noFill/>
        </p:spPr>
      </p:pic>
      <p:cxnSp>
        <p:nvCxnSpPr>
          <p:cNvPr id="84" name="Прямая соединительная линия 83"/>
          <p:cNvCxnSpPr/>
          <p:nvPr/>
        </p:nvCxnSpPr>
        <p:spPr>
          <a:xfrm flipV="1">
            <a:off x="3779912" y="1700808"/>
            <a:ext cx="504056" cy="28083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44722 0.12755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4861 -0.39259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7" grpId="0" animBg="1"/>
      <p:bldP spid="81" grpId="0" animBg="1"/>
      <p:bldP spid="82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6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алее 6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2487761"/>
              <a:ext cx="7920880" cy="56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2420888"/>
            <a:ext cx="5976664" cy="29523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812634" flipV="1">
            <a:off x="4302906" y="3174652"/>
            <a:ext cx="2880320" cy="1118715"/>
          </a:xfrm>
          <a:prstGeom prst="triangle">
            <a:avLst>
              <a:gd name="adj" fmla="val 66696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2635939">
            <a:off x="4444669" y="2905581"/>
            <a:ext cx="2880320" cy="1103925"/>
          </a:xfrm>
          <a:prstGeom prst="triangle">
            <a:avLst>
              <a:gd name="adj" fmla="val 66696"/>
            </a:avLst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7944" y="27809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8" grpId="0" animBg="1"/>
      <p:bldP spid="31" grpId="0" animBg="1"/>
      <p:bldP spid="34" grpId="0" animBg="1"/>
      <p:bldP spid="32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173416" cy="93477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60032" y="2276872"/>
            <a:ext cx="3630210" cy="2189857"/>
            <a:chOff x="4860032" y="2276872"/>
            <a:chExt cx="3630210" cy="2189857"/>
          </a:xfrm>
        </p:grpSpPr>
        <p:sp>
          <p:nvSpPr>
            <p:cNvPr id="14" name="TextBox 13"/>
            <p:cNvSpPr txBox="1"/>
            <p:nvPr/>
          </p:nvSpPr>
          <p:spPr>
            <a:xfrm>
              <a:off x="5580112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80312" y="234888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51050" y="2420938"/>
            <a:ext cx="1693863" cy="865187"/>
            <a:chOff x="2051050" y="2420938"/>
            <a:chExt cx="1693863" cy="865187"/>
          </a:xfrm>
        </p:grpSpPr>
        <p:graphicFrame>
          <p:nvGraphicFramePr>
            <p:cNvPr id="30" name="Object 3"/>
            <p:cNvGraphicFramePr>
              <a:graphicFrameLocks noChangeAspect="1"/>
            </p:cNvGraphicFramePr>
            <p:nvPr/>
          </p:nvGraphicFramePr>
          <p:xfrm>
            <a:off x="2124075" y="2420938"/>
            <a:ext cx="162083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6" imgW="14935200" imgH="3962400" progId="Equation.3">
                    <p:embed/>
                  </p:oleObj>
                </mc:Choice>
                <mc:Fallback>
                  <p:oleObj name="Формула" r:id="rId6" imgW="14935200" imgH="39624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24075" y="2420938"/>
                          <a:ext cx="1620838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2051050" y="2836863"/>
            <a:ext cx="1652588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8" imgW="15240000" imgH="4267200" progId="Equation.3">
                    <p:embed/>
                  </p:oleObj>
                </mc:Choice>
                <mc:Fallback>
                  <p:oleObj name="Формула" r:id="rId8" imgW="15240000" imgH="42672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51050" y="2836863"/>
                          <a:ext cx="1652588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авая фигурная скобка 31"/>
          <p:cNvSpPr/>
          <p:nvPr/>
        </p:nvSpPr>
        <p:spPr>
          <a:xfrm>
            <a:off x="3923928" y="2420888"/>
            <a:ext cx="216024" cy="165618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4139952" y="306896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1835696" y="501317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10" imgW="23774400" imgH="4267200" progId="Equation.3">
                  <p:embed/>
                </p:oleObj>
              </mc:Choice>
              <mc:Fallback>
                <p:oleObj name="Формула" r:id="rId10" imgW="23774400" imgH="42672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5696" y="501317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1835696" y="4437112"/>
          <a:ext cx="3094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12" imgW="30480000" imgH="4572000" progId="Equation.3">
                  <p:embed/>
                </p:oleObj>
              </mc:Choice>
              <mc:Fallback>
                <p:oleObj name="Формула" r:id="rId12" imgW="30480000" imgH="45720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35696" y="4437112"/>
                        <a:ext cx="3094037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1907704" y="342900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6"/>
          <p:cNvGraphicFramePr>
            <a:graphicFrameLocks noChangeAspect="1"/>
          </p:cNvGraphicFramePr>
          <p:nvPr/>
        </p:nvGraphicFramePr>
        <p:xfrm>
          <a:off x="1954213" y="3573463"/>
          <a:ext cx="16192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4" imgW="14935200" imgH="4267200" progId="Equation.3">
                  <p:embed/>
                </p:oleObj>
              </mc:Choice>
              <mc:Fallback>
                <p:oleObj name="Формула" r:id="rId14" imgW="14935200" imgH="42672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4213" y="3573463"/>
                        <a:ext cx="1619250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>
            <a:off x="5436096" y="314096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236296" y="3140968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96136" y="3717032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868144" y="3717032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668344" y="3789040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3789040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7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132856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293096"/>
              <a:ext cx="7632848" cy="37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6056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>
              <a:off x="4427984" y="2780928"/>
              <a:ext cx="2160240" cy="2304256"/>
            </a:xfrm>
            <a:prstGeom prst="triangl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788024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5796136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 rot="6963227">
            <a:off x="3773745" y="1653417"/>
            <a:ext cx="4803349" cy="29846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3" name="Управляющая кнопка: домой 22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67544" y="1340768"/>
            <a:ext cx="8208912" cy="720080"/>
            <a:chOff x="467544" y="4941168"/>
            <a:chExt cx="8208912" cy="72008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138378"/>
              <a:ext cx="7920880" cy="36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76056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>
              <a:off x="3131840" y="2780928"/>
              <a:ext cx="4608512" cy="2304256"/>
            </a:xfrm>
            <a:prstGeom prst="triangl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139952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6300192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оловина рамки 52"/>
            <p:cNvSpPr/>
            <p:nvPr/>
          </p:nvSpPr>
          <p:spPr>
            <a:xfrm rot="13405268">
              <a:off x="5212027" y="2908944"/>
              <a:ext cx="410114" cy="372281"/>
            </a:xfrm>
            <a:prstGeom prst="halfFrame">
              <a:avLst>
                <a:gd name="adj1" fmla="val 0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2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83533" flipV="1">
            <a:off x="2983976" y="3870183"/>
            <a:ext cx="3765643" cy="2157781"/>
          </a:xfrm>
          <a:prstGeom prst="rect">
            <a:avLst/>
          </a:prstGeom>
          <a:noFill/>
        </p:spPr>
      </p:pic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 Первоначальные понятия. Равнобедренный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412776"/>
            <a:ext cx="8208912" cy="720080"/>
            <a:chOff x="467544" y="1412776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127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4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644696"/>
              <a:ext cx="7848872" cy="34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2276872"/>
            <a:ext cx="8208912" cy="720080"/>
            <a:chOff x="467544" y="2276872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2768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7" y="2451878"/>
              <a:ext cx="7920881" cy="40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3140968"/>
            <a:ext cx="8208912" cy="720080"/>
            <a:chOff x="467544" y="3140968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31409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158668"/>
              <a:ext cx="7920880" cy="63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8208912" cy="10585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0" name="Группа 29"/>
          <p:cNvGrpSpPr/>
          <p:nvPr/>
        </p:nvGrpSpPr>
        <p:grpSpPr>
          <a:xfrm>
            <a:off x="467544" y="5229200"/>
            <a:ext cx="8208912" cy="720080"/>
            <a:chOff x="467544" y="5229200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52292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1" y="5395794"/>
              <a:ext cx="7344817" cy="328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2940</Words>
  <Application>WPS Presentation</Application>
  <PresentationFormat>Экран (4:3)</PresentationFormat>
  <Paragraphs>388</Paragraphs>
  <Slides>33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39</vt:i4>
      </vt:variant>
      <vt:variant>
        <vt:lpstr>幻灯片标题</vt:lpstr>
      </vt:variant>
      <vt:variant>
        <vt:i4>33</vt:i4>
      </vt:variant>
    </vt:vector>
  </HeadingPairs>
  <TitlesOfParts>
    <vt:vector size="8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349</cp:revision>
  <dcterms:created xsi:type="dcterms:W3CDTF">2018-08-09T10:48:00Z</dcterms:created>
  <dcterms:modified xsi:type="dcterms:W3CDTF">2024-11-02T13:48:44Z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64A7CBA170F540A8BFC82A6CDF8C190D_12</vt:lpwstr>
  </property>
  <property fmtid="{D5CDD505-2E9C-101B-9397-08002B2CF9AE}" pid="3" name="KSOProductBuildVer">
    <vt:lpwstr>1049-12.2.0.18607</vt:lpwstr>
  </property>
</Properties>
</file>