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83" r:id="rId2"/>
    <p:sldId id="289" r:id="rId3"/>
    <p:sldId id="288" r:id="rId4"/>
    <p:sldId id="286" r:id="rId5"/>
    <p:sldId id="267" r:id="rId6"/>
    <p:sldId id="279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72" r:id="rId15"/>
    <p:sldId id="263" r:id="rId16"/>
    <p:sldId id="264" r:id="rId17"/>
    <p:sldId id="265" r:id="rId18"/>
    <p:sldId id="271" r:id="rId19"/>
    <p:sldId id="266" r:id="rId20"/>
    <p:sldId id="268" r:id="rId21"/>
    <p:sldId id="269" r:id="rId22"/>
    <p:sldId id="273" r:id="rId23"/>
    <p:sldId id="287" r:id="rId24"/>
    <p:sldId id="29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FFF"/>
    <a:srgbClr val="D32CF4"/>
    <a:srgbClr val="21F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4EC990F-5F51-4AA4-93CE-E4676A55A0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597B9-9C91-426B-8F16-7581A1583E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FD257-20A4-4F7C-B4A3-905CFAD62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84B79-B5B7-4571-BBF0-E881D459F1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F3743-C000-4E15-8583-38F83504B3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8B52C-CB81-42BD-A042-AEDEB44AB0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7120-AE00-4315-A50B-AA463D12B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30D53-ED03-418E-8CA4-DA05B0D9F1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03F5F-64FC-4615-A143-CA284F5CFF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560B8A6D-60D2-4AEE-92C2-F438469F13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D213D351-2212-4453-A9D8-7D4867FE38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1F510411-391F-42F7-A768-79804B11F0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teacherspayteachers.com/Store/Tentors-Math-Activities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teacherspayteachers.com/Sellers-Im-Following/Add/Tentors-Math-Activit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epurl.com/gda_Kr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https://www.teacherspayteachers.com/My-Purchas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9" y="-747464"/>
            <a:ext cx="8869019" cy="75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444208" y="4802318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07704" y="467049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5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475656" y="4268355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3077373"/>
            <a:ext cx="7069400" cy="121572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latin typeface="Comic Sans MS" pitchFamily="66" charset="0"/>
              </a:rPr>
              <a:t>163 ÷ 38.7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561662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By rounding all numbers to 1 significant figure, find an approximate answer to the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372200" y="4839948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35696" y="4774037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1 400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835696" y="4371896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933357"/>
            <a:ext cx="7069400" cy="121572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latin typeface="Comic Sans MS" pitchFamily="66" charset="0"/>
              </a:rPr>
              <a:t>6973 ÷ 4.78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561662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By rounding all numbers to 1 significant figure, find an approximate answer to the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444208" y="4797152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07704" y="4731241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500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691680" y="4329100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958984" y="2924944"/>
            <a:ext cx="7069400" cy="121572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latin typeface="Comic Sans MS" pitchFamily="66" charset="0"/>
              </a:rPr>
              <a:t>209 ÷ 0.367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561662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By rounding all numbers to 1 significant figure, find an approximate answer to the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516216" y="4896356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07704" y="4731241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4 800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907704" y="4428304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71800" y="2982742"/>
                <a:ext cx="3493264" cy="167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/>
                            </a:rPr>
                            <m:t>581</m:t>
                          </m:r>
                          <m:r>
                            <a:rPr lang="en-GB" sz="5400" b="0" i="1" smtClean="0">
                              <a:latin typeface="Cambria Math"/>
                              <a:ea typeface="Cambria Math"/>
                            </a:rPr>
                            <m:t>×777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/>
                            </a:rPr>
                            <m:t>109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982742"/>
                <a:ext cx="3493264" cy="16703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561662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By rounding all numbers to 1 significant figure, find an approximate answer to the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372200" y="4863063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07704" y="465313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10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605810" y="4250995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71800" y="2766718"/>
                <a:ext cx="3515706" cy="167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/>
                            </a:rPr>
                            <m:t>791</m:t>
                          </m:r>
                          <m:r>
                            <a:rPr lang="en-GB" sz="5400" b="0" i="1" smtClean="0">
                              <a:latin typeface="Cambria Math"/>
                              <a:ea typeface="Cambria Math"/>
                            </a:rPr>
                            <m:t>−577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766718"/>
                <a:ext cx="3515706" cy="16703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561662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By rounding all numbers to 1 significant figure, find an approximate answer to the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392939" y="4924636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79712" y="4570693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1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550361" y="4149080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43808" y="2639566"/>
                <a:ext cx="3515706" cy="1653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/>
                            </a:rPr>
                            <m:t>314</m:t>
                          </m:r>
                          <m:r>
                            <a:rPr lang="en-GB" sz="5400" b="0" i="1" smtClean="0">
                              <a:latin typeface="Cambria Math"/>
                              <a:ea typeface="Cambria Math"/>
                            </a:rPr>
                            <m:t>+669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/>
                            </a:rPr>
                            <m:t>991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639566"/>
                <a:ext cx="3515706" cy="16535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561662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By rounding all numbers to 1 significant figure, find an approximate answer to the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466567" y="4915363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07704" y="456142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20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596383" y="4159279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27784" y="2694710"/>
                <a:ext cx="3801041" cy="167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/>
                            </a:rPr>
                            <m:t>77.2</m:t>
                          </m:r>
                          <m:r>
                            <a:rPr lang="en-GB" sz="5400" b="0" i="1" smtClean="0">
                              <a:latin typeface="Cambria Math"/>
                              <a:ea typeface="Cambria Math"/>
                            </a:rPr>
                            <m:t>−21.5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/>
                            </a:rPr>
                            <m:t>2.78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694710"/>
                <a:ext cx="3801041" cy="16703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561662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By rounding all numbers to 1 significant figure, find an approximate answer to the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478391" y="4849375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051720" y="465313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4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763688" y="4250995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99792" y="2694710"/>
                <a:ext cx="3778599" cy="167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/>
                            </a:rPr>
                            <m:t>4.79</m:t>
                          </m:r>
                          <m:r>
                            <a:rPr lang="en-GB" sz="5400" b="0" i="1" smtClean="0">
                              <a:latin typeface="Cambria Math"/>
                              <a:ea typeface="Cambria Math"/>
                            </a:rPr>
                            <m:t>×7.85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/>
                            </a:rPr>
                            <m:t>10.07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694710"/>
                <a:ext cx="3778599" cy="16703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561662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By rounding all numbers to 1 significant figure, find an approximate answer to the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372200" y="4896509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07704" y="454256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15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763688" y="4140425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98515" y="2639566"/>
                <a:ext cx="4161717" cy="1653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/>
                            </a:rPr>
                            <m:t>12.23</m:t>
                          </m:r>
                          <m:r>
                            <a:rPr lang="en-GB" sz="5400" b="0" i="1" smtClean="0">
                              <a:latin typeface="Cambria Math"/>
                              <a:ea typeface="Cambria Math"/>
                            </a:rPr>
                            <m:t>×62.1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/>
                            </a:rPr>
                            <m:t>42.7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515" y="2639566"/>
                <a:ext cx="4161717" cy="16535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561662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By rounding all numbers to 1 significant figure, find an approximate answer to the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444208" y="4869160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07704" y="468478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100 000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907704" y="4221087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87824" y="2553708"/>
                <a:ext cx="3110147" cy="1667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/>
                            </a:rPr>
                            <m:t>534</m:t>
                          </m:r>
                          <m:r>
                            <a:rPr lang="en-GB" sz="5400" b="0" i="1" smtClean="0">
                              <a:latin typeface="Cambria Math"/>
                              <a:ea typeface="Cambria Math"/>
                            </a:rPr>
                            <m:t>×77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/>
                            </a:rPr>
                            <m:t>0.38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553708"/>
                <a:ext cx="3110147" cy="16673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561662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By rounding all numbers to 1 significant figure, find an approximate answer to the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243408"/>
            <a:ext cx="5472608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9" y="1481372"/>
            <a:ext cx="5472608" cy="3603812"/>
          </a:xfrm>
        </p:spPr>
        <p:txBody>
          <a:bodyPr/>
          <a:lstStyle/>
          <a:p>
            <a:r>
              <a:rPr lang="en-GB" dirty="0" smtClean="0"/>
              <a:t>Answers can be revealed by clicking on the smiley.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Advance to next question with the arrow.</a:t>
            </a:r>
            <a:endParaRPr lang="en-GB" dirty="0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3923928" y="4653136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923136" y="2844225"/>
            <a:ext cx="118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360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599100" y="2276872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50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444208" y="4863063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691680" y="458112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2 000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691680" y="4178987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98515" y="2697724"/>
                <a:ext cx="3515706" cy="1667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/>
                            </a:rPr>
                            <m:t>592</m:t>
                          </m:r>
                          <m:r>
                            <a:rPr lang="en-GB" sz="5400" b="0" i="1" smtClean="0">
                              <a:latin typeface="Cambria Math"/>
                              <a:ea typeface="Cambria Math"/>
                            </a:rPr>
                            <m:t>−211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/>
                            </a:rPr>
                            <m:t>0.18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515" y="2697724"/>
                <a:ext cx="3515706" cy="16673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561662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By rounding all numbers to 1 significant figure, find an approximate answer to the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444208" y="4832285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07704" y="479715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30 000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907704" y="4149080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6029" y="2714588"/>
                <a:ext cx="3110147" cy="1650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/>
                            </a:rPr>
                            <m:t>294</m:t>
                          </m:r>
                          <m:r>
                            <a:rPr lang="en-GB" sz="5400" b="0" i="1" smtClean="0">
                              <a:latin typeface="Cambria Math"/>
                              <a:ea typeface="Cambria Math"/>
                            </a:rPr>
                            <m:t>×29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/>
                            </a:rPr>
                            <m:t>0.275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029" y="2714588"/>
                <a:ext cx="3110147" cy="1650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561662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By rounding all numbers to 1 significant figure, find an approximate answer to the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372200" y="4875158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07704" y="47251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25 000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907704" y="4437112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98515" y="2783582"/>
                <a:ext cx="4567276" cy="1653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/>
                            </a:rPr>
                            <m:t>303</m:t>
                          </m:r>
                          <m:r>
                            <a:rPr lang="en-GB" sz="5400" b="0" i="1" smtClean="0">
                              <a:latin typeface="Cambria Math"/>
                              <a:ea typeface="Cambria Math"/>
                            </a:rPr>
                            <m:t>+699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/>
                            </a:rPr>
                            <m:t>0.821−0.413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515" y="2783582"/>
                <a:ext cx="4567276" cy="16535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561662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By rounding all numbers to 1 significant figure, find an approximate answer to the following</a:t>
            </a:r>
          </a:p>
        </p:txBody>
      </p:sp>
    </p:spTree>
    <p:extLst>
      <p:ext uri="{BB962C8B-B14F-4D97-AF65-F5344CB8AC3E}">
        <p14:creationId xmlns:p14="http://schemas.microsoft.com/office/powerpoint/2010/main" val="21455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2420888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Algerian" pitchFamily="82" charset="0"/>
              </a:rPr>
              <a:t>The End!</a:t>
            </a:r>
            <a:endParaRPr lang="en-GB" sz="6000" dirty="0">
              <a:latin typeface="Algerian" pitchFamily="82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2843808" y="1698196"/>
            <a:ext cx="3384376" cy="3384376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7624" y="620688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Segoe Print" pitchFamily="2" charset="0"/>
              </a:rPr>
              <a:t>Please feel free to contact me with any questions or suggestions </a:t>
            </a:r>
            <a:r>
              <a:rPr lang="en-GB" dirty="0" smtClean="0">
                <a:latin typeface="Segoe Print" pitchFamily="2" charset="0"/>
              </a:rPr>
              <a:t>about </a:t>
            </a:r>
            <a:r>
              <a:rPr lang="en-GB" dirty="0">
                <a:latin typeface="Segoe Print" pitchFamily="2" charset="0"/>
              </a:rPr>
              <a:t>my </a:t>
            </a:r>
            <a:r>
              <a:rPr lang="en-GB" dirty="0" smtClean="0">
                <a:latin typeface="Segoe Print" pitchFamily="2" charset="0"/>
              </a:rPr>
              <a:t>products at:</a:t>
            </a:r>
            <a:br>
              <a:rPr lang="en-GB" dirty="0" smtClean="0">
                <a:latin typeface="Segoe Print" pitchFamily="2" charset="0"/>
              </a:rPr>
            </a:br>
            <a:r>
              <a:rPr lang="en-GB" dirty="0" smtClean="0">
                <a:solidFill>
                  <a:srgbClr val="0070C0"/>
                </a:solidFill>
                <a:latin typeface="Segoe Print" pitchFamily="2" charset="0"/>
              </a:rPr>
              <a:t>Tentorsed@gmail.com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899592" y="1544018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B050"/>
                </a:solidFill>
                <a:latin typeface="Segoe Print" pitchFamily="2" charset="0"/>
              </a:rPr>
              <a:t>Keep up to date with my </a:t>
            </a:r>
            <a:r>
              <a:rPr lang="en-GB" sz="1600" dirty="0" smtClean="0">
                <a:solidFill>
                  <a:srgbClr val="00B050"/>
                </a:solidFill>
                <a:latin typeface="Segoe Print" pitchFamily="2" charset="0"/>
              </a:rPr>
              <a:t>free</a:t>
            </a:r>
            <a:r>
              <a:rPr lang="en-GB" sz="1400" dirty="0" smtClean="0">
                <a:solidFill>
                  <a:srgbClr val="00B050"/>
                </a:solidFill>
                <a:latin typeface="Segoe Print" pitchFamily="2" charset="0"/>
              </a:rPr>
              <a:t> and paid products by following me over at TPT </a:t>
            </a:r>
          </a:p>
          <a:p>
            <a:pPr algn="ctr"/>
            <a:r>
              <a:rPr lang="en-GB" sz="2400" u="sng" dirty="0">
                <a:solidFill>
                  <a:srgbClr val="0070C0"/>
                </a:solidFill>
                <a:latin typeface="Segoe Print" pitchFamily="2" charset="0"/>
              </a:rPr>
              <a:t>f</a:t>
            </a:r>
            <a:r>
              <a:rPr lang="en-GB" sz="2400" u="sng" dirty="0" smtClean="0">
                <a:solidFill>
                  <a:srgbClr val="0070C0"/>
                </a:solidFill>
                <a:latin typeface="Segoe Print" pitchFamily="2" charset="0"/>
              </a:rPr>
              <a:t>ollow</a:t>
            </a:r>
            <a:endParaRPr lang="en-GB" sz="2000" u="sng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0" y="5198298"/>
            <a:ext cx="1066720" cy="1009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3056"/>
            <a:ext cx="4536504" cy="1734016"/>
          </a:xfrm>
          <a:prstGeom prst="rect">
            <a:avLst/>
          </a:prstGeom>
        </p:spPr>
      </p:pic>
      <p:sp>
        <p:nvSpPr>
          <p:cNvPr id="12" name="Rectangle 11">
            <a:hlinkClick r:id="rId2"/>
          </p:cNvPr>
          <p:cNvSpPr/>
          <p:nvPr/>
        </p:nvSpPr>
        <p:spPr>
          <a:xfrm>
            <a:off x="691952" y="4509120"/>
            <a:ext cx="6904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B050"/>
                </a:solidFill>
                <a:latin typeface="Segoe Print" pitchFamily="2" charset="0"/>
              </a:rPr>
              <a:t>If you are feeling generous today, leaving your feedback is always appreciated. Plus you get your TPT credits towards a free product.  </a:t>
            </a:r>
            <a:endParaRPr lang="en-GB" sz="1400" u="sng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12" y="2060848"/>
            <a:ext cx="2780474" cy="23762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08" y="4277616"/>
            <a:ext cx="1050899" cy="9862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91880" y="5385990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Segoe Print" pitchFamily="2" charset="0"/>
                <a:hlinkClick r:id="rId9"/>
              </a:rPr>
              <a:t>https://www.teacherspayteachers.com/My-Purchases</a:t>
            </a:r>
            <a:endParaRPr lang="en-GB" dirty="0">
              <a:latin typeface="Segoe Prin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516822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Segoe Print" pitchFamily="2" charset="0"/>
              </a:rPr>
              <a:t>Follow the link below to leave feedback:</a:t>
            </a:r>
            <a:endParaRPr lang="en-GB" sz="12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tjbarkas\Pictures\clipart\choppyframe - betcha thats blu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6188" y="-774020"/>
            <a:ext cx="6624736" cy="84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932040" y="1556792"/>
            <a:ext cx="2772308" cy="3528392"/>
            <a:chOff x="4824028" y="1340768"/>
            <a:chExt cx="3312368" cy="3960440"/>
          </a:xfrm>
        </p:grpSpPr>
        <p:sp>
          <p:nvSpPr>
            <p:cNvPr id="13" name="Down Arrow 12">
              <a:hlinkClick r:id="rId4" action="ppaction://hlinksldjump"/>
            </p:cNvPr>
            <p:cNvSpPr/>
            <p:nvPr/>
          </p:nvSpPr>
          <p:spPr>
            <a:xfrm>
              <a:off x="4824028" y="1340768"/>
              <a:ext cx="3312368" cy="39604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hlinkClick r:id="rId4" action="ppaction://hlinksldjump"/>
            </p:cNvPr>
            <p:cNvSpPr txBox="1"/>
            <p:nvPr/>
          </p:nvSpPr>
          <p:spPr>
            <a:xfrm>
              <a:off x="5625341" y="382950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CLICK HERE</a:t>
              </a:r>
              <a:endParaRPr lang="en-GB" dirty="0"/>
            </a:p>
          </p:txBody>
        </p:sp>
        <p:sp>
          <p:nvSpPr>
            <p:cNvPr id="10" name="TextBox 9">
              <a:hlinkClick r:id="rId4" action="ppaction://hlinksldjump"/>
            </p:cNvPr>
            <p:cNvSpPr txBox="1"/>
            <p:nvPr/>
          </p:nvSpPr>
          <p:spPr>
            <a:xfrm>
              <a:off x="5625340" y="1987370"/>
              <a:ext cx="1682963" cy="1036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Using pre-printed Bingo cards</a:t>
              </a:r>
              <a:endParaRPr lang="en-GB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59632" y="1624154"/>
            <a:ext cx="3744416" cy="3533038"/>
            <a:chOff x="1259632" y="1624154"/>
            <a:chExt cx="3744416" cy="3533038"/>
          </a:xfrm>
        </p:grpSpPr>
        <p:grpSp>
          <p:nvGrpSpPr>
            <p:cNvPr id="3" name="Group 2"/>
            <p:cNvGrpSpPr/>
            <p:nvPr/>
          </p:nvGrpSpPr>
          <p:grpSpPr>
            <a:xfrm>
              <a:off x="1259632" y="1624154"/>
              <a:ext cx="3024336" cy="3533038"/>
              <a:chOff x="899592" y="1336122"/>
              <a:chExt cx="3312368" cy="3960440"/>
            </a:xfrm>
          </p:grpSpPr>
          <p:sp>
            <p:nvSpPr>
              <p:cNvPr id="2" name="Down Arrow 1">
                <a:hlinkClick r:id="rId4" action="ppaction://hlinksldjump"/>
              </p:cNvPr>
              <p:cNvSpPr/>
              <p:nvPr/>
            </p:nvSpPr>
            <p:spPr>
              <a:xfrm>
                <a:off x="899592" y="1336122"/>
                <a:ext cx="3312368" cy="39604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TextBox 4">
                <a:hlinkClick r:id="rId2" action="ppaction://hlinksldjump"/>
              </p:cNvPr>
              <p:cNvSpPr txBox="1"/>
              <p:nvPr/>
            </p:nvSpPr>
            <p:spPr>
              <a:xfrm>
                <a:off x="1691680" y="1906363"/>
                <a:ext cx="1656184" cy="1656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‘NO PRINT’ Bingo – students to draw their own grid</a:t>
                </a:r>
                <a:endParaRPr lang="en-GB" dirty="0"/>
              </a:p>
            </p:txBody>
          </p:sp>
          <p:sp>
            <p:nvSpPr>
              <p:cNvPr id="7" name="TextBox 6">
                <a:hlinkClick r:id="rId2" action="ppaction://hlinksldjump"/>
              </p:cNvPr>
              <p:cNvSpPr txBox="1"/>
              <p:nvPr/>
            </p:nvSpPr>
            <p:spPr>
              <a:xfrm>
                <a:off x="1691680" y="3815752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CLICK HERE</a:t>
                </a:r>
                <a:endParaRPr lang="en-GB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211960" y="291100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OR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621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92000" y="2827858"/>
            <a:ext cx="2412000" cy="2412000"/>
            <a:chOff x="3424" y="1752"/>
            <a:chExt cx="1270" cy="127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424" y="1752"/>
              <a:ext cx="1270" cy="1270"/>
            </a:xfrm>
            <a:prstGeom prst="rect">
              <a:avLst/>
            </a:prstGeom>
            <a:solidFill>
              <a:srgbClr val="21FFB5">
                <a:alpha val="67843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859" y="1752"/>
              <a:ext cx="0" cy="12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286" y="1752"/>
              <a:ext cx="0" cy="12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424" y="2175"/>
              <a:ext cx="1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424" y="2614"/>
              <a:ext cx="1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55776" y="141277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Comic Sans MS" pitchFamily="66" charset="0"/>
              </a:rPr>
              <a:t>Draw a 3 by 3 grid with nine squares.</a:t>
            </a:r>
            <a:endParaRPr lang="en-GB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4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279414"/>
              </p:ext>
            </p:extLst>
          </p:nvPr>
        </p:nvGraphicFramePr>
        <p:xfrm>
          <a:off x="1888772" y="2060848"/>
          <a:ext cx="5779572" cy="3172296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1444893"/>
                <a:gridCol w="1444893"/>
                <a:gridCol w="1444893"/>
                <a:gridCol w="1444893"/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5</a:t>
                      </a:r>
                      <a:endParaRPr lang="en-GB" sz="2400" b="0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750</a:t>
                      </a:r>
                      <a:endParaRPr lang="en-GB" sz="2400" b="0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25 000</a:t>
                      </a:r>
                      <a:endParaRPr lang="en-GB" sz="2400" b="0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4 800</a:t>
                      </a:r>
                      <a:endParaRPr lang="en-GB" sz="2400" b="0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20</a:t>
                      </a:r>
                      <a:endParaRPr lang="en-GB" sz="2400" b="0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15</a:t>
                      </a:r>
                      <a:endParaRPr lang="en-GB" sz="2400" b="0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1 400</a:t>
                      </a:r>
                      <a:endParaRPr lang="en-GB" sz="2400" b="0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12 000</a:t>
                      </a:r>
                      <a:endParaRPr lang="en-GB" sz="2400" b="0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8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24 000</a:t>
                      </a:r>
                      <a:endParaRPr lang="en-GB" sz="2400" b="0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2 000</a:t>
                      </a:r>
                      <a:endParaRPr lang="en-GB" sz="2400" b="0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100 000</a:t>
                      </a:r>
                      <a:endParaRPr lang="en-GB" sz="2400" b="0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30 000</a:t>
                      </a:r>
                      <a:endParaRPr lang="en-GB" sz="2400" b="0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69269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Choose any </a:t>
            </a:r>
            <a:r>
              <a:rPr lang="en-GB" sz="3200" b="1" dirty="0" smtClean="0">
                <a:latin typeface="Comic Sans MS" pitchFamily="66" charset="0"/>
              </a:rPr>
              <a:t>nine </a:t>
            </a:r>
            <a:r>
              <a:rPr lang="en-GB" sz="3200" dirty="0" smtClean="0">
                <a:latin typeface="Comic Sans MS" pitchFamily="66" charset="0"/>
              </a:rPr>
              <a:t>of these numbers and put them in your grid. </a:t>
            </a:r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381993"/>
            <a:ext cx="547260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solidFill>
                  <a:srgbClr val="0070C0"/>
                </a:solidFill>
                <a:latin typeface="Comic Sans MS" pitchFamily="66" charset="0"/>
              </a:rPr>
              <a:t>BINGO!  rules:</a:t>
            </a:r>
          </a:p>
          <a:p>
            <a:pPr algn="ctr"/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If an answer of yours comes up cross it out with a single line so that it can still be read – answers need to be checked if you win.</a:t>
            </a:r>
          </a:p>
          <a:p>
            <a:pPr algn="ctr"/>
            <a:endParaRPr lang="en-GB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The first one to get all nine squares (a ‘full house’) and shouts Bingo! is the winner.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924944"/>
            <a:ext cx="7069400" cy="121572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latin typeface="Comic Sans MS" pitchFamily="66" charset="0"/>
              </a:rPr>
              <a:t>4325 × 6.21</a:t>
            </a:r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6444208" y="4815321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835696" y="452293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24 000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827937" y="4077072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561662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By rounding all numbers to 1 significant figure, find an approximate answer to the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372200" y="4761204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63688" y="475249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12 000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725981" y="4293152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77921" y="3077373"/>
            <a:ext cx="7069400" cy="121572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latin typeface="Comic Sans MS" pitchFamily="66" charset="0"/>
              </a:rPr>
              <a:t>6170 × 2.115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561662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By rounding all numbers to 1 significant figure, find an approximate answer to the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516216" y="4868229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25271" y="480231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750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475656" y="4400177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3212976"/>
            <a:ext cx="7069400" cy="12157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latin typeface="Comic Sans MS" pitchFamily="66" charset="0"/>
              </a:rPr>
              <a:t>52.13 × </a:t>
            </a:r>
            <a:r>
              <a:rPr lang="en-US" sz="4400" b="1" dirty="0">
                <a:latin typeface="Comic Sans MS" pitchFamily="66" charset="0"/>
              </a:rPr>
              <a:t>4.62× </a:t>
            </a:r>
            <a:r>
              <a:rPr lang="en-US" sz="4400" b="1" dirty="0" smtClean="0">
                <a:latin typeface="Comic Sans MS" pitchFamily="66" charset="0"/>
              </a:rPr>
              <a:t>3.174</a:t>
            </a:r>
            <a:endParaRPr lang="en-US" sz="4400" b="1" dirty="0">
              <a:latin typeface="Comic Sans MS" pitchFamily="66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836712"/>
            <a:ext cx="561662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By rounding all numbers to 1 significant figure, find an approximate answer to the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566</Words>
  <Application>Microsoft Office PowerPoint</Application>
  <PresentationFormat>On-screen Show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 rounding all numbers to 1 significant figure, find an approximate answer to the following</vt:lpstr>
      <vt:lpstr>By rounding all numbers to 1 significant figure, find an approximate answer to the following</vt:lpstr>
      <vt:lpstr>By rounding all numbers to 1 significant figure, find an approximate answer to the following</vt:lpstr>
      <vt:lpstr>By rounding all numbers to 1 significant figure, find an approximate answer to the following</vt:lpstr>
      <vt:lpstr>By rounding all numbers to 1 significant figure, find an approximate answer to the following</vt:lpstr>
      <vt:lpstr>By rounding all numbers to 1 significant figure, find an approximate answer to the following</vt:lpstr>
      <vt:lpstr>By rounding all numbers to 1 significant figure, find an approximate answer to the following</vt:lpstr>
      <vt:lpstr>By rounding all numbers to 1 significant figure, find an approximate answer to the following</vt:lpstr>
      <vt:lpstr>By rounding all numbers to 1 significant figure, find an approximate answer to the following</vt:lpstr>
      <vt:lpstr>By rounding all numbers to 1 significant figure, find an approximate answer to the following</vt:lpstr>
      <vt:lpstr>By rounding all numbers to 1 significant figure, find an approximate answer to the following</vt:lpstr>
      <vt:lpstr>By rounding all numbers to 1 significant figure, find an approximate answer to the following</vt:lpstr>
      <vt:lpstr>By rounding all numbers to 1 significant figure, find an approximate answer to the following</vt:lpstr>
      <vt:lpstr>By rounding all numbers to 1 significant figure, find an approximate answer to the following</vt:lpstr>
      <vt:lpstr>By rounding all numbers to 1 significant figure, find an approximate answer to the following</vt:lpstr>
      <vt:lpstr>By rounding all numbers to 1 significant figure, find an approximate answer to the following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2018-04-28T15:57:45Z</dcterms:created>
  <dcterms:modified xsi:type="dcterms:W3CDTF">2019-02-12T07:59:46Z</dcterms:modified>
</cp:coreProperties>
</file>