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5"/>
  </p:notesMasterIdLst>
  <p:handoutMasterIdLst>
    <p:handoutMasterId r:id="rId69"/>
  </p:handoutMasterIdLst>
  <p:sldIdLst>
    <p:sldId id="256" r:id="rId3"/>
    <p:sldId id="257" r:id="rId4"/>
    <p:sldId id="326" r:id="rId5"/>
    <p:sldId id="410" r:id="rId6"/>
    <p:sldId id="409" r:id="rId7"/>
    <p:sldId id="411" r:id="rId8"/>
    <p:sldId id="412" r:id="rId9"/>
    <p:sldId id="414" r:id="rId10"/>
    <p:sldId id="413" r:id="rId11"/>
    <p:sldId id="415" r:id="rId12"/>
    <p:sldId id="416" r:id="rId13"/>
    <p:sldId id="417" r:id="rId14"/>
    <p:sldId id="418" r:id="rId15"/>
    <p:sldId id="419" r:id="rId16"/>
    <p:sldId id="462" r:id="rId17"/>
    <p:sldId id="463" r:id="rId18"/>
    <p:sldId id="420" r:id="rId19"/>
    <p:sldId id="421" r:id="rId20"/>
    <p:sldId id="422" r:id="rId21"/>
    <p:sldId id="423" r:id="rId22"/>
    <p:sldId id="330" r:id="rId23"/>
    <p:sldId id="331" r:id="rId24"/>
    <p:sldId id="446" r:id="rId25"/>
    <p:sldId id="449" r:id="rId26"/>
    <p:sldId id="457" r:id="rId27"/>
    <p:sldId id="333" r:id="rId28"/>
    <p:sldId id="424" r:id="rId29"/>
    <p:sldId id="427" r:id="rId30"/>
    <p:sldId id="428" r:id="rId31"/>
    <p:sldId id="429" r:id="rId32"/>
    <p:sldId id="431" r:id="rId33"/>
    <p:sldId id="433" r:id="rId34"/>
    <p:sldId id="434" r:id="rId35"/>
    <p:sldId id="435" r:id="rId36"/>
    <p:sldId id="437" r:id="rId37"/>
    <p:sldId id="438" r:id="rId38"/>
    <p:sldId id="436" r:id="rId39"/>
    <p:sldId id="439" r:id="rId40"/>
    <p:sldId id="440" r:id="rId41"/>
    <p:sldId id="441" r:id="rId42"/>
    <p:sldId id="444" r:id="rId43"/>
    <p:sldId id="258" r:id="rId44"/>
    <p:sldId id="445" r:id="rId46"/>
    <p:sldId id="447" r:id="rId47"/>
    <p:sldId id="448" r:id="rId48"/>
    <p:sldId id="450" r:id="rId49"/>
    <p:sldId id="451" r:id="rId50"/>
    <p:sldId id="452" r:id="rId51"/>
    <p:sldId id="453" r:id="rId52"/>
    <p:sldId id="454" r:id="rId53"/>
    <p:sldId id="455" r:id="rId54"/>
    <p:sldId id="456" r:id="rId55"/>
    <p:sldId id="458" r:id="rId56"/>
    <p:sldId id="460" r:id="rId57"/>
    <p:sldId id="461" r:id="rId58"/>
    <p:sldId id="464" r:id="rId59"/>
    <p:sldId id="465" r:id="rId60"/>
    <p:sldId id="466" r:id="rId61"/>
    <p:sldId id="467" r:id="rId62"/>
    <p:sldId id="468" r:id="rId63"/>
    <p:sldId id="469" r:id="rId64"/>
    <p:sldId id="470" r:id="rId65"/>
    <p:sldId id="471" r:id="rId66"/>
    <p:sldId id="472" r:id="rId67"/>
    <p:sldId id="288" r:id="rId6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FF0000"/>
    <a:srgbClr val="006600"/>
    <a:srgbClr val="6699FF"/>
    <a:srgbClr val="99FF99"/>
    <a:srgbClr val="006666"/>
    <a:srgbClr val="009900"/>
    <a:srgbClr val="00CCFF"/>
    <a:srgbClr val="85F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444" autoAdjust="0"/>
  </p:normalViewPr>
  <p:slideViewPr>
    <p:cSldViewPr>
      <p:cViewPr>
        <p:scale>
          <a:sx n="100" d="100"/>
          <a:sy n="100" d="100"/>
        </p:scale>
        <p:origin x="-130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0"/>
    </p:cViewPr>
  </p:sorterViewPr>
  <p:notesViewPr>
    <p:cSldViewPr>
      <p:cViewPr varScale="1">
        <p:scale>
          <a:sx n="59" d="100"/>
          <a:sy n="59" d="100"/>
        </p:scale>
        <p:origin x="-193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2" Type="http://schemas.openxmlformats.org/officeDocument/2006/relationships/tableStyles" Target="tableStyles.xml"/><Relationship Id="rId71" Type="http://schemas.openxmlformats.org/officeDocument/2006/relationships/viewProps" Target="viewProps.xml"/><Relationship Id="rId70" Type="http://schemas.openxmlformats.org/officeDocument/2006/relationships/presProps" Target="presProps.xml"/><Relationship Id="rId7" Type="http://schemas.openxmlformats.org/officeDocument/2006/relationships/slide" Target="slides/slide5.xml"/><Relationship Id="rId69" Type="http://schemas.openxmlformats.org/officeDocument/2006/relationships/handoutMaster" Target="handoutMasters/handoutMaster1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notesMaster" Target="notesMasters/notesMaster1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CFF4401E-E610-41B5-892F-C01D2AABCBB0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7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47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smtClean="0"/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D8271D52-4EF8-423D-B65B-388247B019BE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6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0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2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№168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№169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№170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№171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№173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№173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№173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71D52-4EF8-423D-B65B-388247B019B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D01EB-89BD-4A1D-93C2-FDABA8B4C6DF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6742F-6B92-4363-B0F5-A5D4B8DF4C1A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AFE91-9E57-4743-8B6A-4A6CA9F82EB8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15A38CC-4E87-41C1-95F7-E377D4D48FDB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F2611D-9E95-44C5-8E82-EC712CADC72E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0570C-9D54-4AB6-8AAE-D27996A53B3D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B7482-E1F5-41DD-91CB-0711EE80A5AF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BE96C-6488-40E5-9256-466211B8186A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9B004-4F33-46DF-BC48-0807C9B2D771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529AB-AFC8-4797-B07B-65D8E64F30BD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E50FB-A723-4598-950C-BC893214A6F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E14BC-B107-4751-9E55-F77B7DADCDF4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8D2E6-AB36-48FD-8647-1AD0C8D4711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smtClean="0"/>
              <a:t>Образец заголовка</a:t>
            </a:r>
            <a:endParaRPr 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A9A684DF-EBBB-47B9-8AB4-0A7C194C6776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46.xml"/><Relationship Id="rId8" Type="http://schemas.openxmlformats.org/officeDocument/2006/relationships/slide" Target="slide45.xml"/><Relationship Id="rId7" Type="http://schemas.openxmlformats.org/officeDocument/2006/relationships/slide" Target="slide44.xml"/><Relationship Id="rId6" Type="http://schemas.openxmlformats.org/officeDocument/2006/relationships/slide" Target="slide43.xml"/><Relationship Id="rId5" Type="http://schemas.openxmlformats.org/officeDocument/2006/relationships/slide" Target="slide60.xml"/><Relationship Id="rId4" Type="http://schemas.openxmlformats.org/officeDocument/2006/relationships/slide" Target="slide59.xml"/><Relationship Id="rId36" Type="http://schemas.openxmlformats.org/officeDocument/2006/relationships/slideLayout" Target="../slideLayouts/slideLayout2.xml"/><Relationship Id="rId35" Type="http://schemas.openxmlformats.org/officeDocument/2006/relationships/slide" Target="slide64.xml"/><Relationship Id="rId34" Type="http://schemas.openxmlformats.org/officeDocument/2006/relationships/slide" Target="slide57.xml"/><Relationship Id="rId33" Type="http://schemas.openxmlformats.org/officeDocument/2006/relationships/slide" Target="slide56.xml"/><Relationship Id="rId32" Type="http://schemas.openxmlformats.org/officeDocument/2006/relationships/slide" Target="slide61.xml"/><Relationship Id="rId31" Type="http://schemas.openxmlformats.org/officeDocument/2006/relationships/slide" Target="slide55.xml"/><Relationship Id="rId30" Type="http://schemas.openxmlformats.org/officeDocument/2006/relationships/slide" Target="slide51.xml"/><Relationship Id="rId3" Type="http://schemas.openxmlformats.org/officeDocument/2006/relationships/slide" Target="slide58.xml"/><Relationship Id="rId29" Type="http://schemas.openxmlformats.org/officeDocument/2006/relationships/slide" Target="slide41.xml"/><Relationship Id="rId28" Type="http://schemas.openxmlformats.org/officeDocument/2006/relationships/slide" Target="slide3.xml"/><Relationship Id="rId27" Type="http://schemas.openxmlformats.org/officeDocument/2006/relationships/slide" Target="slide27.xml"/><Relationship Id="rId26" Type="http://schemas.openxmlformats.org/officeDocument/2006/relationships/slide" Target="slide34.xml"/><Relationship Id="rId25" Type="http://schemas.openxmlformats.org/officeDocument/2006/relationships/slide" Target="slide53.xml"/><Relationship Id="rId24" Type="http://schemas.openxmlformats.org/officeDocument/2006/relationships/slide" Target="slide48.xml"/><Relationship Id="rId23" Type="http://schemas.openxmlformats.org/officeDocument/2006/relationships/slide" Target="slide42.xml"/><Relationship Id="rId22" Type="http://schemas.openxmlformats.org/officeDocument/2006/relationships/slide" Target="slide33.xml"/><Relationship Id="rId21" Type="http://schemas.openxmlformats.org/officeDocument/2006/relationships/slide" Target="slide32.xml"/><Relationship Id="rId20" Type="http://schemas.openxmlformats.org/officeDocument/2006/relationships/slide" Target="slide31.xml"/><Relationship Id="rId2" Type="http://schemas.openxmlformats.org/officeDocument/2006/relationships/slide" Target="slide40.xml"/><Relationship Id="rId19" Type="http://schemas.openxmlformats.org/officeDocument/2006/relationships/slide" Target="slide30.xml"/><Relationship Id="rId18" Type="http://schemas.openxmlformats.org/officeDocument/2006/relationships/slide" Target="slide29.xml"/><Relationship Id="rId17" Type="http://schemas.openxmlformats.org/officeDocument/2006/relationships/slide" Target="slide28.xml"/><Relationship Id="rId16" Type="http://schemas.openxmlformats.org/officeDocument/2006/relationships/slide" Target="slide54.xml"/><Relationship Id="rId15" Type="http://schemas.openxmlformats.org/officeDocument/2006/relationships/slide" Target="slide52.xml"/><Relationship Id="rId14" Type="http://schemas.openxmlformats.org/officeDocument/2006/relationships/slide" Target="slide63.xml"/><Relationship Id="rId13" Type="http://schemas.openxmlformats.org/officeDocument/2006/relationships/slide" Target="slide62.xml"/><Relationship Id="rId12" Type="http://schemas.openxmlformats.org/officeDocument/2006/relationships/slide" Target="slide50.xml"/><Relationship Id="rId11" Type="http://schemas.openxmlformats.org/officeDocument/2006/relationships/slide" Target="slide49.xml"/><Relationship Id="rId10" Type="http://schemas.openxmlformats.org/officeDocument/2006/relationships/slide" Target="slide47.xml"/><Relationship Id="rId1" Type="http://schemas.openxmlformats.org/officeDocument/2006/relationships/slide" Target="slide3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slide" Target="slide2.xml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.xml"/><Relationship Id="rId4" Type="http://schemas.openxmlformats.org/officeDocument/2006/relationships/slide" Target="slide2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.jpeg"/><Relationship Id="rId1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.jpeg"/><Relationship Id="rId1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1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slide" Target="slide32.xml"/><Relationship Id="rId8" Type="http://schemas.openxmlformats.org/officeDocument/2006/relationships/slide" Target="slide31.xml"/><Relationship Id="rId7" Type="http://schemas.openxmlformats.org/officeDocument/2006/relationships/slide" Target="slide30.xml"/><Relationship Id="rId6" Type="http://schemas.openxmlformats.org/officeDocument/2006/relationships/slide" Target="slide29.xml"/><Relationship Id="rId5" Type="http://schemas.openxmlformats.org/officeDocument/2006/relationships/slide" Target="slide28.xml"/><Relationship Id="rId4" Type="http://schemas.openxmlformats.org/officeDocument/2006/relationships/slide" Target="slide40.xml"/><Relationship Id="rId3" Type="http://schemas.openxmlformats.org/officeDocument/2006/relationships/slide" Target="slide39.xml"/><Relationship Id="rId2" Type="http://schemas.openxmlformats.org/officeDocument/2006/relationships/slide" Target="slide2.xml"/><Relationship Id="rId12" Type="http://schemas.openxmlformats.org/officeDocument/2006/relationships/slideLayout" Target="../slideLayouts/slideLayout1.xml"/><Relationship Id="rId11" Type="http://schemas.openxmlformats.org/officeDocument/2006/relationships/slide" Target="slide34.xml"/><Relationship Id="rId10" Type="http://schemas.openxmlformats.org/officeDocument/2006/relationships/slide" Target="slide33.xml"/><Relationship Id="rId1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2" Type="http://schemas.openxmlformats.org/officeDocument/2006/relationships/slide" Target="slide3.xml"/><Relationship Id="rId1" Type="http://schemas.openxmlformats.org/officeDocument/2006/relationships/slide" Target="slide27.xml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" Target="slide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" Target="slid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slide" Target="slide2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slide" Target="slide2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slide" Target="slide2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6" Type="http://schemas.openxmlformats.org/officeDocument/2006/relationships/slide" Target="slide27.xml"/><Relationship Id="rId5" Type="http://schemas.openxmlformats.org/officeDocument/2006/relationships/slide" Target="slide38.xml"/><Relationship Id="rId4" Type="http://schemas.openxmlformats.org/officeDocument/2006/relationships/slide" Target="slide37.xml"/><Relationship Id="rId3" Type="http://schemas.openxmlformats.org/officeDocument/2006/relationships/slide" Target="slide36.xml"/><Relationship Id="rId2" Type="http://schemas.openxmlformats.org/officeDocument/2006/relationships/image" Target="../media/image10.png"/><Relationship Id="rId1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3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image" Target="../media/image11.wmf"/><Relationship Id="rId1" Type="http://schemas.openxmlformats.org/officeDocument/2006/relationships/oleObject" Target="../embeddings/oleObject7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3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slide" Target="slide18.xml"/><Relationship Id="rId1" Type="http://schemas.openxmlformats.org/officeDocument/2006/relationships/slide" Target="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slide" Target="slide20.xml"/><Relationship Id="rId1" Type="http://schemas.openxmlformats.org/officeDocument/2006/relationships/slide" Target="slide27.xml"/></Relationships>
</file>

<file path=ppt/slides/_rels/slide41.xml.rels><?xml version="1.0" encoding="UTF-8" standalone="yes"?>
<Relationships xmlns="http://schemas.openxmlformats.org/package/2006/relationships"><Relationship Id="rId9" Type="http://schemas.openxmlformats.org/officeDocument/2006/relationships/slide" Target="slide46.xml"/><Relationship Id="rId8" Type="http://schemas.openxmlformats.org/officeDocument/2006/relationships/slide" Target="slide45.xml"/><Relationship Id="rId7" Type="http://schemas.openxmlformats.org/officeDocument/2006/relationships/slide" Target="slide44.xml"/><Relationship Id="rId6" Type="http://schemas.openxmlformats.org/officeDocument/2006/relationships/slide" Target="slide43.xml"/><Relationship Id="rId5" Type="http://schemas.openxmlformats.org/officeDocument/2006/relationships/slide" Target="slide42.xml"/><Relationship Id="rId4" Type="http://schemas.openxmlformats.org/officeDocument/2006/relationships/slide" Target="slide50.xml"/><Relationship Id="rId3" Type="http://schemas.openxmlformats.org/officeDocument/2006/relationships/slide" Target="slide49.xml"/><Relationship Id="rId2" Type="http://schemas.openxmlformats.org/officeDocument/2006/relationships/slide" Target="slide2.xml"/><Relationship Id="rId12" Type="http://schemas.openxmlformats.org/officeDocument/2006/relationships/slideLayout" Target="../slideLayouts/slideLayout1.xml"/><Relationship Id="rId11" Type="http://schemas.openxmlformats.org/officeDocument/2006/relationships/slide" Target="slide48.xml"/><Relationship Id="rId10" Type="http://schemas.openxmlformats.org/officeDocument/2006/relationships/slide" Target="slide47.xml"/><Relationship Id="rId1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8.jpeg"/><Relationship Id="rId7" Type="http://schemas.openxmlformats.org/officeDocument/2006/relationships/slide" Target="slide14.xml"/><Relationship Id="rId6" Type="http://schemas.openxmlformats.org/officeDocument/2006/relationships/slide" Target="slide13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Relationship Id="rId3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1" Type="http://schemas.openxmlformats.org/officeDocument/2006/relationships/notesSlide" Target="../notesSlides/notesSlide1.xml"/><Relationship Id="rId10" Type="http://schemas.openxmlformats.org/officeDocument/2006/relationships/vmlDrawing" Target="../drawings/vmlDrawing8.vml"/><Relationship Id="rId1" Type="http://schemas.openxmlformats.org/officeDocument/2006/relationships/slide" Target="slide41.xml"/></Relationships>
</file>

<file path=ppt/slides/_rels/slide4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oleObject" Target="../embeddings/oleObject12.bin"/><Relationship Id="rId7" Type="http://schemas.openxmlformats.org/officeDocument/2006/relationships/slide" Target="slide22.xml"/><Relationship Id="rId6" Type="http://schemas.openxmlformats.org/officeDocument/2006/relationships/slide" Target="slide13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Relationship Id="rId3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4" Type="http://schemas.openxmlformats.org/officeDocument/2006/relationships/notesSlide" Target="../notesSlides/notesSlide2.xml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12.xml"/><Relationship Id="rId11" Type="http://schemas.openxmlformats.org/officeDocument/2006/relationships/image" Target="../media/image8.jpeg"/><Relationship Id="rId10" Type="http://schemas.openxmlformats.org/officeDocument/2006/relationships/slide" Target="slide23.xml"/><Relationship Id="rId1" Type="http://schemas.openxmlformats.org/officeDocument/2006/relationships/slide" Target="slide41.xml"/></Relationships>
</file>

<file path=ppt/slides/_rels/slide4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15.bin"/><Relationship Id="rId7" Type="http://schemas.openxmlformats.org/officeDocument/2006/relationships/slide" Target="slide14.xml"/><Relationship Id="rId6" Type="http://schemas.openxmlformats.org/officeDocument/2006/relationships/slide" Target="slide13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3" Type="http://schemas.openxmlformats.org/officeDocument/2006/relationships/notesSlide" Target="../notesSlides/notesSlide3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8.jpeg"/><Relationship Id="rId1" Type="http://schemas.openxmlformats.org/officeDocument/2006/relationships/slide" Target="slide41.xml"/></Relationships>
</file>

<file path=ppt/slides/_rels/slide45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jpeg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8.bin"/><Relationship Id="rId6" Type="http://schemas.openxmlformats.org/officeDocument/2006/relationships/slide" Target="slide24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20.wmf"/><Relationship Id="rId2" Type="http://schemas.openxmlformats.org/officeDocument/2006/relationships/oleObject" Target="../embeddings/oleObject16.bin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12.xml"/><Relationship Id="rId1" Type="http://schemas.openxmlformats.org/officeDocument/2006/relationships/slide" Target="slide41.xml"/></Relationships>
</file>

<file path=ppt/slides/_rels/slide4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24.xml"/><Relationship Id="rId2" Type="http://schemas.openxmlformats.org/officeDocument/2006/relationships/slide" Target="slide41.xml"/><Relationship Id="rId1" Type="http://schemas.openxmlformats.org/officeDocument/2006/relationships/image" Target="../media/image8.jpeg"/></Relationships>
</file>

<file path=ppt/slides/_rels/slide4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" Target="slide41.xml"/></Relationships>
</file>

<file path=ppt/slides/_rels/slide4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" Target="slide41.xml"/></Relationships>
</file>

<file path=ppt/slides/_rels/slide4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" Target="slide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5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" Target="slide4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slide" Target="slide56.xml"/><Relationship Id="rId6" Type="http://schemas.openxmlformats.org/officeDocument/2006/relationships/slide" Target="slide55.xml"/><Relationship Id="rId5" Type="http://schemas.openxmlformats.org/officeDocument/2006/relationships/slide" Target="slide54.xml"/><Relationship Id="rId4" Type="http://schemas.openxmlformats.org/officeDocument/2006/relationships/slide" Target="slide53.xml"/><Relationship Id="rId3" Type="http://schemas.openxmlformats.org/officeDocument/2006/relationships/slide" Target="slide52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5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8.jpeg"/><Relationship Id="rId2" Type="http://schemas.openxmlformats.org/officeDocument/2006/relationships/slide" Target="slide25.xml"/><Relationship Id="rId1" Type="http://schemas.openxmlformats.org/officeDocument/2006/relationships/slide" Target="slide51.xml"/></Relationships>
</file>

<file path=ppt/slides/_rels/slide5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1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3.png"/><Relationship Id="rId3" Type="http://schemas.openxmlformats.org/officeDocument/2006/relationships/image" Target="../media/image8.jpeg"/><Relationship Id="rId2" Type="http://schemas.openxmlformats.org/officeDocument/2006/relationships/slide" Target="slide12.xml"/><Relationship Id="rId13" Type="http://schemas.openxmlformats.org/officeDocument/2006/relationships/notesSlide" Target="../notesSlides/notesSlide10.xml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26.wmf"/><Relationship Id="rId1" Type="http://schemas.openxmlformats.org/officeDocument/2006/relationships/slide" Target="slide51.xml"/></Relationships>
</file>

<file path=ppt/slides/_rels/slide5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8.jpeg"/><Relationship Id="rId2" Type="http://schemas.openxmlformats.org/officeDocument/2006/relationships/slide" Target="slide51.xml"/><Relationship Id="rId1" Type="http://schemas.openxmlformats.org/officeDocument/2006/relationships/image" Target="../media/image27.png"/></Relationships>
</file>

<file path=ppt/slides/_rels/slide5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2.xml"/><Relationship Id="rId8" Type="http://schemas.openxmlformats.org/officeDocument/2006/relationships/vmlDrawing" Target="../drawings/vmlDrawing13.vml"/><Relationship Id="rId7" Type="http://schemas.openxmlformats.org/officeDocument/2006/relationships/slideLayout" Target="../slideLayouts/slideLayout12.xml"/><Relationship Id="rId6" Type="http://schemas.openxmlformats.org/officeDocument/2006/relationships/slide" Target="slide24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8.jpeg"/><Relationship Id="rId2" Type="http://schemas.openxmlformats.org/officeDocument/2006/relationships/slide" Target="slide51.xml"/><Relationship Id="rId1" Type="http://schemas.openxmlformats.org/officeDocument/2006/relationships/image" Target="../media/image28.png"/></Relationships>
</file>

<file path=ppt/slides/_rels/slide5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0.png"/><Relationship Id="rId3" Type="http://schemas.openxmlformats.org/officeDocument/2006/relationships/slide" Target="slide16.xml"/><Relationship Id="rId2" Type="http://schemas.openxmlformats.org/officeDocument/2006/relationships/image" Target="../media/image8.jpeg"/><Relationship Id="rId1" Type="http://schemas.openxmlformats.org/officeDocument/2006/relationships/slide" Target="slide51.xml"/></Relationships>
</file>

<file path=ppt/slides/_rels/slide57.xml.rels><?xml version="1.0" encoding="UTF-8" standalone="yes"?>
<Relationships xmlns="http://schemas.openxmlformats.org/package/2006/relationships"><Relationship Id="rId9" Type="http://schemas.openxmlformats.org/officeDocument/2006/relationships/slide" Target="slide64.xml"/><Relationship Id="rId8" Type="http://schemas.openxmlformats.org/officeDocument/2006/relationships/slide" Target="slide63.xml"/><Relationship Id="rId7" Type="http://schemas.openxmlformats.org/officeDocument/2006/relationships/slide" Target="slide62.xml"/><Relationship Id="rId6" Type="http://schemas.openxmlformats.org/officeDocument/2006/relationships/slide" Target="slide61.xml"/><Relationship Id="rId5" Type="http://schemas.openxmlformats.org/officeDocument/2006/relationships/slide" Target="slide60.xml"/><Relationship Id="rId4" Type="http://schemas.openxmlformats.org/officeDocument/2006/relationships/slide" Target="slide59.xml"/><Relationship Id="rId3" Type="http://schemas.openxmlformats.org/officeDocument/2006/relationships/slide" Target="slide58.xml"/><Relationship Id="rId2" Type="http://schemas.openxmlformats.org/officeDocument/2006/relationships/slide" Target="slide2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12.xml"/><Relationship Id="rId4" Type="http://schemas.openxmlformats.org/officeDocument/2006/relationships/slide" Target="slide26.xml"/><Relationship Id="rId3" Type="http://schemas.openxmlformats.org/officeDocument/2006/relationships/image" Target="../media/image8.jpeg"/><Relationship Id="rId2" Type="http://schemas.openxmlformats.org/officeDocument/2006/relationships/slide" Target="slide18.xml"/><Relationship Id="rId1" Type="http://schemas.openxmlformats.org/officeDocument/2006/relationships/slide" Target="slide57.xml"/></Relationships>
</file>

<file path=ppt/slides/_rels/slide5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5.xml"/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12.xml"/><Relationship Id="rId6" Type="http://schemas.openxmlformats.org/officeDocument/2006/relationships/slide" Target="slide57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3.bin"/><Relationship Id="rId3" Type="http://schemas.openxmlformats.org/officeDocument/2006/relationships/slide" Target="slide26.xml"/><Relationship Id="rId2" Type="http://schemas.openxmlformats.org/officeDocument/2006/relationships/image" Target="../media/image8.jpeg"/><Relationship Id="rId1" Type="http://schemas.openxmlformats.org/officeDocument/2006/relationships/slide" Target="slide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6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12.xml"/><Relationship Id="rId4" Type="http://schemas.openxmlformats.org/officeDocument/2006/relationships/slide" Target="slide57.xml"/><Relationship Id="rId3" Type="http://schemas.openxmlformats.org/officeDocument/2006/relationships/slide" Target="slide26.xml"/><Relationship Id="rId2" Type="http://schemas.openxmlformats.org/officeDocument/2006/relationships/image" Target="../media/image8.jpeg"/><Relationship Id="rId1" Type="http://schemas.openxmlformats.org/officeDocument/2006/relationships/slide" Target="slide20.xml"/></Relationships>
</file>

<file path=ppt/slides/_rels/slide6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12.xml"/><Relationship Id="rId4" Type="http://schemas.openxmlformats.org/officeDocument/2006/relationships/slide" Target="slide57.xml"/><Relationship Id="rId3" Type="http://schemas.openxmlformats.org/officeDocument/2006/relationships/slide" Target="slide16.xml"/><Relationship Id="rId2" Type="http://schemas.openxmlformats.org/officeDocument/2006/relationships/image" Target="../media/image8.jpeg"/><Relationship Id="rId1" Type="http://schemas.openxmlformats.org/officeDocument/2006/relationships/slide" Target="slide19.xml"/></Relationships>
</file>

<file path=ppt/slides/_rels/slide6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12.xml"/><Relationship Id="rId3" Type="http://schemas.openxmlformats.org/officeDocument/2006/relationships/slide" Target="slide57.xml"/><Relationship Id="rId2" Type="http://schemas.openxmlformats.org/officeDocument/2006/relationships/slide" Target="slide16.xml"/><Relationship Id="rId1" Type="http://schemas.openxmlformats.org/officeDocument/2006/relationships/image" Target="../media/image8.jpeg"/></Relationships>
</file>

<file path=ppt/slides/_rels/slide6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9.xml"/><Relationship Id="rId5" Type="http://schemas.openxmlformats.org/officeDocument/2006/relationships/slideLayout" Target="../slideLayouts/slideLayout12.xml"/><Relationship Id="rId4" Type="http://schemas.openxmlformats.org/officeDocument/2006/relationships/slide" Target="slide57.xml"/><Relationship Id="rId3" Type="http://schemas.openxmlformats.org/officeDocument/2006/relationships/slide" Target="slide16.xml"/><Relationship Id="rId2" Type="http://schemas.openxmlformats.org/officeDocument/2006/relationships/image" Target="../media/image8.jpeg"/><Relationship Id="rId1" Type="http://schemas.openxmlformats.org/officeDocument/2006/relationships/slide" Target="slide19.xml"/></Relationships>
</file>

<file path=ppt/slides/_rels/slide6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12.xml"/><Relationship Id="rId3" Type="http://schemas.openxmlformats.org/officeDocument/2006/relationships/slide" Target="slide57.xml"/><Relationship Id="rId2" Type="http://schemas.openxmlformats.org/officeDocument/2006/relationships/slide" Target="slide16.xml"/><Relationship Id="rId1" Type="http://schemas.openxmlformats.org/officeDocument/2006/relationships/image" Target="../media/image8.jpeg"/></Relationships>
</file>

<file path=ppt/slides/_rels/slide6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hyperlink" Target="http://clipart-library.com/data_images/21486.png" TargetMode="External"/><Relationship Id="rId2" Type="http://schemas.openxmlformats.org/officeDocument/2006/relationships/hyperlink" Target="http://do2.rcokoit.ru/pluginfile.php/504972/mod_page/content/11/013.jpg" TargetMode="Externa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2">
                <a:gamma/>
                <a:tint val="0"/>
                <a:invGamma/>
              </a:schemeClr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>
            <a:off x="468313" y="476250"/>
            <a:ext cx="1825625" cy="379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7 класс.</a:t>
            </a:r>
            <a:endParaRPr lang="ru-RU" sz="3600" b="1" kern="10">
              <a:ln w="9525">
                <a:noFill/>
                <a:round/>
              </a:ln>
              <a:gradFill rotWithShape="1">
                <a:gsLst>
                  <a:gs pos="0">
                    <a:srgbClr val="00FF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64" name="WordArt 16"/>
          <p:cNvSpPr>
            <a:spLocks noChangeArrowheads="1" noChangeShapeType="1" noTextEdit="1"/>
          </p:cNvSpPr>
          <p:nvPr/>
        </p:nvSpPr>
        <p:spPr bwMode="auto">
          <a:xfrm>
            <a:off x="395536" y="0"/>
            <a:ext cx="7236296" cy="544522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43028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chemeClr val="tx1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Решение </a:t>
            </a:r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задач</a:t>
            </a:r>
            <a:endParaRPr lang="ru-RU" sz="3600" b="1" kern="10" dirty="0">
              <a:ln w="9525">
                <a:solidFill>
                  <a:schemeClr val="tx1"/>
                </a:solidFill>
                <a:round/>
              </a:ln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Окружность и круг </a:t>
            </a:r>
            <a:endParaRPr lang="ru-RU" sz="3600" b="1" kern="10" dirty="0" smtClean="0">
              <a:ln w="9525">
                <a:solidFill>
                  <a:schemeClr val="tx1"/>
                </a:solidFill>
                <a:round/>
              </a:ln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ГМТ</a:t>
            </a:r>
            <a:endParaRPr lang="ru-RU" sz="3600" b="1" kern="10" dirty="0">
              <a:ln w="9525">
                <a:solidFill>
                  <a:schemeClr val="tx1"/>
                </a:solidFill>
                <a:round/>
              </a:ln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 rot="20726533">
            <a:off x="2298703" y="1947059"/>
            <a:ext cx="276484" cy="2816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95536" y="260648"/>
            <a:ext cx="7632848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Свойства окружности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179512" y="3806280"/>
            <a:ext cx="6336704" cy="305172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Диаметр окружности, перпендикулярный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хорде, делит эту хорду пополам.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.   .   .   .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Диаметр окружности, делящий пополам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хорду, отличную от диаметра,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перпендикулярен этой хорде.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411760" y="1268760"/>
            <a:ext cx="576064" cy="2808312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59632" y="1916832"/>
            <a:ext cx="2592288" cy="64807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907704" y="2132856"/>
            <a:ext cx="144016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059832" y="1844824"/>
            <a:ext cx="144016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95536" y="260648"/>
            <a:ext cx="7632848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Касательная к окружности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2276872"/>
            <a:ext cx="4464496" cy="439248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2"/>
          <p:cNvSpPr>
            <a:spLocks noChangeArrowheads="1"/>
          </p:cNvSpPr>
          <p:nvPr/>
        </p:nvSpPr>
        <p:spPr bwMode="auto">
          <a:xfrm flipH="1">
            <a:off x="1619672" y="36450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Прямую, имеющую с окружностью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только одну общую точку называют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КАСАТЕЛЬНОЙ</a:t>
            </a:r>
            <a:r>
              <a:rPr lang="ru-RU" sz="2400" b="1" dirty="0" smtClean="0">
                <a:latin typeface="Times New Roman" panose="02020603050405020304" pitchFamily="18" charset="0"/>
              </a:rPr>
              <a:t> к окружности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1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 rot="18822569">
            <a:off x="1540845" y="3346225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19" idx="1"/>
            <a:endCxn id="17" idx="3"/>
          </p:cNvCxnSpPr>
          <p:nvPr/>
        </p:nvCxnSpPr>
        <p:spPr>
          <a:xfrm flipV="1">
            <a:off x="1742597" y="2741249"/>
            <a:ext cx="906278" cy="9248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539552" y="260648"/>
            <a:ext cx="7344816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Свойство касательной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2276872"/>
            <a:ext cx="4464496" cy="439248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2"/>
          <p:cNvSpPr>
            <a:spLocks noChangeArrowheads="1"/>
          </p:cNvSpPr>
          <p:nvPr/>
        </p:nvSpPr>
        <p:spPr bwMode="auto">
          <a:xfrm flipH="1">
            <a:off x="1619672" y="36450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Касательная к окружности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перпендикулярна радиусу,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проведённому в точку касания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 rot="18822569">
            <a:off x="1540845" y="3346225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19" idx="1"/>
            <a:endCxn id="17" idx="3"/>
          </p:cNvCxnSpPr>
          <p:nvPr/>
        </p:nvCxnSpPr>
        <p:spPr>
          <a:xfrm flipV="1">
            <a:off x="1742597" y="2741249"/>
            <a:ext cx="906278" cy="9248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539552" y="260648"/>
            <a:ext cx="7344816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Признак  касательной - 1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2276872"/>
            <a:ext cx="4464496" cy="439248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2"/>
          <p:cNvSpPr>
            <a:spLocks noChangeArrowheads="1"/>
          </p:cNvSpPr>
          <p:nvPr/>
        </p:nvSpPr>
        <p:spPr bwMode="auto">
          <a:xfrm flipH="1">
            <a:off x="1619672" y="36450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Если прямая, проходящая через точку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окружности,  перпендикулярна радиусу,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проведённому в эту точку то эта прямая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является касательной к данной </a:t>
            </a:r>
            <a:r>
              <a:rPr lang="ru-RU" sz="2400" b="1" dirty="0" err="1" smtClean="0">
                <a:latin typeface="Times New Roman" panose="02020603050405020304" pitchFamily="18" charset="0"/>
              </a:rPr>
              <a:t>окр-ти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 rot="18822569">
            <a:off x="1540845" y="3346225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19" idx="1"/>
            <a:endCxn id="17" idx="3"/>
          </p:cNvCxnSpPr>
          <p:nvPr/>
        </p:nvCxnSpPr>
        <p:spPr>
          <a:xfrm flipV="1">
            <a:off x="1742597" y="2741249"/>
            <a:ext cx="906278" cy="9248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539552" y="260648"/>
            <a:ext cx="7344816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Признак  касательной - 2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2276872"/>
            <a:ext cx="4464496" cy="439248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2"/>
          <p:cNvSpPr>
            <a:spLocks noChangeArrowheads="1"/>
          </p:cNvSpPr>
          <p:nvPr/>
        </p:nvSpPr>
        <p:spPr bwMode="auto">
          <a:xfrm flipH="1">
            <a:off x="1619672" y="36450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Если расстояние от центра окружности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до некоторой прямой равно радиусу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окружности, то эта прямая является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касательной к данной окружности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1979712" y="2708920"/>
            <a:ext cx="32412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r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 rot="18822569">
            <a:off x="1540845" y="3346225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19" idx="1"/>
            <a:endCxn id="17" idx="3"/>
          </p:cNvCxnSpPr>
          <p:nvPr/>
        </p:nvCxnSpPr>
        <p:spPr>
          <a:xfrm flipV="1">
            <a:off x="1742597" y="2741249"/>
            <a:ext cx="906278" cy="9248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539552" y="260648"/>
            <a:ext cx="7344816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Признак  касательной - 2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2276872"/>
            <a:ext cx="4464496" cy="439248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2"/>
          <p:cNvSpPr>
            <a:spLocks noChangeArrowheads="1"/>
          </p:cNvSpPr>
          <p:nvPr/>
        </p:nvSpPr>
        <p:spPr bwMode="auto">
          <a:xfrm flipH="1">
            <a:off x="1619672" y="36450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Если расстояние от центра окружности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до некоторой прямой равно радиусу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окружности, то эта прямая является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касательной к данной окружности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1979712" y="2708920"/>
            <a:ext cx="32412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r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2771800" y="4941168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1648095">
            <a:off x="3690230" y="3049090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rot="18822569">
            <a:off x="1540845" y="3346225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19" idx="1"/>
            <a:endCxn id="17" idx="3"/>
          </p:cNvCxnSpPr>
          <p:nvPr/>
        </p:nvCxnSpPr>
        <p:spPr>
          <a:xfrm flipV="1">
            <a:off x="1742597" y="2741249"/>
            <a:ext cx="906278" cy="9248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539552" y="260648"/>
            <a:ext cx="7344816" cy="12961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Свойство отрезков касательных к окружности, 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проведённых из одной точки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2276872"/>
            <a:ext cx="2736304" cy="2664296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2"/>
          <p:cNvSpPr>
            <a:spLocks noChangeArrowheads="1"/>
          </p:cNvSpPr>
          <p:nvPr/>
        </p:nvSpPr>
        <p:spPr bwMode="auto">
          <a:xfrm flipH="1">
            <a:off x="1619672" y="36450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769768"/>
            <a:ext cx="7344816" cy="208823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Отрезки касательных к окружности,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проведённых из одной точки, равны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 составляют равные углы с прямой,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проходящей через эту точку и центр </a:t>
            </a:r>
            <a:r>
              <a:rPr lang="ru-RU" sz="2400" b="1" dirty="0" err="1" smtClean="0">
                <a:latin typeface="Times New Roman" panose="02020603050405020304" pitchFamily="18" charset="0"/>
              </a:rPr>
              <a:t>окр-ти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987824" y="1772816"/>
            <a:ext cx="1800200" cy="3168352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2699792" y="2708920"/>
            <a:ext cx="1152128" cy="66985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Oval 22"/>
          <p:cNvSpPr>
            <a:spLocks noChangeArrowheads="1"/>
          </p:cNvSpPr>
          <p:nvPr/>
        </p:nvSpPr>
        <p:spPr bwMode="auto">
          <a:xfrm flipH="1">
            <a:off x="3779912" y="328498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2483768" y="980728"/>
            <a:ext cx="504056" cy="396044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20931186">
            <a:off x="2691955" y="4341987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6594850">
            <a:off x="2730430" y="4260452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3131840" y="2924944"/>
            <a:ext cx="288032" cy="2977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2051720" y="3068960"/>
            <a:ext cx="288032" cy="2232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6" grpId="0" animBg="1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 rot="3697497">
            <a:off x="1776797" y="1836118"/>
            <a:ext cx="2287304" cy="2064391"/>
          </a:xfrm>
          <a:prstGeom prst="triangle">
            <a:avLst>
              <a:gd name="adj" fmla="val 24408"/>
            </a:avLst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23528" y="260648"/>
            <a:ext cx="7704856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Окружность, описанная 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около треугольника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56490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924944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556792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Окружность называют описанной около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треугольника, если она проходит через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все вершины этого треугольника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7" grpId="0" animBg="1"/>
      <p:bldP spid="18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 rot="17541512">
            <a:off x="2705908" y="3115688"/>
            <a:ext cx="279655" cy="266583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20652797">
            <a:off x="2226215" y="2165678"/>
            <a:ext cx="252157" cy="259029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 rot="19831880">
            <a:off x="1945183" y="3043906"/>
            <a:ext cx="258924" cy="258686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3697497">
            <a:off x="1776797" y="1836118"/>
            <a:ext cx="2287304" cy="2064391"/>
          </a:xfrm>
          <a:prstGeom prst="triangle">
            <a:avLst>
              <a:gd name="adj" fmla="val 24408"/>
            </a:avLst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stCxn id="17" idx="7"/>
          </p:cNvCxnSpPr>
          <p:nvPr/>
        </p:nvCxnSpPr>
        <p:spPr>
          <a:xfrm flipH="1">
            <a:off x="1259632" y="2942845"/>
            <a:ext cx="1491077" cy="846195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17" idx="5"/>
          </p:cNvCxnSpPr>
          <p:nvPr/>
        </p:nvCxnSpPr>
        <p:spPr>
          <a:xfrm>
            <a:off x="2750709" y="3029281"/>
            <a:ext cx="1461251" cy="61574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17" idx="4"/>
          </p:cNvCxnSpPr>
          <p:nvPr/>
        </p:nvCxnSpPr>
        <p:spPr>
          <a:xfrm>
            <a:off x="2267744" y="1340768"/>
            <a:ext cx="432048" cy="170641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23528" y="260648"/>
            <a:ext cx="7704856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Центр окружности, описанной 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около треугольника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56490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924944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556792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Центр окружности описанной около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треугольника, - это точка пересечения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серединных перпендикуляров его сторон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2843808" y="1844824"/>
            <a:ext cx="144016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907704" y="2060848"/>
            <a:ext cx="144016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059832" y="2492896"/>
            <a:ext cx="360040" cy="7200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059832" y="2636912"/>
            <a:ext cx="360040" cy="7200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627784" y="3573016"/>
            <a:ext cx="360040" cy="7200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627784" y="3717032"/>
            <a:ext cx="360040" cy="7200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1971328" y="3429000"/>
            <a:ext cx="360040" cy="360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2051720" y="3573016"/>
            <a:ext cx="351656" cy="36842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2187352" y="3717032"/>
            <a:ext cx="288032" cy="30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1475656" y="2492896"/>
            <a:ext cx="360040" cy="360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1556048" y="2636912"/>
            <a:ext cx="351656" cy="36842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1691680" y="2780928"/>
            <a:ext cx="288032" cy="30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 rot="4033571">
            <a:off x="1583872" y="1147866"/>
            <a:ext cx="3491508" cy="3395221"/>
          </a:xfrm>
          <a:prstGeom prst="triangle">
            <a:avLst>
              <a:gd name="adj" fmla="val 24408"/>
            </a:avLst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23528" y="260648"/>
            <a:ext cx="7704856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Окружность, вписанная 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в треугольник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555776" y="234888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483768" y="2708920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547664" y="1700808"/>
            <a:ext cx="2016224" cy="208823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Окружность называют вписанной в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треугольник, если она касается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всех его сторон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Oval 22"/>
          <p:cNvSpPr>
            <a:spLocks noChangeArrowheads="1"/>
          </p:cNvSpPr>
          <p:nvPr/>
        </p:nvSpPr>
        <p:spPr bwMode="auto">
          <a:xfrm flipV="1">
            <a:off x="1547664" y="3140968"/>
            <a:ext cx="144016" cy="144016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Oval 22"/>
          <p:cNvSpPr>
            <a:spLocks noChangeArrowheads="1"/>
          </p:cNvSpPr>
          <p:nvPr/>
        </p:nvSpPr>
        <p:spPr bwMode="auto">
          <a:xfrm flipH="1" flipV="1">
            <a:off x="2339752" y="1628797"/>
            <a:ext cx="144016" cy="144018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Oval 22"/>
          <p:cNvSpPr>
            <a:spLocks noChangeArrowheads="1"/>
          </p:cNvSpPr>
          <p:nvPr/>
        </p:nvSpPr>
        <p:spPr bwMode="auto">
          <a:xfrm flipH="1">
            <a:off x="3347864" y="3212976"/>
            <a:ext cx="144016" cy="144016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7" grpId="0" animBg="1"/>
      <p:bldP spid="18" grpId="0" animBg="1"/>
      <p:bldP spid="26" grpId="0" animBg="1"/>
      <p:bldP spid="12" grpId="0" animBg="1"/>
      <p:bldP spid="1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6256" y="1988840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</a:rPr>
              <a:t>8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4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12360" y="1988840"/>
            <a:ext cx="864096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</a:rPr>
              <a:t>9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4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826" y="6021288"/>
            <a:ext cx="936103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24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4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03648" y="6021288"/>
            <a:ext cx="936104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25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0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83768" y="6021288"/>
            <a:ext cx="936103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26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1" name="AutoShape 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59632" y="3284984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2" name="AutoShape 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95736" y="3284984"/>
            <a:ext cx="864096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3" name="AutoShape 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31840" y="3284984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3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4" name="AutoShape 10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7944" y="3284984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4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5" name="AutoShape 11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04048" y="3284984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5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6" name="AutoShape 12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6256" y="3284984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17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7" name="AutoShape 13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12360" y="3284984"/>
            <a:ext cx="864096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18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8" name="AutoShape 14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44008" y="6021288"/>
            <a:ext cx="936103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8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59" name="AutoShape 15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24128" y="6021288"/>
            <a:ext cx="936103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9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60" name="AutoShape 16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43211" y="465313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19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65" name="AutoShape 21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22936" y="465313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71" name="AutoShape 27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735" y="1988840"/>
            <a:ext cx="86657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1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72" name="AutoShape 28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59839" y="1988840"/>
            <a:ext cx="86657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2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73" name="AutoShape 29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95943" y="1988840"/>
            <a:ext cx="86657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3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74" name="AutoShape 30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32047" y="1988840"/>
            <a:ext cx="86657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4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75" name="AutoShape 31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8151" y="1988840"/>
            <a:ext cx="86657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5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76" name="AutoShape 32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04255" y="1988840"/>
            <a:ext cx="86657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6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6177" name="AutoShape 33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429" y="3284984"/>
            <a:ext cx="864095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78" name="AutoShape 34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0152" y="3284984"/>
            <a:ext cx="864096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6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79" name="AutoShape 35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83073" y="465313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81" name="AutoShape 37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0152" y="1988840"/>
            <a:ext cx="864096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</a:rPr>
              <a:t>7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82" name="AutoShape 38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528" y="1340768"/>
            <a:ext cx="8351364" cy="503237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Задания на проверку теоретических знаний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83" name="AutoShape 39">
            <a:hlinkClick r:id="rId2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528" y="548680"/>
            <a:ext cx="8351364" cy="503238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Теория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87" name="AutoShape 43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7956550" y="6308725"/>
            <a:ext cx="792163" cy="315913"/>
          </a:xfrm>
          <a:prstGeom prst="actionButtonEnd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0" name="AutoShape 46">
            <a:hlinkClick r:id="rId2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528" y="2708920"/>
            <a:ext cx="835292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ГМТ.  Окружность и круг</a:t>
            </a:r>
            <a:endParaRPr lang="ru-RU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6191" name="AutoShape 47">
            <a:hlinkClick r:id="rId3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528" y="4005064"/>
            <a:ext cx="8351364" cy="503237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Свойства окружности. Касательная к окружности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92" name="AutoShape 48">
            <a:hlinkClick r:id="rId3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64386" y="465313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93" name="AutoShape 49">
            <a:hlinkClick r:id="rId3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63888" y="6021288"/>
            <a:ext cx="936103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7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194" name="AutoShape 50">
            <a:hlinkClick r:id="rId3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04248" y="465313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3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6" name="AutoShape 39">
            <a:hlinkClick r:id="rId3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528" y="5373216"/>
            <a:ext cx="8351364" cy="503238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Описанная и вписанная окружности треугольника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7" name="AutoShape 15">
            <a:hlinkClick r:id="rId3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04248" y="6021288"/>
            <a:ext cx="936103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30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>
            <a:stCxn id="17" idx="5"/>
            <a:endCxn id="16" idx="2"/>
          </p:cNvCxnSpPr>
          <p:nvPr/>
        </p:nvCxnSpPr>
        <p:spPr>
          <a:xfrm flipH="1" flipV="1">
            <a:off x="1088590" y="1892957"/>
            <a:ext cx="1518103" cy="9203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7" idx="4"/>
            <a:endCxn id="16" idx="0"/>
          </p:cNvCxnSpPr>
          <p:nvPr/>
        </p:nvCxnSpPr>
        <p:spPr>
          <a:xfrm flipV="1">
            <a:off x="2555776" y="1364455"/>
            <a:ext cx="1993228" cy="146670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Равнобедренный треугольник 15"/>
          <p:cNvSpPr/>
          <p:nvPr/>
        </p:nvSpPr>
        <p:spPr>
          <a:xfrm rot="4033571">
            <a:off x="1583872" y="1147866"/>
            <a:ext cx="3491508" cy="3395221"/>
          </a:xfrm>
          <a:prstGeom prst="triangle">
            <a:avLst>
              <a:gd name="adj" fmla="val 24408"/>
            </a:avLst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23528" y="260648"/>
            <a:ext cx="7704856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Центр окружности, вписанной 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в треугольник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555776" y="234888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547664" y="1700808"/>
            <a:ext cx="2016224" cy="208823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483768" y="2708920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5" name="Прямая соединительная линия 24"/>
          <p:cNvCxnSpPr>
            <a:stCxn id="16" idx="4"/>
            <a:endCxn id="17" idx="4"/>
          </p:cNvCxnSpPr>
          <p:nvPr/>
        </p:nvCxnSpPr>
        <p:spPr>
          <a:xfrm flipV="1">
            <a:off x="2440132" y="2831158"/>
            <a:ext cx="115644" cy="228110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13203726">
            <a:off x="3872045" y="1153634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0800000">
            <a:off x="3926075" y="1324707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5400000">
            <a:off x="827584" y="1772816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5400000">
            <a:off x="863588" y="1808820"/>
            <a:ext cx="648072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3145279">
            <a:off x="950495" y="1637124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Дуга 40"/>
          <p:cNvSpPr/>
          <p:nvPr/>
        </p:nvSpPr>
        <p:spPr>
          <a:xfrm rot="3145279">
            <a:off x="986499" y="1673128"/>
            <a:ext cx="648072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Центр окружности, вписанной в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треугольник, - это точка пересечения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его биссектрис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16740" name="Line 4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16741" name="Object 5"/>
          <p:cNvGraphicFramePr>
            <a:graphicFrameLocks noChangeAspect="1"/>
          </p:cNvGraphicFramePr>
          <p:nvPr/>
        </p:nvGraphicFramePr>
        <p:xfrm>
          <a:off x="1619250" y="5408613"/>
          <a:ext cx="6196013" cy="126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Формула" r:id="rId2" imgW="50901600" imgH="10363200" progId="Equation.3">
                  <p:embed/>
                </p:oleObj>
              </mc:Choice>
              <mc:Fallback>
                <p:oleObj name="Формула" r:id="rId2" imgW="50901600" imgH="10363200" progId="Equation.3">
                  <p:embed/>
                  <p:pic>
                    <p:nvPicPr>
                      <p:cNvPr id="0" name="Изображение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19250" y="5408613"/>
                        <a:ext cx="6196013" cy="12652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4859338" y="3573463"/>
            <a:ext cx="42068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В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468313" y="3500438"/>
            <a:ext cx="42068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А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2771775" y="3573463"/>
            <a:ext cx="441325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О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6746" name="Freeform 10"/>
          <p:cNvSpPr/>
          <p:nvPr/>
        </p:nvSpPr>
        <p:spPr bwMode="auto">
          <a:xfrm>
            <a:off x="755650" y="3573463"/>
            <a:ext cx="43815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0" y="8"/>
              </a:cxn>
            </a:cxnLst>
            <a:rect l="0" t="0" r="r" b="b"/>
            <a:pathLst>
              <a:path w="2760" h="8">
                <a:moveTo>
                  <a:pt x="0" y="0"/>
                </a:moveTo>
                <a:lnTo>
                  <a:pt x="2760" y="8"/>
                </a:lnTo>
              </a:path>
            </a:pathLst>
          </a:custGeom>
          <a:noFill/>
          <a:ln w="57150">
            <a:solidFill>
              <a:srgbClr val="003366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747" name="Freeform 11"/>
          <p:cNvSpPr/>
          <p:nvPr/>
        </p:nvSpPr>
        <p:spPr bwMode="auto">
          <a:xfrm>
            <a:off x="1663700" y="1719263"/>
            <a:ext cx="2613025" cy="3589337"/>
          </a:xfrm>
          <a:custGeom>
            <a:avLst/>
            <a:gdLst/>
            <a:ahLst/>
            <a:cxnLst>
              <a:cxn ang="0">
                <a:pos x="1646" y="0"/>
              </a:cxn>
              <a:cxn ang="0">
                <a:pos x="0" y="2261"/>
              </a:cxn>
            </a:cxnLst>
            <a:rect l="0" t="0" r="r" b="b"/>
            <a:pathLst>
              <a:path w="1646" h="2261">
                <a:moveTo>
                  <a:pt x="1646" y="0"/>
                </a:moveTo>
                <a:lnTo>
                  <a:pt x="0" y="2261"/>
                </a:lnTo>
              </a:path>
            </a:pathLst>
          </a:custGeom>
          <a:noFill/>
          <a:ln w="57150">
            <a:solidFill>
              <a:srgbClr val="003366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748" name="Text Box 12"/>
          <p:cNvSpPr txBox="1">
            <a:spLocks noChangeArrowheads="1"/>
          </p:cNvSpPr>
          <p:nvPr/>
        </p:nvSpPr>
        <p:spPr bwMode="auto">
          <a:xfrm>
            <a:off x="3851275" y="1412875"/>
            <a:ext cx="4206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</a:rPr>
              <a:t>C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1331913" y="4797425"/>
            <a:ext cx="4413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</a:rPr>
              <a:t>D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6750" name="AutoShape 14"/>
          <p:cNvSpPr>
            <a:spLocks noChangeArrowheads="1"/>
          </p:cNvSpPr>
          <p:nvPr/>
        </p:nvSpPr>
        <p:spPr bwMode="auto">
          <a:xfrm rot="8728435">
            <a:off x="3348038" y="3068638"/>
            <a:ext cx="290512" cy="430212"/>
          </a:xfrm>
          <a:prstGeom prst="moon">
            <a:avLst>
              <a:gd name="adj" fmla="val 5198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1" name="AutoShape 15"/>
          <p:cNvSpPr>
            <a:spLocks noChangeArrowheads="1"/>
          </p:cNvSpPr>
          <p:nvPr/>
        </p:nvSpPr>
        <p:spPr bwMode="auto">
          <a:xfrm rot="-1944341">
            <a:off x="2268538" y="3644900"/>
            <a:ext cx="290512" cy="430213"/>
          </a:xfrm>
          <a:prstGeom prst="moon">
            <a:avLst>
              <a:gd name="adj" fmla="val 5198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2" name="AutoShape 16"/>
          <p:cNvSpPr>
            <a:spLocks noChangeArrowheads="1"/>
          </p:cNvSpPr>
          <p:nvPr/>
        </p:nvSpPr>
        <p:spPr bwMode="auto">
          <a:xfrm rot="3301978">
            <a:off x="2635250" y="2990851"/>
            <a:ext cx="288925" cy="590550"/>
          </a:xfrm>
          <a:prstGeom prst="moon">
            <a:avLst>
              <a:gd name="adj" fmla="val 50000"/>
            </a:avLst>
          </a:prstGeom>
          <a:solidFill>
            <a:srgbClr val="FF00FF"/>
          </a:solidFill>
          <a:ln w="952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3" name="AutoShape 17"/>
          <p:cNvSpPr>
            <a:spLocks noChangeArrowheads="1"/>
          </p:cNvSpPr>
          <p:nvPr/>
        </p:nvSpPr>
        <p:spPr bwMode="auto">
          <a:xfrm rot="-7591568">
            <a:off x="2922587" y="3565526"/>
            <a:ext cx="288925" cy="590550"/>
          </a:xfrm>
          <a:prstGeom prst="moon">
            <a:avLst>
              <a:gd name="adj" fmla="val 50000"/>
            </a:avLst>
          </a:prstGeom>
          <a:solidFill>
            <a:srgbClr val="FF00FF"/>
          </a:solidFill>
          <a:ln w="952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5" name="WordArt 19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705725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Вертикальные углы</a:t>
            </a:r>
            <a:endParaRPr lang="ru-RU" sz="3600" b="1" kern="1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67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2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20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10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10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2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20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5" grpId="0"/>
      <p:bldP spid="116746" grpId="0" animBg="1"/>
      <p:bldP spid="116747" grpId="0" animBg="1"/>
      <p:bldP spid="116750" grpId="0" animBg="1"/>
      <p:bldP spid="116750" grpId="1" animBg="1"/>
      <p:bldP spid="116751" grpId="0" animBg="1"/>
      <p:bldP spid="116751" grpId="1" animBg="1"/>
      <p:bldP spid="116752" grpId="0" animBg="1"/>
      <p:bldP spid="116752" grpId="1" animBg="1"/>
      <p:bldP spid="116753" grpId="0" animBg="1"/>
      <p:bldP spid="116753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1452563" y="5335588"/>
          <a:ext cx="6529387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Формула" r:id="rId2" imgW="53644800" imgH="11582400" progId="Equation.3">
                  <p:embed/>
                </p:oleObj>
              </mc:Choice>
              <mc:Fallback>
                <p:oleObj name="Формула" r:id="rId2" imgW="53644800" imgH="11582400" progId="Equation.3">
                  <p:embed/>
                  <p:pic>
                    <p:nvPicPr>
                      <p:cNvPr id="0" name="Изображение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52563" y="5335588"/>
                        <a:ext cx="6529387" cy="14128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7" name="Text Box 7"/>
          <p:cNvSpPr txBox="1">
            <a:spLocks noChangeArrowheads="1"/>
          </p:cNvSpPr>
          <p:nvPr/>
        </p:nvSpPr>
        <p:spPr bwMode="auto">
          <a:xfrm>
            <a:off x="3563938" y="1412875"/>
            <a:ext cx="4206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В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7768" name="Text Box 8"/>
          <p:cNvSpPr txBox="1">
            <a:spLocks noChangeArrowheads="1"/>
          </p:cNvSpPr>
          <p:nvPr/>
        </p:nvSpPr>
        <p:spPr bwMode="auto">
          <a:xfrm>
            <a:off x="179388" y="4076700"/>
            <a:ext cx="4206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А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2411413" y="4076700"/>
            <a:ext cx="4413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О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7770" name="Freeform 10"/>
          <p:cNvSpPr/>
          <p:nvPr/>
        </p:nvSpPr>
        <p:spPr bwMode="auto">
          <a:xfrm>
            <a:off x="482600" y="4130675"/>
            <a:ext cx="43815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0" y="8"/>
              </a:cxn>
            </a:cxnLst>
            <a:rect l="0" t="0" r="r" b="b"/>
            <a:pathLst>
              <a:path w="2760" h="8">
                <a:moveTo>
                  <a:pt x="0" y="0"/>
                </a:moveTo>
                <a:lnTo>
                  <a:pt x="2760" y="8"/>
                </a:lnTo>
              </a:path>
            </a:pathLst>
          </a:custGeom>
          <a:noFill/>
          <a:ln w="57150">
            <a:solidFill>
              <a:srgbClr val="003366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7771" name="Freeform 11"/>
          <p:cNvSpPr/>
          <p:nvPr/>
        </p:nvSpPr>
        <p:spPr bwMode="auto">
          <a:xfrm>
            <a:off x="2627313" y="1700213"/>
            <a:ext cx="1447800" cy="2413000"/>
          </a:xfrm>
          <a:custGeom>
            <a:avLst/>
            <a:gdLst/>
            <a:ahLst/>
            <a:cxnLst>
              <a:cxn ang="0">
                <a:pos x="912" y="0"/>
              </a:cxn>
              <a:cxn ang="0">
                <a:pos x="0" y="1520"/>
              </a:cxn>
            </a:cxnLst>
            <a:rect l="0" t="0" r="r" b="b"/>
            <a:pathLst>
              <a:path w="912" h="1520">
                <a:moveTo>
                  <a:pt x="912" y="0"/>
                </a:moveTo>
                <a:lnTo>
                  <a:pt x="0" y="1520"/>
                </a:lnTo>
              </a:path>
            </a:pathLst>
          </a:custGeom>
          <a:noFill/>
          <a:ln w="57150">
            <a:solidFill>
              <a:srgbClr val="003366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4572000" y="4076700"/>
            <a:ext cx="4206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</a:rPr>
              <a:t>C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7774" name="WordArt 1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705725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Смежные углы</a:t>
            </a:r>
            <a:endParaRPr lang="ru-RU" sz="3600" b="1" kern="1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7775" name="AutoShape 1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9" grpId="0"/>
      <p:bldP spid="117770" grpId="0" animBg="1"/>
      <p:bldP spid="11777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705551" cy="7923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Внешний  угол  треугольника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AutoShape 15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pic>
        <p:nvPicPr>
          <p:cNvPr id="7" name="Рисунок 6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8" name="Равнобедренный треугольник 7"/>
          <p:cNvSpPr/>
          <p:nvPr/>
        </p:nvSpPr>
        <p:spPr>
          <a:xfrm>
            <a:off x="642910" y="1357298"/>
            <a:ext cx="3214710" cy="3143272"/>
          </a:xfrm>
          <a:prstGeom prst="triangle">
            <a:avLst>
              <a:gd name="adj" fmla="val 24095"/>
            </a:avLst>
          </a:prstGeom>
          <a:noFill/>
          <a:ln w="444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 flipH="1">
            <a:off x="1214414" y="92867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 flipH="1">
            <a:off x="3643306" y="442913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 flipH="1">
            <a:off x="357158" y="450057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3214678" y="4499776"/>
            <a:ext cx="1858182" cy="794"/>
          </a:xfrm>
          <a:prstGeom prst="line">
            <a:avLst/>
          </a:prstGeom>
          <a:ln w="412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13"/>
          <p:cNvSpPr txBox="1">
            <a:spLocks noChangeArrowheads="1"/>
          </p:cNvSpPr>
          <p:nvPr/>
        </p:nvSpPr>
        <p:spPr bwMode="auto">
          <a:xfrm flipH="1">
            <a:off x="4572000" y="442913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6" name="Дуга 15"/>
          <p:cNvSpPr/>
          <p:nvPr/>
        </p:nvSpPr>
        <p:spPr>
          <a:xfrm rot="344259">
            <a:off x="463147" y="4241809"/>
            <a:ext cx="576064" cy="720080"/>
          </a:xfrm>
          <a:prstGeom prst="arc">
            <a:avLst>
              <a:gd name="adj1" fmla="val 15471519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 rot="20065725">
            <a:off x="3403297" y="4117768"/>
            <a:ext cx="802673" cy="885133"/>
          </a:xfrm>
          <a:prstGeom prst="arc">
            <a:avLst>
              <a:gd name="adj1" fmla="val 16200000"/>
              <a:gd name="adj2" fmla="val 96309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8605689">
            <a:off x="1150823" y="1050852"/>
            <a:ext cx="648072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344259">
            <a:off x="381163" y="4042344"/>
            <a:ext cx="882358" cy="904698"/>
          </a:xfrm>
          <a:prstGeom prst="arc">
            <a:avLst>
              <a:gd name="adj1" fmla="val 15523831"/>
              <a:gd name="adj2" fmla="val 2102590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8913925">
            <a:off x="1020056" y="992989"/>
            <a:ext cx="1031657" cy="914768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9491804">
            <a:off x="995869" y="1195082"/>
            <a:ext cx="1222228" cy="914768"/>
          </a:xfrm>
          <a:prstGeom prst="arc">
            <a:avLst>
              <a:gd name="adj1" fmla="val 14845826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AutoShape 24"/>
          <p:cNvSpPr>
            <a:spLocks noChangeArrowheads="1"/>
          </p:cNvSpPr>
          <p:nvPr/>
        </p:nvSpPr>
        <p:spPr bwMode="auto">
          <a:xfrm>
            <a:off x="285720" y="4786322"/>
            <a:ext cx="6192688" cy="1785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Внешний угол треугольника равен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сумме углов, не смежных с ним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24257" name="Object 1"/>
          <p:cNvGraphicFramePr>
            <a:graphicFrameLocks noChangeAspect="1"/>
          </p:cNvGraphicFramePr>
          <p:nvPr/>
        </p:nvGraphicFramePr>
        <p:xfrm>
          <a:off x="2928926" y="1571612"/>
          <a:ext cx="3451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Формула" r:id="rId3" imgW="28346400" imgH="4267200" progId="Equation.3">
                  <p:embed/>
                </p:oleObj>
              </mc:Choice>
              <mc:Fallback>
                <p:oleObj name="Формула" r:id="rId3" imgW="28346400" imgH="4267200" progId="Equation.3">
                  <p:embed/>
                  <p:pic>
                    <p:nvPicPr>
                      <p:cNvPr id="0" name="Изображение 3072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8926" y="1571612"/>
                        <a:ext cx="3451225" cy="5207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2000"/>
                                        <p:tgtEl>
                                          <p:spTgt spid="22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928662" y="3071810"/>
            <a:ext cx="428628" cy="480642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WordArt 1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705551" cy="7923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Прямоугольный  треугольник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AutoShape 15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pic>
        <p:nvPicPr>
          <p:cNvPr id="7" name="Рисунок 6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8" name="Прямоугольный треугольник 7"/>
          <p:cNvSpPr/>
          <p:nvPr/>
        </p:nvSpPr>
        <p:spPr>
          <a:xfrm>
            <a:off x="928662" y="1428736"/>
            <a:ext cx="4286280" cy="2143140"/>
          </a:xfrm>
          <a:prstGeom prst="rtTriangle">
            <a:avLst/>
          </a:prstGeom>
          <a:noFill/>
          <a:ln w="508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14301343">
            <a:off x="4527278" y="3002995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 flipH="1">
            <a:off x="500034" y="107154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 flipH="1">
            <a:off x="5214942" y="321468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 flipH="1">
            <a:off x="428596" y="321468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4" name="Text Box 116"/>
          <p:cNvSpPr txBox="1">
            <a:spLocks noChangeArrowheads="1"/>
          </p:cNvSpPr>
          <p:nvPr/>
        </p:nvSpPr>
        <p:spPr bwMode="auto">
          <a:xfrm>
            <a:off x="3779912" y="3068960"/>
            <a:ext cx="662361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30</a:t>
            </a:r>
            <a:r>
              <a:rPr lang="en-US" sz="2800" b="1" dirty="0" smtClean="0">
                <a:latin typeface="Times New Roman" panose="02020603050405020304" pitchFamily="18" charset="0"/>
              </a:rPr>
              <a:t>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6" name="AutoShape 24"/>
          <p:cNvSpPr>
            <a:spLocks noChangeArrowheads="1"/>
          </p:cNvSpPr>
          <p:nvPr/>
        </p:nvSpPr>
        <p:spPr bwMode="auto">
          <a:xfrm>
            <a:off x="285720" y="4572008"/>
            <a:ext cx="6192688" cy="2000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Против угла в 30</a:t>
            </a:r>
            <a:r>
              <a:rPr lang="en-US" sz="2400" b="1" dirty="0" smtClean="0">
                <a:latin typeface="Times New Roman" panose="02020603050405020304" pitchFamily="18" charset="0"/>
              </a:rPr>
              <a:t>º</a:t>
            </a:r>
            <a:r>
              <a:rPr lang="ru-RU" sz="2400" b="1" dirty="0" smtClean="0">
                <a:latin typeface="Times New Roman" panose="02020603050405020304" pitchFamily="18" charset="0"/>
              </a:rPr>
              <a:t> лежит катет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равный половине гипотенузы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26305" name="Object 1"/>
          <p:cNvGraphicFramePr>
            <a:graphicFrameLocks noChangeAspect="1"/>
          </p:cNvGraphicFramePr>
          <p:nvPr/>
        </p:nvGraphicFramePr>
        <p:xfrm>
          <a:off x="4357686" y="1214422"/>
          <a:ext cx="215106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Формула" r:id="rId3" imgW="17678400" imgH="9448800" progId="Equation.3">
                  <p:embed/>
                </p:oleObj>
              </mc:Choice>
              <mc:Fallback>
                <p:oleObj name="Формула" r:id="rId3" imgW="17678400" imgH="9448800" progId="Equation.3">
                  <p:embed/>
                  <p:pic>
                    <p:nvPicPr>
                      <p:cNvPr id="0" name="Изображение 409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57686" y="1214422"/>
                        <a:ext cx="2151063" cy="11525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2000"/>
                                        <p:tgtEl>
                                          <p:spTgt spid="226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777559" cy="15844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Признаки равенства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прямоугольных треугольников.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AutoShape 15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5589240"/>
            <a:ext cx="428628" cy="480642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899592" y="2276872"/>
            <a:ext cx="2160240" cy="3816424"/>
          </a:xfrm>
          <a:prstGeom prst="rtTriangle">
            <a:avLst/>
          </a:prstGeom>
          <a:noFill/>
          <a:ln w="508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 flipH="1">
            <a:off x="470964" y="191968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 flipH="1">
            <a:off x="467544" y="5805264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 flipH="1">
            <a:off x="3059832" y="587727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6165304"/>
            <a:ext cx="194421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КАТЕТ</a:t>
            </a:r>
            <a:endParaRPr lang="ru-RU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-288540" y="4113076"/>
            <a:ext cx="194421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КАТЕТ</a:t>
            </a:r>
            <a:endParaRPr lang="ru-RU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3634589">
            <a:off x="1022733" y="3984650"/>
            <a:ext cx="2520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ГИПОТЕНУЗА</a:t>
            </a:r>
            <a:endParaRPr lang="ru-RU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4211960" y="2348880"/>
            <a:ext cx="4320480" cy="64807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катетам</a:t>
            </a:r>
            <a:endParaRPr lang="ru-RU" sz="2800" b="1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4211960" y="3140968"/>
            <a:ext cx="4320480" cy="64807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катету и гипотенузе</a:t>
            </a:r>
            <a:endParaRPr lang="ru-RU" sz="2800" b="1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4211960" y="3933056"/>
            <a:ext cx="4320480" cy="9361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катету и </a:t>
            </a:r>
            <a:r>
              <a:rPr lang="ru-RU" sz="2800" b="1" dirty="0" err="1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прилеж</a:t>
            </a: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 smtClean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острому углу</a:t>
            </a:r>
            <a:endParaRPr lang="ru-RU" sz="2800" b="1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4211960" y="5013176"/>
            <a:ext cx="4320480" cy="9361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гипотенузе </a:t>
            </a:r>
            <a:endParaRPr lang="ru-RU" sz="2800" b="1" dirty="0" smtClean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острому углу</a:t>
            </a:r>
            <a:endParaRPr lang="ru-RU" sz="2800" b="1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ый треугольник 20"/>
          <p:cNvSpPr/>
          <p:nvPr/>
        </p:nvSpPr>
        <p:spPr>
          <a:xfrm rot="10800000">
            <a:off x="1547664" y="2276872"/>
            <a:ext cx="2160240" cy="3816424"/>
          </a:xfrm>
          <a:prstGeom prst="rtTriangle">
            <a:avLst/>
          </a:prstGeom>
          <a:solidFill>
            <a:srgbClr val="FFFF99"/>
          </a:solidFill>
          <a:ln w="508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4301343">
            <a:off x="2797376" y="5519284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31214E-7 L -0.07084 0.005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15" grpId="1"/>
      <p:bldP spid="16" grpId="0"/>
      <p:bldP spid="16" grpId="1"/>
      <p:bldP spid="21" grpId="0" animBg="1"/>
      <p:bldP spid="21" grpId="1" animBg="1"/>
      <p:bldP spid="22" grpId="0" animBg="1"/>
      <p:bldP spid="22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921575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Свойства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равнобедренного треугольника.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9812" name="AutoShape 4"/>
          <p:cNvSpPr>
            <a:spLocks noChangeArrowheads="1"/>
          </p:cNvSpPr>
          <p:nvPr/>
        </p:nvSpPr>
        <p:spPr bwMode="auto">
          <a:xfrm>
            <a:off x="323850" y="1700213"/>
            <a:ext cx="2016125" cy="2952750"/>
          </a:xfrm>
          <a:prstGeom prst="triangle">
            <a:avLst>
              <a:gd name="adj" fmla="val 48741"/>
            </a:avLst>
          </a:prstGeom>
          <a:noFill/>
          <a:ln w="50800">
            <a:solidFill>
              <a:srgbClr val="800000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813" name="AutoShape 5"/>
          <p:cNvSpPr>
            <a:spLocks noChangeArrowheads="1"/>
          </p:cNvSpPr>
          <p:nvPr/>
        </p:nvSpPr>
        <p:spPr bwMode="auto">
          <a:xfrm>
            <a:off x="3059113" y="1700213"/>
            <a:ext cx="2016125" cy="2952750"/>
          </a:xfrm>
          <a:prstGeom prst="triangle">
            <a:avLst>
              <a:gd name="adj" fmla="val 50000"/>
            </a:avLst>
          </a:prstGeom>
          <a:noFill/>
          <a:ln w="50800">
            <a:solidFill>
              <a:srgbClr val="000080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900113" y="1268413"/>
            <a:ext cx="42068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А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3635375" y="1268413"/>
            <a:ext cx="500063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М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0" y="4579938"/>
            <a:ext cx="420688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В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2700338" y="4581525"/>
            <a:ext cx="4254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К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2051050" y="4581525"/>
            <a:ext cx="4206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4787900" y="4581525"/>
            <a:ext cx="4413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</a:rPr>
              <a:t>N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19820" name="Freeform 12"/>
          <p:cNvSpPr/>
          <p:nvPr/>
        </p:nvSpPr>
        <p:spPr bwMode="auto">
          <a:xfrm>
            <a:off x="622300" y="3330575"/>
            <a:ext cx="241300" cy="165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2" y="104"/>
              </a:cxn>
            </a:cxnLst>
            <a:rect l="0" t="0" r="r" b="b"/>
            <a:pathLst>
              <a:path w="152" h="104">
                <a:moveTo>
                  <a:pt x="0" y="0"/>
                </a:moveTo>
                <a:lnTo>
                  <a:pt x="152" y="104"/>
                </a:lnTo>
              </a:path>
            </a:pathLst>
          </a:custGeom>
          <a:noFill/>
          <a:ln w="3810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5940425" y="53736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22" name="Freeform 14"/>
          <p:cNvSpPr/>
          <p:nvPr/>
        </p:nvSpPr>
        <p:spPr bwMode="auto">
          <a:xfrm>
            <a:off x="1763713" y="3355975"/>
            <a:ext cx="228600" cy="144463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0" y="91"/>
              </a:cxn>
            </a:cxnLst>
            <a:rect l="0" t="0" r="r" b="b"/>
            <a:pathLst>
              <a:path w="144" h="91">
                <a:moveTo>
                  <a:pt x="144" y="0"/>
                </a:moveTo>
                <a:lnTo>
                  <a:pt x="0" y="91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23" name="AutoShape 15"/>
          <p:cNvSpPr>
            <a:spLocks noChangeArrowheads="1"/>
          </p:cNvSpPr>
          <p:nvPr/>
        </p:nvSpPr>
        <p:spPr bwMode="auto">
          <a:xfrm rot="15003311">
            <a:off x="4117975" y="2298700"/>
            <a:ext cx="100013" cy="201613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824" name="AutoShape 16"/>
          <p:cNvSpPr>
            <a:spLocks noChangeArrowheads="1"/>
          </p:cNvSpPr>
          <p:nvPr/>
        </p:nvSpPr>
        <p:spPr bwMode="auto">
          <a:xfrm rot="50676248">
            <a:off x="578644" y="4153694"/>
            <a:ext cx="234950" cy="503238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826" name="AutoShape 18"/>
          <p:cNvSpPr>
            <a:spLocks noChangeArrowheads="1"/>
          </p:cNvSpPr>
          <p:nvPr/>
        </p:nvSpPr>
        <p:spPr bwMode="auto">
          <a:xfrm rot="46372548">
            <a:off x="1878807" y="4150519"/>
            <a:ext cx="223837" cy="504825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82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5229225"/>
            <a:ext cx="2449512" cy="792163"/>
          </a:xfrm>
          <a:prstGeom prst="actionButtonBlank">
            <a:avLst/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anose="02020603050405020304" pitchFamily="18" charset="0"/>
              </a:rPr>
              <a:t>Углы при</a:t>
            </a:r>
            <a:endParaRPr lang="ru-RU" sz="2400" b="1">
              <a:latin typeface="Times New Roman" panose="02020603050405020304" pitchFamily="18" charset="0"/>
            </a:endParaRPr>
          </a:p>
          <a:p>
            <a:pPr algn="ctr"/>
            <a:r>
              <a:rPr lang="ru-RU" sz="2400" b="1">
                <a:latin typeface="Times New Roman" panose="02020603050405020304" pitchFamily="18" charset="0"/>
              </a:rPr>
              <a:t>основании.</a:t>
            </a:r>
            <a:endParaRPr lang="ru-RU" sz="2400" b="1">
              <a:latin typeface="Times New Roman" panose="02020603050405020304" pitchFamily="18" charset="0"/>
            </a:endParaRPr>
          </a:p>
        </p:txBody>
      </p:sp>
      <p:sp>
        <p:nvSpPr>
          <p:cNvPr id="11982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63825" y="5229225"/>
            <a:ext cx="2592388" cy="792163"/>
          </a:xfrm>
          <a:prstGeom prst="actionButtonBlank">
            <a:avLst/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anose="02020603050405020304" pitchFamily="18" charset="0"/>
              </a:rPr>
              <a:t>Медиана, высота,</a:t>
            </a:r>
            <a:endParaRPr lang="ru-RU" sz="2400" b="1">
              <a:latin typeface="Times New Roman" panose="02020603050405020304" pitchFamily="18" charset="0"/>
            </a:endParaRPr>
          </a:p>
          <a:p>
            <a:pPr algn="ctr"/>
            <a:r>
              <a:rPr lang="ru-RU" sz="2400" b="1">
                <a:latin typeface="Times New Roman" panose="02020603050405020304" pitchFamily="18" charset="0"/>
              </a:rPr>
              <a:t>биссектриса.</a:t>
            </a:r>
            <a:endParaRPr lang="ru-RU" sz="2400" b="1">
              <a:latin typeface="Times New Roman" panose="02020603050405020304" pitchFamily="18" charset="0"/>
            </a:endParaRPr>
          </a:p>
        </p:txBody>
      </p:sp>
      <p:sp>
        <p:nvSpPr>
          <p:cNvPr id="119829" name="Freeform 21"/>
          <p:cNvSpPr/>
          <p:nvPr/>
        </p:nvSpPr>
        <p:spPr bwMode="auto">
          <a:xfrm>
            <a:off x="4500563" y="3284538"/>
            <a:ext cx="228600" cy="144462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0" y="91"/>
              </a:cxn>
            </a:cxnLst>
            <a:rect l="0" t="0" r="r" b="b"/>
            <a:pathLst>
              <a:path w="144" h="91">
                <a:moveTo>
                  <a:pt x="144" y="0"/>
                </a:moveTo>
                <a:lnTo>
                  <a:pt x="0" y="91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0" name="Freeform 22"/>
          <p:cNvSpPr/>
          <p:nvPr/>
        </p:nvSpPr>
        <p:spPr bwMode="auto">
          <a:xfrm>
            <a:off x="3348038" y="3284538"/>
            <a:ext cx="241300" cy="165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2" y="104"/>
              </a:cxn>
            </a:cxnLst>
            <a:rect l="0" t="0" r="r" b="b"/>
            <a:pathLst>
              <a:path w="152" h="104">
                <a:moveTo>
                  <a:pt x="0" y="0"/>
                </a:moveTo>
                <a:lnTo>
                  <a:pt x="152" y="104"/>
                </a:lnTo>
              </a:path>
            </a:pathLst>
          </a:custGeom>
          <a:noFill/>
          <a:ln w="3810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3" name="Freeform 25"/>
          <p:cNvSpPr/>
          <p:nvPr/>
        </p:nvSpPr>
        <p:spPr bwMode="auto">
          <a:xfrm>
            <a:off x="4064000" y="1778000"/>
            <a:ext cx="1588" cy="2857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00"/>
              </a:cxn>
            </a:cxnLst>
            <a:rect l="0" t="0" r="r" b="b"/>
            <a:pathLst>
              <a:path w="1" h="1800">
                <a:moveTo>
                  <a:pt x="0" y="0"/>
                </a:moveTo>
                <a:lnTo>
                  <a:pt x="0" y="1800"/>
                </a:lnTo>
              </a:path>
            </a:pathLst>
          </a:custGeom>
          <a:noFill/>
          <a:ln w="57150">
            <a:solidFill>
              <a:srgbClr val="800000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4" name="AutoShape 26"/>
          <p:cNvSpPr>
            <a:spLocks noChangeArrowheads="1"/>
          </p:cNvSpPr>
          <p:nvPr/>
        </p:nvSpPr>
        <p:spPr bwMode="auto">
          <a:xfrm rot="17236846">
            <a:off x="3906837" y="2293938"/>
            <a:ext cx="85725" cy="1968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9835" name="Freeform 27"/>
          <p:cNvSpPr/>
          <p:nvPr/>
        </p:nvSpPr>
        <p:spPr bwMode="auto">
          <a:xfrm>
            <a:off x="3490913" y="4508500"/>
            <a:ext cx="114300" cy="250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" y="158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6" name="Freeform 28"/>
          <p:cNvSpPr/>
          <p:nvPr/>
        </p:nvSpPr>
        <p:spPr bwMode="auto">
          <a:xfrm>
            <a:off x="3563938" y="4508500"/>
            <a:ext cx="114300" cy="250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" y="158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7" name="Freeform 29"/>
          <p:cNvSpPr/>
          <p:nvPr/>
        </p:nvSpPr>
        <p:spPr bwMode="auto">
          <a:xfrm>
            <a:off x="4427538" y="4508500"/>
            <a:ext cx="114300" cy="250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" y="158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8" name="Freeform 30"/>
          <p:cNvSpPr/>
          <p:nvPr/>
        </p:nvSpPr>
        <p:spPr bwMode="auto">
          <a:xfrm>
            <a:off x="4500563" y="4508500"/>
            <a:ext cx="114300" cy="250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" y="158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39" name="Freeform 31"/>
          <p:cNvSpPr/>
          <p:nvPr/>
        </p:nvSpPr>
        <p:spPr bwMode="auto">
          <a:xfrm rot="-1088282">
            <a:off x="3779838" y="4365625"/>
            <a:ext cx="274637" cy="207963"/>
          </a:xfrm>
          <a:custGeom>
            <a:avLst/>
            <a:gdLst/>
            <a:ahLst/>
            <a:cxnLst>
              <a:cxn ang="0">
                <a:pos x="173" y="41"/>
              </a:cxn>
              <a:cxn ang="0">
                <a:pos x="41" y="0"/>
              </a:cxn>
              <a:cxn ang="0">
                <a:pos x="0" y="131"/>
              </a:cxn>
            </a:cxnLst>
            <a:rect l="0" t="0" r="r" b="b"/>
            <a:pathLst>
              <a:path w="173" h="131">
                <a:moveTo>
                  <a:pt x="173" y="41"/>
                </a:moveTo>
                <a:lnTo>
                  <a:pt x="41" y="0"/>
                </a:lnTo>
                <a:lnTo>
                  <a:pt x="0" y="131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43" name="AutoShape 35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2" name="Рисунок 31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36096" y="2182229"/>
            <a:ext cx="3707903" cy="4682591"/>
          </a:xfrm>
          <a:prstGeom prst="rect">
            <a:avLst/>
          </a:prstGeom>
        </p:spPr>
      </p:pic>
      <p:sp>
        <p:nvSpPr>
          <p:cNvPr id="33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98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19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9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82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98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19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1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19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19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1000"/>
                                        <p:tgtEl>
                                          <p:spTgt spid="11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828"/>
                  </p:tgtEl>
                </p:cond>
              </p:nextCondLst>
            </p:seq>
          </p:childTnLst>
        </p:cTn>
      </p:par>
    </p:tnLst>
    <p:bldLst>
      <p:bldP spid="119824" grpId="0" animBg="1"/>
      <p:bldP spid="119826" grpId="0" animBg="1"/>
      <p:bldP spid="119835" grpId="0" animBg="1"/>
      <p:bldP spid="119836" grpId="0" animBg="1"/>
      <p:bldP spid="119837" grpId="0" animBg="1"/>
      <p:bldP spid="119838" grpId="0" animBg="1"/>
      <p:bldP spid="11983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86370" name="WordArt 2"/>
          <p:cNvSpPr>
            <a:spLocks noChangeArrowheads="1" noChangeShapeType="1" noTextEdit="1"/>
          </p:cNvSpPr>
          <p:nvPr/>
        </p:nvSpPr>
        <p:spPr bwMode="auto">
          <a:xfrm>
            <a:off x="683568" y="260648"/>
            <a:ext cx="7128792" cy="17286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Тестовые задания на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проверку теоретических 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знаний</a:t>
            </a:r>
            <a:r>
              <a:rPr lang="ru-RU" sz="3600" b="1" kern="10" dirty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.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6372" name="AutoShape 4"/>
          <p:cNvSpPr>
            <a:spLocks noChangeArrowheads="1"/>
          </p:cNvSpPr>
          <p:nvPr/>
        </p:nvSpPr>
        <p:spPr bwMode="auto">
          <a:xfrm>
            <a:off x="251520" y="2276872"/>
            <a:ext cx="5184576" cy="1368747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Необходимо </a:t>
            </a:r>
            <a:endParaRPr lang="ru-RU" sz="2400" b="1" dirty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</a:rPr>
              <a:t>выбрать </a:t>
            </a:r>
            <a:r>
              <a:rPr lang="ru-RU" sz="2400" b="1" dirty="0" smtClean="0">
                <a:latin typeface="Times New Roman" panose="02020603050405020304" pitchFamily="18" charset="0"/>
              </a:rPr>
              <a:t>правильный ответ.</a:t>
            </a:r>
            <a:endParaRPr lang="ru-RU" sz="2400" b="1" dirty="0">
              <a:latin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186387" name="AutoShape 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760" y="537321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</a:rPr>
              <a:t>8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12" name="AutoShape 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622" y="537321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</a:rPr>
              <a:t>9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16" name="AutoShape 2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2195" y="4221088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1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17" name="AutoShape 2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2057" y="4221088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2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18" name="AutoShape 2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920" y="4221088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3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19" name="AutoShape 3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897" y="4797152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4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20" name="AutoShape 3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760" y="4797152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5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21" name="AutoShape 3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622" y="4797152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anose="02020603050405020304" pitchFamily="18" charset="0"/>
              </a:rPr>
              <a:t>6</a:t>
            </a:r>
            <a:endParaRPr lang="ru-RU" sz="2800" b="1">
              <a:latin typeface="Times New Roman" panose="02020603050405020304" pitchFamily="18" charset="0"/>
            </a:endParaRPr>
          </a:p>
        </p:txBody>
      </p:sp>
      <p:sp>
        <p:nvSpPr>
          <p:cNvPr id="22" name="AutoShape 37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897" y="537321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</a:rPr>
              <a:t>7</a:t>
            </a:r>
            <a:endParaRPr lang="ru-RU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Прямая соединительная линия 84"/>
          <p:cNvCxnSpPr>
            <a:stCxn id="61" idx="1"/>
            <a:endCxn id="59" idx="5"/>
          </p:cNvCxnSpPr>
          <p:nvPr/>
        </p:nvCxnSpPr>
        <p:spPr>
          <a:xfrm>
            <a:off x="5961243" y="3162059"/>
            <a:ext cx="1037938" cy="190203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>
            <a:stCxn id="62" idx="7"/>
            <a:endCxn id="59" idx="7"/>
          </p:cNvCxnSpPr>
          <p:nvPr/>
        </p:nvCxnSpPr>
        <p:spPr>
          <a:xfrm flipV="1">
            <a:off x="5198981" y="4962259"/>
            <a:ext cx="1800200" cy="64807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5508104" y="2708920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8388424" y="3140968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7740650" y="2133600"/>
            <a:ext cx="34131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4932040" y="501317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 flipH="1">
            <a:off x="6948264" y="501317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215952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Даны три точки, не лежащие на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одной прямой. Сколько точек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содержит геометрическое место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точек, равноудалённых от данных?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Бесконечно много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верно!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0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876256" y="494116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8244408" y="350100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5940152" y="314096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5076056" y="5589240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одной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6" name="Прямая соединительная линия 85"/>
          <p:cNvCxnSpPr>
            <a:stCxn id="60" idx="3"/>
            <a:endCxn id="59" idx="7"/>
          </p:cNvCxnSpPr>
          <p:nvPr/>
        </p:nvCxnSpPr>
        <p:spPr>
          <a:xfrm flipH="1">
            <a:off x="6999181" y="3623933"/>
            <a:ext cx="1266318" cy="133832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8024" y="6165304"/>
            <a:ext cx="3095625" cy="504056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</a:rPr>
              <a:t>Подсказка 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21193" name="Object 9"/>
          <p:cNvGraphicFramePr>
            <a:graphicFrameLocks noChangeAspect="1"/>
          </p:cNvGraphicFramePr>
          <p:nvPr/>
        </p:nvGraphicFramePr>
        <p:xfrm>
          <a:off x="5724128" y="5517232"/>
          <a:ext cx="32416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Формула" r:id="rId3" imgW="23469600" imgH="4267200" progId="Equation.3">
                  <p:embed/>
                </p:oleObj>
              </mc:Choice>
              <mc:Fallback>
                <p:oleObj name="Формула" r:id="rId3" imgW="23469600" imgH="4267200" progId="Equation.3">
                  <p:embed/>
                  <p:pic>
                    <p:nvPicPr>
                      <p:cNvPr id="0" name="Изображение 512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4128" y="5517232"/>
                        <a:ext cx="3241675" cy="588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Рисунок 31" descr="окужность-1.jpg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2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193549" grpId="0"/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59" grpId="0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Прямая соединительная линия 89"/>
          <p:cNvCxnSpPr/>
          <p:nvPr/>
        </p:nvCxnSpPr>
        <p:spPr>
          <a:xfrm>
            <a:off x="4932040" y="3717032"/>
            <a:ext cx="3960440" cy="194421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6228184" y="3861048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8244408" y="486916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7740650" y="2133600"/>
            <a:ext cx="34131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5076056" y="328498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215952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Даны три точки,  лежащие на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одной прямой. Сколько точек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содержит геометрическое место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точек, равноудалённых от данных?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Бесконечно много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верно!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0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8100392" y="5229200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6444208" y="443711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5292080" y="386104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одной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-828600" y="292494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8024" y="6165304"/>
            <a:ext cx="3095625" cy="504056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</a:rPr>
              <a:t>Подсказка 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pic>
        <p:nvPicPr>
          <p:cNvPr id="27" name="Рисунок 26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2642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634288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Геометрическое место точек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ГМТ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2654" name="Line 14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62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64" name="AutoShape 24"/>
          <p:cNvSpPr>
            <a:spLocks noChangeArrowheads="1"/>
          </p:cNvSpPr>
          <p:nvPr/>
        </p:nvSpPr>
        <p:spPr bwMode="auto">
          <a:xfrm>
            <a:off x="179512" y="1556792"/>
            <a:ext cx="6192688" cy="316835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Геометрическим местом точек</a:t>
            </a:r>
            <a:endParaRPr lang="ru-RU" sz="2400" b="1" dirty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(ГМТ</a:t>
            </a:r>
            <a:r>
              <a:rPr lang="ru-RU" sz="2400" b="1" dirty="0" smtClean="0">
                <a:latin typeface="Times New Roman" panose="02020603050405020304" pitchFamily="18" charset="0"/>
              </a:rPr>
              <a:t>)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называют множество всех точек,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обладающих определённым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свойством.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7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Прямая соединительная линия 85"/>
          <p:cNvCxnSpPr/>
          <p:nvPr/>
        </p:nvCxnSpPr>
        <p:spPr>
          <a:xfrm flipH="1">
            <a:off x="5220072" y="2852936"/>
            <a:ext cx="3600398" cy="2355173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>
            <a:endCxn id="62" idx="0"/>
          </p:cNvCxnSpPr>
          <p:nvPr/>
        </p:nvCxnSpPr>
        <p:spPr>
          <a:xfrm flipH="1">
            <a:off x="5220072" y="2564904"/>
            <a:ext cx="1008112" cy="259228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>
            <a:stCxn id="62" idx="6"/>
          </p:cNvCxnSpPr>
          <p:nvPr/>
        </p:nvCxnSpPr>
        <p:spPr>
          <a:xfrm>
            <a:off x="5292080" y="5229200"/>
            <a:ext cx="3600400" cy="21602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3.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5508104" y="2708920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4644008" y="4869160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О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7740650" y="2133600"/>
            <a:ext cx="34131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7596336" y="479715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 flipH="1">
            <a:off x="6372200" y="378904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683568" y="333375"/>
            <a:ext cx="7993707" cy="215952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Сколько точек содержит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геометрическое место точек,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принадлежащих углу и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равноудалённых от его сторон и вершины?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Бесконечно много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верно!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0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372200" y="436510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7452320" y="530120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5148064" y="51571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одной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1193" name="Object 9"/>
          <p:cNvGraphicFramePr>
            <a:graphicFrameLocks noChangeAspect="1"/>
          </p:cNvGraphicFramePr>
          <p:nvPr/>
        </p:nvGraphicFramePr>
        <p:xfrm>
          <a:off x="5724128" y="5517232"/>
          <a:ext cx="32416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Формула" r:id="rId2" imgW="23469600" imgH="4267200" progId="Equation.3">
                  <p:embed/>
                </p:oleObj>
              </mc:Choice>
              <mc:Fallback>
                <p:oleObj name="Формула" r:id="rId2" imgW="23469600" imgH="4267200" progId="Equation.3">
                  <p:embed/>
                  <p:pic>
                    <p:nvPicPr>
                      <p:cNvPr id="0" name="Изображение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24128" y="5517232"/>
                        <a:ext cx="3241675" cy="588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7" name="Прямая соединительная линия 76"/>
          <p:cNvCxnSpPr>
            <a:stCxn id="60" idx="1"/>
            <a:endCxn id="59" idx="5"/>
          </p:cNvCxnSpPr>
          <p:nvPr/>
        </p:nvCxnSpPr>
        <p:spPr>
          <a:xfrm flipH="1" flipV="1">
            <a:off x="6495125" y="4488029"/>
            <a:ext cx="978286" cy="834270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>
            <a:stCxn id="59" idx="1"/>
            <a:endCxn id="61" idx="5"/>
          </p:cNvCxnSpPr>
          <p:nvPr/>
        </p:nvCxnSpPr>
        <p:spPr>
          <a:xfrm flipH="1" flipV="1">
            <a:off x="6063077" y="3119877"/>
            <a:ext cx="330214" cy="1266318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Рисунок 32" descr="окужность-1.jpg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2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193549" grpId="0"/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59" grpId="0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>
            <a:stCxn id="34" idx="7"/>
            <a:endCxn id="36" idx="3"/>
          </p:cNvCxnSpPr>
          <p:nvPr/>
        </p:nvCxnSpPr>
        <p:spPr>
          <a:xfrm flipH="1">
            <a:off x="6825339" y="3594107"/>
            <a:ext cx="1397978" cy="1109946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4.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7740650" y="2133600"/>
            <a:ext cx="34131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215952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Точка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К</a:t>
            </a:r>
            <a:r>
              <a:rPr lang="ru-RU" sz="3200" b="1" dirty="0" smtClean="0">
                <a:latin typeface="Times New Roman" panose="02020603050405020304" pitchFamily="18" charset="0"/>
              </a:rPr>
              <a:t> принадлежит окружности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с центром в точке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О</a:t>
            </a:r>
            <a:r>
              <a:rPr lang="ru-RU" sz="3200" b="1" dirty="0" smtClean="0">
                <a:latin typeface="Times New Roman" panose="02020603050405020304" pitchFamily="18" charset="0"/>
              </a:rPr>
              <a:t> радиуса </a:t>
            </a:r>
            <a:r>
              <a:rPr lang="en-US" sz="3200" b="1" i="1" dirty="0" smtClean="0">
                <a:latin typeface="Times New Roman" panose="02020603050405020304" pitchFamily="18" charset="0"/>
              </a:rPr>
              <a:t>R</a:t>
            </a:r>
            <a:r>
              <a:rPr lang="ru-RU" sz="3200" b="1" dirty="0" smtClean="0">
                <a:latin typeface="Times New Roman" panose="02020603050405020304" pitchFamily="18" charset="0"/>
              </a:rPr>
              <a:t>.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Какое из следующих утверждений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u="sng" dirty="0" smtClean="0">
                <a:latin typeface="Times New Roman" panose="02020603050405020304" pitchFamily="18" charset="0"/>
              </a:rPr>
              <a:t>неверно</a:t>
            </a:r>
            <a:r>
              <a:rPr lang="ru-RU" sz="3200" b="1" dirty="0" smtClean="0">
                <a:latin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  ≤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R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  ≥ 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  R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&gt;  R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220072" y="2924944"/>
            <a:ext cx="3240360" cy="331236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flipH="1">
            <a:off x="8028384" y="2924944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8100392" y="357301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6300192" y="4293096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6804248" y="458112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Прямая соединительная линия 89"/>
          <p:cNvCxnSpPr/>
          <p:nvPr/>
        </p:nvCxnSpPr>
        <p:spPr>
          <a:xfrm>
            <a:off x="4716016" y="2780928"/>
            <a:ext cx="3960440" cy="194421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5.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6156176" y="4581128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О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8028384" y="393305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7740650" y="2133600"/>
            <a:ext cx="34131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5724128" y="2780928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755576" y="332656"/>
            <a:ext cx="7777162" cy="215952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Прямая имеет две общие точки с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окружностью с центром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О</a:t>
            </a:r>
            <a:r>
              <a:rPr lang="ru-RU" sz="3200" b="1" dirty="0" smtClean="0">
                <a:latin typeface="Times New Roman" panose="02020603050405020304" pitchFamily="18" charset="0"/>
              </a:rPr>
              <a:t> радиуса </a:t>
            </a:r>
            <a:r>
              <a:rPr lang="en-US" sz="3200" b="1" i="1" dirty="0" smtClean="0">
                <a:latin typeface="Times New Roman" panose="02020603050405020304" pitchFamily="18" charset="0"/>
              </a:rPr>
              <a:t>R</a:t>
            </a:r>
            <a:r>
              <a:rPr lang="ru-RU" sz="3200" b="1" dirty="0" smtClean="0">
                <a:latin typeface="Times New Roman" panose="02020603050405020304" pitchFamily="18" charset="0"/>
              </a:rPr>
              <a:t>.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Какую фигуру образуют все точки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Х</a:t>
            </a:r>
            <a:endParaRPr lang="ru-RU" sz="3200" b="1" i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данной прямой, такие, что 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ОХ ≥ </a:t>
            </a:r>
            <a:r>
              <a:rPr lang="en-US" sz="3200" b="1" i="1" dirty="0" smtClean="0">
                <a:latin typeface="Times New Roman" panose="02020603050405020304" pitchFamily="18" charset="0"/>
              </a:rPr>
              <a:t>R</a:t>
            </a:r>
            <a:r>
              <a:rPr lang="ru-RU" sz="3200" b="1" dirty="0" smtClean="0">
                <a:latin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верно!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Прямую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884368" y="4293096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6588224" y="4509120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5940152" y="33569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луча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292080" y="3284984"/>
            <a:ext cx="2664296" cy="259228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7919864" y="4365104"/>
            <a:ext cx="1224136" cy="576064"/>
          </a:xfrm>
          <a:prstGeom prst="line">
            <a:avLst/>
          </a:prstGeom>
          <a:ln w="53975">
            <a:solidFill>
              <a:srgbClr val="0066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 flipV="1">
            <a:off x="4427984" y="2636912"/>
            <a:ext cx="1584176" cy="792088"/>
          </a:xfrm>
          <a:prstGeom prst="line">
            <a:avLst/>
          </a:prstGeom>
          <a:ln w="53975">
            <a:solidFill>
              <a:srgbClr val="0066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Рисунок 28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6.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7740650" y="2133600"/>
            <a:ext cx="34131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anose="02020603050405020304" pitchFamily="18" charset="0"/>
              </a:rPr>
              <a:t>с</a:t>
            </a:r>
            <a:endParaRPr 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215952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 окружности отметили точку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В</a:t>
            </a:r>
            <a:r>
              <a:rPr lang="ru-RU" sz="3200" b="1" dirty="0" smtClean="0">
                <a:latin typeface="Times New Roman" panose="02020603050405020304" pitchFamily="18" charset="0"/>
              </a:rPr>
              <a:t>,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i="1" dirty="0" smtClean="0">
                <a:latin typeface="Times New Roman" panose="02020603050405020304" pitchFamily="18" charset="0"/>
              </a:rPr>
              <a:t>Х</a:t>
            </a:r>
            <a:r>
              <a:rPr lang="ru-RU" sz="3200" b="1" dirty="0" smtClean="0">
                <a:latin typeface="Times New Roman" panose="02020603050405020304" pitchFamily="18" charset="0"/>
              </a:rPr>
              <a:t> – произвольная точка прямой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а.</a:t>
            </a:r>
            <a:endParaRPr lang="ru-RU" sz="3200" b="1" i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Какое из следующих утверждений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u="sng" dirty="0" smtClean="0">
                <a:latin typeface="Times New Roman" panose="02020603050405020304" pitchFamily="18" charset="0"/>
              </a:rPr>
              <a:t>неверно</a:t>
            </a:r>
            <a:r>
              <a:rPr lang="ru-RU" sz="3200" b="1" dirty="0" smtClean="0">
                <a:latin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≥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OB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≥ 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&gt; OB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=  OB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508104" y="2996952"/>
            <a:ext cx="2676819" cy="273630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flipH="1">
            <a:off x="7812360" y="299695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7884368" y="350100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6300192" y="4077072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6804248" y="4365104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788024" y="5589240"/>
            <a:ext cx="4032448" cy="360040"/>
          </a:xfrm>
          <a:prstGeom prst="line">
            <a:avLst/>
          </a:prstGeom>
          <a:ln w="412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13"/>
          <p:cNvSpPr txBox="1">
            <a:spLocks noChangeArrowheads="1"/>
          </p:cNvSpPr>
          <p:nvPr/>
        </p:nvSpPr>
        <p:spPr bwMode="auto">
          <a:xfrm flipH="1">
            <a:off x="6588224" y="515719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A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660232" y="566124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 flipH="1">
            <a:off x="8495928" y="537321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pic>
        <p:nvPicPr>
          <p:cNvPr id="30" name="Рисунок 29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7.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1007393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       Какое утверждение </a:t>
            </a:r>
            <a:r>
              <a:rPr lang="ru-RU" sz="3200" b="1" u="sng" dirty="0" smtClean="0">
                <a:latin typeface="Times New Roman" panose="02020603050405020304" pitchFamily="18" charset="0"/>
              </a:rPr>
              <a:t>верно</a:t>
            </a:r>
            <a:r>
              <a:rPr lang="ru-RU" sz="3200" b="1" dirty="0" smtClean="0">
                <a:latin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1772816"/>
            <a:ext cx="8622208" cy="108012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2" y="1772816"/>
            <a:ext cx="8622208" cy="108012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две хорды перпендикулярны,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одна из них является диаметром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79712" y="1772816"/>
            <a:ext cx="6840760" cy="108012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79512" y="2996952"/>
            <a:ext cx="8622208" cy="108012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верно!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9512" y="2996952"/>
            <a:ext cx="8622208" cy="108012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две хорды точкой пересечения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делятся пополам, то они перпендикулярны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9512" y="3068960"/>
            <a:ext cx="8622208" cy="108012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512" y="4221088"/>
            <a:ext cx="8622208" cy="108012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512" y="4221088"/>
            <a:ext cx="8622208" cy="108012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касательная, проведённая через конец хорды, перпендикулярна ей, то это - диаметр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79512" y="4221088"/>
            <a:ext cx="8622208" cy="108012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9512" y="5445224"/>
            <a:ext cx="8622208" cy="108012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79512" y="5445224"/>
            <a:ext cx="8622208" cy="108012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одна из хорд делит другую пополам, то эта хорда - диаметр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9512" y="5445224"/>
            <a:ext cx="8622208" cy="108012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6" descr="http://clipart-library.com/data_images/21486.png">
            <a:hlinkClick r:id="rId1" action="ppaction://hlinksldjump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92280" y="1916832"/>
            <a:ext cx="1080120" cy="73417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26" name="Picture 6" descr="http://clipart-library.com/data_images/21486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20272" y="3140968"/>
            <a:ext cx="1080120" cy="73417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27" name="Picture 6" descr="http://clipart-library.com/data_images/21486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48264" y="4365104"/>
            <a:ext cx="1080120" cy="73417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28" name="Picture 6" descr="http://clipart-library.com/data_images/21486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48264" y="5589240"/>
            <a:ext cx="1080120" cy="73417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29" name="AutoShape 5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4211960" y="4437112"/>
            <a:ext cx="432048" cy="4823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6165304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03648" y="980728"/>
            <a:ext cx="4824536" cy="4824536"/>
          </a:xfrm>
          <a:prstGeom prst="ellips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275856" y="3068960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79912" y="33569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979712" y="4941168"/>
            <a:ext cx="3672408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3"/>
          <p:cNvSpPr txBox="1">
            <a:spLocks noChangeArrowheads="1"/>
          </p:cNvSpPr>
          <p:nvPr/>
        </p:nvSpPr>
        <p:spPr bwMode="auto">
          <a:xfrm flipH="1">
            <a:off x="5652120" y="486916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 flipH="1">
            <a:off x="1547664" y="486916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644008" y="1124744"/>
            <a:ext cx="0" cy="453650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3"/>
          <p:cNvSpPr txBox="1">
            <a:spLocks noChangeArrowheads="1"/>
          </p:cNvSpPr>
          <p:nvPr/>
        </p:nvSpPr>
        <p:spPr bwMode="auto">
          <a:xfrm flipH="1">
            <a:off x="4572000" y="69269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 flipH="1">
            <a:off x="4427984" y="5661248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М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pic>
        <p:nvPicPr>
          <p:cNvPr id="15" name="Рисунок 14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  <p:sp>
        <p:nvSpPr>
          <p:cNvPr id="17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504" y="188640"/>
            <a:ext cx="302443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</a:t>
            </a:r>
            <a:r>
              <a:rPr lang="ru-RU" sz="3200" b="1" dirty="0" smtClean="0">
                <a:latin typeface="Times New Roman" panose="02020603050405020304" pitchFamily="18" charset="0"/>
              </a:rPr>
              <a:t>(2)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" grpId="0" animBg="1"/>
      <p:bldP spid="11" grpId="0"/>
      <p:bldP spid="12" grpId="0"/>
      <p:bldP spid="19" grpId="0"/>
      <p:bldP spid="2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1979712" y="1916832"/>
            <a:ext cx="3744416" cy="30243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0"/>
            <a:endCxn id="7" idx="4"/>
          </p:cNvCxnSpPr>
          <p:nvPr/>
        </p:nvCxnSpPr>
        <p:spPr>
          <a:xfrm>
            <a:off x="3815916" y="980728"/>
            <a:ext cx="0" cy="482453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6165304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403648" y="980728"/>
            <a:ext cx="4824536" cy="4824536"/>
          </a:xfrm>
          <a:prstGeom prst="ellips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3275856" y="3068960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779912" y="33569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 flipH="1">
            <a:off x="5652120" y="1484784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 flipH="1">
            <a:off x="1547664" y="486916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 flipH="1">
            <a:off x="3491880" y="404664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flipH="1">
            <a:off x="3563888" y="587727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М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635896" y="2060848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635896" y="2204864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635896" y="4653136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635896" y="4797152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771800" y="4005064"/>
            <a:ext cx="288032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644008" y="2492896"/>
            <a:ext cx="288032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  <p:sp>
        <p:nvSpPr>
          <p:cNvPr id="24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504" y="188640"/>
            <a:ext cx="302443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</a:t>
            </a:r>
            <a:r>
              <a:rPr lang="ru-RU" sz="3200" b="1" dirty="0" smtClean="0">
                <a:latin typeface="Times New Roman" panose="02020603050405020304" pitchFamily="18" charset="0"/>
              </a:rPr>
              <a:t>(2)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6165304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491880" y="5445224"/>
            <a:ext cx="360040" cy="36004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403648" y="980728"/>
            <a:ext cx="4824536" cy="4824536"/>
          </a:xfrm>
          <a:prstGeom prst="ellips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275856" y="3068960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779912" y="33569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55576" y="5805264"/>
            <a:ext cx="748883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3851920" y="980728"/>
            <a:ext cx="36004" cy="482453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13"/>
          <p:cNvSpPr txBox="1">
            <a:spLocks noChangeArrowheads="1"/>
          </p:cNvSpPr>
          <p:nvPr/>
        </p:nvSpPr>
        <p:spPr bwMode="auto">
          <a:xfrm flipH="1">
            <a:off x="3635896" y="47667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 flipH="1">
            <a:off x="3419872" y="587727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М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 flipH="1">
            <a:off x="3851920" y="213285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R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flipH="1">
            <a:off x="3851920" y="429309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R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39617" name="Object 1"/>
          <p:cNvGraphicFramePr>
            <a:graphicFrameLocks noChangeAspect="1"/>
          </p:cNvGraphicFramePr>
          <p:nvPr/>
        </p:nvGraphicFramePr>
        <p:xfrm>
          <a:off x="6516216" y="4869160"/>
          <a:ext cx="16414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Формула" r:id="rId1" imgW="11887200" imgH="3962400" progId="Equation.3">
                  <p:embed/>
                </p:oleObj>
              </mc:Choice>
              <mc:Fallback>
                <p:oleObj name="Формула" r:id="rId1" imgW="11887200" imgH="3962400" progId="Equation.3">
                  <p:embed/>
                  <p:pic>
                    <p:nvPicPr>
                      <p:cNvPr id="0" name="Изображение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516216" y="4869160"/>
                        <a:ext cx="1641475" cy="546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Рисунок 1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  <p:sp>
        <p:nvSpPr>
          <p:cNvPr id="16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504" y="188640"/>
            <a:ext cx="302443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39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9" grpId="0" animBg="1"/>
      <p:bldP spid="32" grpId="0"/>
      <p:bldP spid="3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6165304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1907704" y="2924944"/>
            <a:ext cx="4320480" cy="194421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292080" y="1484784"/>
            <a:ext cx="0" cy="38164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403648" y="980728"/>
            <a:ext cx="4824536" cy="4824536"/>
          </a:xfrm>
          <a:prstGeom prst="ellips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347864" y="2924944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79912" y="33569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 flipH="1">
            <a:off x="6228184" y="270892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 flipH="1">
            <a:off x="1331640" y="4797152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 flipH="1">
            <a:off x="5148064" y="908720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 flipH="1">
            <a:off x="5004048" y="5373216"/>
            <a:ext cx="64807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М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076056" y="2348880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076056" y="2492896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076056" y="4365104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076056" y="4509120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  <p:sp>
        <p:nvSpPr>
          <p:cNvPr id="17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504" y="188640"/>
            <a:ext cx="302443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8.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179948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Центр описанной окружности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треугольника – это точка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пересечения…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 треугольника 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Медиан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Серединных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перпендикуляров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тр-ка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Биссектрис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тр-ка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148064" y="2636912"/>
            <a:ext cx="3456384" cy="338437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flipH="1">
            <a:off x="4716016" y="4005064"/>
            <a:ext cx="50405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6300192" y="4077072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6804248" y="4365104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8024" y="6165304"/>
            <a:ext cx="3095625" cy="504056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Проверка 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27" name="Равнобедренный треугольник 26"/>
          <p:cNvSpPr/>
          <p:nvPr/>
        </p:nvSpPr>
        <p:spPr>
          <a:xfrm rot="1674539">
            <a:off x="5516106" y="2811558"/>
            <a:ext cx="3058439" cy="2364418"/>
          </a:xfrm>
          <a:prstGeom prst="triangle">
            <a:avLst>
              <a:gd name="adj" fmla="val 29390"/>
            </a:avLst>
          </a:prstGeom>
          <a:noFill/>
          <a:ln w="444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 flipH="1">
            <a:off x="7020272" y="2132856"/>
            <a:ext cx="50405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 flipH="1">
            <a:off x="7740352" y="5589240"/>
            <a:ext cx="50405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pic>
        <p:nvPicPr>
          <p:cNvPr id="30" name="Рисунок 29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2915816" y="2636912"/>
            <a:ext cx="288032" cy="33833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705725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Серединный перпендикуляр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отрезка как ГМТ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Freeform 12"/>
          <p:cNvSpPr/>
          <p:nvPr/>
        </p:nvSpPr>
        <p:spPr bwMode="auto">
          <a:xfrm rot="1126083">
            <a:off x="468313" y="2133600"/>
            <a:ext cx="4725987" cy="1652588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 type="oval"/>
            <a:tailEnd type="oval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СЕРЕДИННЫЙ ПЕРПЕНДИКУЛЯР</a:t>
            </a:r>
            <a:endParaRPr lang="ru-RU" sz="24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отрезка является геометрическим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местом точек,</a:t>
            </a:r>
            <a:r>
              <a:rPr lang="ru-RU" sz="2400" b="1" dirty="0">
                <a:latin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</a:rPr>
              <a:t>равноудалённых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от концов этого отрезка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915816" y="1484784"/>
            <a:ext cx="0" cy="280831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2"/>
          <p:cNvSpPr>
            <a:spLocks noChangeArrowheads="1"/>
          </p:cNvSpPr>
          <p:nvPr/>
        </p:nvSpPr>
        <p:spPr bwMode="auto">
          <a:xfrm>
            <a:off x="2844825" y="1989038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915816" y="1412776"/>
            <a:ext cx="42068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32" name="Прямая соединительная линия 31"/>
          <p:cNvCxnSpPr>
            <a:stCxn id="29" idx="0"/>
          </p:cNvCxnSpPr>
          <p:nvPr/>
        </p:nvCxnSpPr>
        <p:spPr>
          <a:xfrm flipH="1">
            <a:off x="323528" y="1989038"/>
            <a:ext cx="2593528" cy="1007914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29" idx="6"/>
          </p:cNvCxnSpPr>
          <p:nvPr/>
        </p:nvCxnSpPr>
        <p:spPr>
          <a:xfrm>
            <a:off x="2989287" y="2050157"/>
            <a:ext cx="2374801" cy="874787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547664" y="2204864"/>
            <a:ext cx="216024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3995936" y="2204864"/>
            <a:ext cx="216024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Oval 4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9.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900113" y="333375"/>
            <a:ext cx="7777162" cy="1799481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Центр вписанной окружности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треугольника – это точка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пересечения…</a:t>
            </a:r>
            <a:endParaRPr 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93587" name="AutoShape 51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 треугольника 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23528" y="2852936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Медиан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23528" y="37170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99FF99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</a:t>
            </a:r>
            <a:endParaRPr lang="ru-RU" sz="36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23528" y="5445224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Биссектрис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тр-ка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323528" y="5517232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Подумай!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rgbClr val="6699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Серединных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перпендикуляров сторон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тр-ка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23528" y="4581128"/>
            <a:ext cx="4248472" cy="7200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724128" y="3356992"/>
            <a:ext cx="2206203" cy="216024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flipH="1">
            <a:off x="4644008" y="5517232"/>
            <a:ext cx="50405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6300192" y="4077072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6804248" y="4365104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8024" y="6165304"/>
            <a:ext cx="3095625" cy="504056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Проверка 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27" name="Равнобедренный треугольник 26"/>
          <p:cNvSpPr/>
          <p:nvPr/>
        </p:nvSpPr>
        <p:spPr>
          <a:xfrm rot="20923102">
            <a:off x="4721629" y="1558950"/>
            <a:ext cx="3368768" cy="4070911"/>
          </a:xfrm>
          <a:prstGeom prst="triangle">
            <a:avLst>
              <a:gd name="adj" fmla="val 70611"/>
            </a:avLst>
          </a:prstGeom>
          <a:noFill/>
          <a:ln w="444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 flipH="1">
            <a:off x="6516216" y="980728"/>
            <a:ext cx="50405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 flipH="1">
            <a:off x="8460432" y="5013176"/>
            <a:ext cx="50405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pic>
        <p:nvPicPr>
          <p:cNvPr id="30" name="Рисунок 29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55" grpId="0" animBg="1"/>
      <p:bldP spid="55" grpId="1" animBg="1"/>
      <p:bldP spid="56" grpId="0" animBg="1"/>
      <p:bldP spid="56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86370" name="WordArt 2"/>
          <p:cNvSpPr>
            <a:spLocks noChangeArrowheads="1" noChangeShapeType="1" noTextEdit="1"/>
          </p:cNvSpPr>
          <p:nvPr/>
        </p:nvSpPr>
        <p:spPr bwMode="auto">
          <a:xfrm>
            <a:off x="683568" y="260648"/>
            <a:ext cx="7128792" cy="17286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Геометрическое место точек.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Окружность и круг.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6387" name="AutoShape 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463" y="4365104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17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2" name="AutoShape 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325" y="4365104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18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6" name="AutoShape 2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898" y="321297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10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7" name="AutoShape 2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760" y="321297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11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8" name="AutoShape 2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623" y="321297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" name="AutoShape 3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600" y="3789040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13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0" name="AutoShape 3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463" y="3789040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14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1" name="AutoShape 3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325" y="3789040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15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2" name="AutoShape 37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600" y="4365104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16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10.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7204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4306888" y="5805264"/>
          <a:ext cx="2937806" cy="790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Формула" r:id="rId2" imgW="15849600" imgH="4267200" progId="Equation.3">
                  <p:embed/>
                </p:oleObj>
              </mc:Choice>
              <mc:Fallback>
                <p:oleObj name="Формула" r:id="rId2" imgW="15849600" imgH="4267200" progId="Equation.3">
                  <p:embed/>
                  <p:pic>
                    <p:nvPicPr>
                      <p:cNvPr id="0" name="Изображение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06888" y="5805264"/>
                        <a:ext cx="2937806" cy="79079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191683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</a:rPr>
              <a:t>Подсказка (2)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270899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/б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288" name="Group 120"/>
          <p:cNvGrpSpPr/>
          <p:nvPr/>
        </p:nvGrpSpPr>
        <p:grpSpPr bwMode="auto">
          <a:xfrm>
            <a:off x="900114" y="333375"/>
            <a:ext cx="7777163" cy="1511300"/>
            <a:chOff x="567" y="210"/>
            <a:chExt cx="4899" cy="952"/>
          </a:xfrm>
        </p:grpSpPr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952"/>
            </a:xfrm>
            <a:prstGeom prst="rect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</a:ln>
            <a:effectLst/>
          </p:spPr>
          <p:txBody>
            <a:bodyPr wrap="none" anchor="ctr"/>
            <a:lstStyle/>
            <a:p>
              <a:r>
                <a:rPr lang="ru-RU" sz="3200" b="1" dirty="0" smtClean="0">
                  <a:latin typeface="Times New Roman" panose="02020603050405020304" pitchFamily="18" charset="0"/>
                </a:rPr>
                <a:t>В окружности проведены радиусы </a:t>
              </a:r>
              <a:r>
                <a:rPr lang="en-US" sz="3200" b="1" i="1" dirty="0" smtClean="0">
                  <a:latin typeface="Times New Roman" panose="02020603050405020304" pitchFamily="18" charset="0"/>
                </a:rPr>
                <a:t>OD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,</a:t>
              </a:r>
              <a:endParaRPr lang="en-US" sz="3200" b="1" dirty="0" smtClean="0">
                <a:latin typeface="Times New Roman" panose="02020603050405020304" pitchFamily="18" charset="0"/>
              </a:endParaRPr>
            </a:p>
            <a:p>
              <a:r>
                <a:rPr lang="en-US" sz="3200" b="1" i="1" dirty="0" smtClean="0">
                  <a:latin typeface="Times New Roman" panose="02020603050405020304" pitchFamily="18" charset="0"/>
                </a:rPr>
                <a:t>OE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и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200" b="1" i="1" dirty="0" smtClean="0">
                  <a:latin typeface="Times New Roman" panose="02020603050405020304" pitchFamily="18" charset="0"/>
                </a:rPr>
                <a:t>OF</a:t>
              </a:r>
              <a:r>
                <a:rPr lang="ru-RU" sz="3200" b="1" i="1" dirty="0" smtClean="0">
                  <a:latin typeface="Times New Roman" panose="02020603050405020304" pitchFamily="18" charset="0"/>
                </a:rPr>
                <a:t>.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Найдите</a:t>
              </a:r>
              <a:r>
                <a:rPr lang="ru-RU" sz="3200" b="1" i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200" b="1" i="1" dirty="0" smtClean="0">
                  <a:latin typeface="Times New Roman" panose="02020603050405020304" pitchFamily="18" charset="0"/>
                </a:rPr>
                <a:t>FE</a:t>
              </a:r>
              <a:r>
                <a:rPr lang="ru-RU" sz="3200" b="1" i="1" dirty="0" smtClean="0">
                  <a:latin typeface="Times New Roman" panose="02020603050405020304" pitchFamily="18" charset="0"/>
                </a:rPr>
                <a:t>,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если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200" b="1" i="1" dirty="0" smtClean="0">
                  <a:latin typeface="Times New Roman" panose="02020603050405020304" pitchFamily="18" charset="0"/>
                </a:rPr>
                <a:t>DE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= 8см</a:t>
              </a:r>
              <a:endParaRPr lang="ru-RU" sz="3200" b="1" i="1" dirty="0">
                <a:latin typeface="Times New Roman" panose="02020603050405020304" pitchFamily="18" charset="0"/>
              </a:endParaRPr>
            </a:p>
            <a:p>
              <a:endParaRPr lang="en-US" sz="3600" b="1" i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99" name="Object 31"/>
            <p:cNvGraphicFramePr>
              <a:graphicFrameLocks noChangeAspect="1"/>
            </p:cNvGraphicFramePr>
            <p:nvPr/>
          </p:nvGraphicFramePr>
          <p:xfrm>
            <a:off x="612" y="799"/>
            <a:ext cx="1972" cy="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4" name="Формула" r:id="rId4" imgW="25298400" imgH="4267200" progId="Equation.3">
                    <p:embed/>
                  </p:oleObj>
                </mc:Choice>
                <mc:Fallback>
                  <p:oleObj name="Формула" r:id="rId4" imgW="25298400" imgH="4267200" progId="Equation.3">
                    <p:embed/>
                    <p:pic>
                      <p:nvPicPr>
                        <p:cNvPr id="0" name="Изображение 819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12" y="799"/>
                          <a:ext cx="1972" cy="33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37" name="AutoShape 6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28525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63" name="Rectangle 95"/>
          <p:cNvSpPr>
            <a:spLocks noChangeArrowheads="1"/>
          </p:cNvSpPr>
          <p:nvPr/>
        </p:nvSpPr>
        <p:spPr bwMode="auto">
          <a:xfrm>
            <a:off x="5652120" y="3861519"/>
            <a:ext cx="3095625" cy="10795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</a:rPr>
              <a:t>Признак </a:t>
            </a:r>
            <a:endParaRPr lang="ru-RU" sz="2400" b="1" dirty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равенства</a:t>
            </a:r>
            <a:endParaRPr lang="ru-RU" sz="2400" b="1" dirty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треугольников</a:t>
            </a:r>
            <a:endParaRPr lang="ru-RU" dirty="0"/>
          </a:p>
        </p:txBody>
      </p:sp>
      <p:sp>
        <p:nvSpPr>
          <p:cNvPr id="7264" name="AutoShape 9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4509219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 flipH="1">
            <a:off x="539750" y="3284538"/>
            <a:ext cx="12763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273" name="Text Box 105"/>
          <p:cNvSpPr txBox="1">
            <a:spLocks noChangeArrowheads="1"/>
          </p:cNvSpPr>
          <p:nvPr/>
        </p:nvSpPr>
        <p:spPr bwMode="auto">
          <a:xfrm>
            <a:off x="4067944" y="4653136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E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74" name="Text Box 106"/>
          <p:cNvSpPr txBox="1">
            <a:spLocks noChangeArrowheads="1"/>
          </p:cNvSpPr>
          <p:nvPr/>
        </p:nvSpPr>
        <p:spPr bwMode="auto">
          <a:xfrm>
            <a:off x="4067944" y="220486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4" name="Text Box 116"/>
          <p:cNvSpPr txBox="1">
            <a:spLocks noChangeArrowheads="1"/>
          </p:cNvSpPr>
          <p:nvPr/>
        </p:nvSpPr>
        <p:spPr bwMode="auto">
          <a:xfrm>
            <a:off x="3707904" y="3501008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8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1907704" y="5229200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F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>
            <a:endCxn id="30" idx="3"/>
          </p:cNvCxnSpPr>
          <p:nvPr/>
        </p:nvCxnSpPr>
        <p:spPr>
          <a:xfrm flipH="1">
            <a:off x="2720883" y="2730011"/>
            <a:ext cx="1397978" cy="1109946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1115616" y="2060848"/>
            <a:ext cx="3240360" cy="331236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195736" y="3429000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>
            <a:stCxn id="30" idx="4"/>
          </p:cNvCxnSpPr>
          <p:nvPr/>
        </p:nvCxnSpPr>
        <p:spPr>
          <a:xfrm flipH="1">
            <a:off x="2339752" y="3861048"/>
            <a:ext cx="432048" cy="1440160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 flipV="1">
            <a:off x="2771800" y="3789040"/>
            <a:ext cx="1296144" cy="864096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2699792" y="371703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067944" y="2780928"/>
            <a:ext cx="1" cy="1872208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2339752" y="4653136"/>
            <a:ext cx="1728192" cy="64807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3275856" y="3212976"/>
            <a:ext cx="216024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411760" y="4365104"/>
            <a:ext cx="36004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275856" y="4005064"/>
            <a:ext cx="216024" cy="3600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Дуга 57"/>
          <p:cNvSpPr/>
          <p:nvPr/>
        </p:nvSpPr>
        <p:spPr>
          <a:xfrm rot="11034175">
            <a:off x="3803750" y="2511665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2123728" y="4941168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" name="Рисунок 32" descr="окужность-1.jpg"/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7263" grpId="0" animBg="1"/>
      <p:bldP spid="7264" grpId="0" animBg="1"/>
      <p:bldP spid="58" grpId="0" animBg="1"/>
      <p:bldP spid="5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11.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7204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4067944" y="5733256"/>
          <a:ext cx="3366989" cy="829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Формула" r:id="rId2" imgW="19812000" imgH="4876800" progId="Equation.3">
                  <p:embed/>
                </p:oleObj>
              </mc:Choice>
              <mc:Fallback>
                <p:oleObj name="Формула" r:id="rId2" imgW="19812000" imgH="4876800" progId="Equation.3">
                  <p:embed/>
                  <p:pic>
                    <p:nvPicPr>
                      <p:cNvPr id="0" name="Изображение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67944" y="5733256"/>
                        <a:ext cx="3366989" cy="8294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191683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</a:rPr>
              <a:t>Подсказка (2)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270899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/б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20"/>
          <p:cNvGrpSpPr/>
          <p:nvPr/>
        </p:nvGrpSpPr>
        <p:grpSpPr bwMode="auto">
          <a:xfrm>
            <a:off x="900114" y="333375"/>
            <a:ext cx="7777163" cy="1511300"/>
            <a:chOff x="567" y="210"/>
            <a:chExt cx="4899" cy="952"/>
          </a:xfrm>
        </p:grpSpPr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952"/>
            </a:xfrm>
            <a:prstGeom prst="rect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</a:ln>
            <a:effectLst/>
          </p:spPr>
          <p:txBody>
            <a:bodyPr wrap="none" anchor="ctr"/>
            <a:lstStyle/>
            <a:p>
              <a:r>
                <a:rPr lang="ru-RU" sz="3200" b="1" dirty="0" smtClean="0">
                  <a:latin typeface="Times New Roman" panose="02020603050405020304" pitchFamily="18" charset="0"/>
                </a:rPr>
                <a:t>Точка </a:t>
              </a:r>
              <a:r>
                <a:rPr lang="ru-RU" sz="3200" b="1" i="1" dirty="0" smtClean="0">
                  <a:latin typeface="Times New Roman" panose="02020603050405020304" pitchFamily="18" charset="0"/>
                </a:rPr>
                <a:t>О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 – центр окружности</a:t>
              </a:r>
              <a:endParaRPr lang="ru-RU" sz="3200" b="1" dirty="0" smtClean="0">
                <a:latin typeface="Times New Roman" panose="02020603050405020304" pitchFamily="18" charset="0"/>
              </a:endParaRPr>
            </a:p>
            <a:p>
              <a:endParaRPr lang="ru-RU" sz="3200" b="1" i="1" dirty="0">
                <a:latin typeface="Times New Roman" panose="02020603050405020304" pitchFamily="18" charset="0"/>
              </a:endParaRPr>
            </a:p>
            <a:p>
              <a:r>
                <a:rPr lang="ru-RU" sz="3600" b="1" i="1" dirty="0" smtClean="0">
                  <a:latin typeface="Times New Roman" panose="02020603050405020304" pitchFamily="18" charset="0"/>
                </a:rPr>
                <a:t>Найти </a:t>
              </a:r>
              <a:endParaRPr lang="en-US" sz="3600" b="1" i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99" name="Object 31"/>
            <p:cNvGraphicFramePr>
              <a:graphicFrameLocks noChangeAspect="1"/>
            </p:cNvGraphicFramePr>
            <p:nvPr/>
          </p:nvGraphicFramePr>
          <p:xfrm>
            <a:off x="567" y="482"/>
            <a:ext cx="1520" cy="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8" name="Формула" r:id="rId4" imgW="19507200" imgH="4876800" progId="Equation.3">
                    <p:embed/>
                  </p:oleObj>
                </mc:Choice>
                <mc:Fallback>
                  <p:oleObj name="Формула" r:id="rId4" imgW="19507200" imgH="4876800" progId="Equation.3">
                    <p:embed/>
                    <p:pic>
                      <p:nvPicPr>
                        <p:cNvPr id="0" name="Изображение 921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67" y="482"/>
                          <a:ext cx="1520" cy="3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37" name="AutoShape 6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28525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63" name="Rectangle 95"/>
          <p:cNvSpPr>
            <a:spLocks noChangeArrowheads="1"/>
          </p:cNvSpPr>
          <p:nvPr/>
        </p:nvSpPr>
        <p:spPr bwMode="auto">
          <a:xfrm>
            <a:off x="5652120" y="3861519"/>
            <a:ext cx="3095625" cy="10795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Смежные углы или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внешний угол</a:t>
            </a:r>
            <a:endParaRPr lang="ru-RU" dirty="0"/>
          </a:p>
        </p:txBody>
      </p:sp>
      <p:sp>
        <p:nvSpPr>
          <p:cNvPr id="7264" name="AutoShape 9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4509219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 flipH="1">
            <a:off x="539750" y="3284538"/>
            <a:ext cx="12763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273" name="Text Box 105"/>
          <p:cNvSpPr txBox="1">
            <a:spLocks noChangeArrowheads="1"/>
          </p:cNvSpPr>
          <p:nvPr/>
        </p:nvSpPr>
        <p:spPr bwMode="auto">
          <a:xfrm>
            <a:off x="2987824" y="537321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74" name="Text Box 106"/>
          <p:cNvSpPr txBox="1">
            <a:spLocks noChangeArrowheads="1"/>
          </p:cNvSpPr>
          <p:nvPr/>
        </p:nvSpPr>
        <p:spPr bwMode="auto">
          <a:xfrm>
            <a:off x="4067944" y="220486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4" name="Text Box 116"/>
          <p:cNvSpPr txBox="1">
            <a:spLocks noChangeArrowheads="1"/>
          </p:cNvSpPr>
          <p:nvPr/>
        </p:nvSpPr>
        <p:spPr bwMode="auto">
          <a:xfrm>
            <a:off x="3131840" y="3356992"/>
            <a:ext cx="662361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32</a:t>
            </a:r>
            <a:r>
              <a:rPr lang="en-US" sz="2800" b="1" dirty="0" smtClean="0">
                <a:latin typeface="Times New Roman" panose="02020603050405020304" pitchFamily="18" charset="0"/>
              </a:rPr>
              <a:t>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1043608" y="472514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1475656" y="2730011"/>
            <a:ext cx="2643205" cy="2067141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1115616" y="2060848"/>
            <a:ext cx="3240360" cy="331236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195736" y="3429000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>
            <a:stCxn id="30" idx="4"/>
          </p:cNvCxnSpPr>
          <p:nvPr/>
        </p:nvCxnSpPr>
        <p:spPr>
          <a:xfrm>
            <a:off x="2771800" y="3861048"/>
            <a:ext cx="288032" cy="1512168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2699792" y="371703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3059832" y="2780928"/>
            <a:ext cx="1008112" cy="2592288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Дуга 57"/>
          <p:cNvSpPr/>
          <p:nvPr/>
        </p:nvSpPr>
        <p:spPr>
          <a:xfrm rot="11034175">
            <a:off x="3587726" y="2655681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Object 31"/>
          <p:cNvGraphicFramePr>
            <a:graphicFrameLocks noChangeAspect="1"/>
          </p:cNvGraphicFramePr>
          <p:nvPr/>
        </p:nvGraphicFramePr>
        <p:xfrm>
          <a:off x="2555776" y="1268760"/>
          <a:ext cx="13954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Формула" r:id="rId8" imgW="11277600" imgH="4267200" progId="Equation.3">
                  <p:embed/>
                </p:oleObj>
              </mc:Choice>
              <mc:Fallback>
                <p:oleObj name="Формула" r:id="rId8" imgW="11277600" imgH="4267200" progId="Equation.3">
                  <p:embed/>
                  <p:pic>
                    <p:nvPicPr>
                      <p:cNvPr id="0" name="Изображение 9218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55776" y="1268760"/>
                        <a:ext cx="1395412" cy="5286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AutoShape 96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08518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Дуга 31"/>
          <p:cNvSpPr/>
          <p:nvPr/>
        </p:nvSpPr>
        <p:spPr>
          <a:xfrm rot="10800000">
            <a:off x="2555776" y="3429000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11120138">
            <a:off x="2446872" y="3464112"/>
            <a:ext cx="792088" cy="792088"/>
          </a:xfrm>
          <a:prstGeom prst="arc">
            <a:avLst>
              <a:gd name="adj1" fmla="val 15626254"/>
              <a:gd name="adj2" fmla="val 1982374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267744" y="4077072"/>
            <a:ext cx="492443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6" name="Рисунок 35" descr="окужность-1.jpg"/>
          <p:cNvPicPr>
            <a:picLocks noChangeAspect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7263" grpId="0" animBg="1"/>
      <p:bldP spid="7264" grpId="0" animBg="1"/>
      <p:bldP spid="3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12.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7204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4089400" y="5732463"/>
          <a:ext cx="332105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Формула" r:id="rId2" imgW="19507200" imgH="4876800" progId="Equation.3">
                  <p:embed/>
                </p:oleObj>
              </mc:Choice>
              <mc:Fallback>
                <p:oleObj name="Формула" r:id="rId2" imgW="19507200" imgH="4876800" progId="Equation.3">
                  <p:embed/>
                  <p:pic>
                    <p:nvPicPr>
                      <p:cNvPr id="0" name="Изображение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89400" y="5732463"/>
                        <a:ext cx="3321050" cy="830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191683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</a:rPr>
              <a:t>Подсказка (2)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270899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/б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20"/>
          <p:cNvGrpSpPr/>
          <p:nvPr/>
        </p:nvGrpSpPr>
        <p:grpSpPr bwMode="auto">
          <a:xfrm>
            <a:off x="900114" y="333375"/>
            <a:ext cx="7777163" cy="1511300"/>
            <a:chOff x="567" y="210"/>
            <a:chExt cx="4899" cy="952"/>
          </a:xfrm>
        </p:grpSpPr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952"/>
            </a:xfrm>
            <a:prstGeom prst="rect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</a:ln>
            <a:effectLst/>
          </p:spPr>
          <p:txBody>
            <a:bodyPr wrap="none" anchor="ctr"/>
            <a:lstStyle/>
            <a:p>
              <a:r>
                <a:rPr lang="ru-RU" sz="3200" b="1" dirty="0" smtClean="0">
                  <a:latin typeface="Times New Roman" panose="02020603050405020304" pitchFamily="18" charset="0"/>
                </a:rPr>
                <a:t>В окружности с центром </a:t>
              </a:r>
              <a:r>
                <a:rPr lang="ru-RU" sz="3200" b="1" i="1" dirty="0" smtClean="0">
                  <a:latin typeface="Times New Roman" panose="02020603050405020304" pitchFamily="18" charset="0"/>
                </a:rPr>
                <a:t>О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проведены</a:t>
              </a:r>
              <a:endParaRPr lang="ru-RU" sz="3200" b="1" dirty="0" smtClean="0">
                <a:latin typeface="Times New Roman" panose="02020603050405020304" pitchFamily="18" charset="0"/>
              </a:endParaRPr>
            </a:p>
            <a:p>
              <a:r>
                <a:rPr lang="ru-RU" sz="3200" b="1" dirty="0" smtClean="0">
                  <a:latin typeface="Times New Roman" panose="02020603050405020304" pitchFamily="18" charset="0"/>
                </a:rPr>
                <a:t>диаметр АВ и хорда АС. Найдите</a:t>
              </a:r>
              <a:endParaRPr lang="ru-RU" sz="3200" b="1" dirty="0">
                <a:latin typeface="Times New Roman" panose="02020603050405020304" pitchFamily="18" charset="0"/>
              </a:endParaRPr>
            </a:p>
            <a:p>
              <a:r>
                <a:rPr lang="ru-RU" sz="3600" b="1" i="1" dirty="0" smtClean="0">
                  <a:latin typeface="Times New Roman" panose="02020603050405020304" pitchFamily="18" charset="0"/>
                </a:rPr>
                <a:t>           </a:t>
              </a:r>
              <a:r>
                <a:rPr lang="ru-RU" sz="3600" b="1" dirty="0" smtClean="0">
                  <a:latin typeface="Times New Roman" panose="02020603050405020304" pitchFamily="18" charset="0"/>
                </a:rPr>
                <a:t>,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если</a:t>
              </a:r>
              <a:endParaRPr lang="en-US" sz="32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99" name="Object 31"/>
            <p:cNvGraphicFramePr>
              <a:graphicFrameLocks noChangeAspect="1"/>
            </p:cNvGraphicFramePr>
            <p:nvPr/>
          </p:nvGraphicFramePr>
          <p:xfrm>
            <a:off x="2143" y="754"/>
            <a:ext cx="1543" cy="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2" name="Формула" r:id="rId4" imgW="19812000" imgH="4876800" progId="Equation.3">
                    <p:embed/>
                  </p:oleObj>
                </mc:Choice>
                <mc:Fallback>
                  <p:oleObj name="Формула" r:id="rId4" imgW="19812000" imgH="4876800" progId="Equation.3">
                    <p:embed/>
                    <p:pic>
                      <p:nvPicPr>
                        <p:cNvPr id="0" name="Изображение 1024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143" y="754"/>
                          <a:ext cx="1543" cy="3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37" name="AutoShape 6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28525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63" name="Rectangle 95"/>
          <p:cNvSpPr>
            <a:spLocks noChangeArrowheads="1"/>
          </p:cNvSpPr>
          <p:nvPr/>
        </p:nvSpPr>
        <p:spPr bwMode="auto">
          <a:xfrm>
            <a:off x="5652120" y="3861519"/>
            <a:ext cx="3095625" cy="10795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Смежные углы или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внешний угол</a:t>
            </a:r>
            <a:endParaRPr lang="ru-RU" dirty="0"/>
          </a:p>
        </p:txBody>
      </p:sp>
      <p:sp>
        <p:nvSpPr>
          <p:cNvPr id="7264" name="AutoShape 9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4509219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 flipH="1">
            <a:off x="539750" y="3284538"/>
            <a:ext cx="12763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273" name="Text Box 105"/>
          <p:cNvSpPr txBox="1">
            <a:spLocks noChangeArrowheads="1"/>
          </p:cNvSpPr>
          <p:nvPr/>
        </p:nvSpPr>
        <p:spPr bwMode="auto">
          <a:xfrm>
            <a:off x="3491880" y="508518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74" name="Text Box 106"/>
          <p:cNvSpPr txBox="1">
            <a:spLocks noChangeArrowheads="1"/>
          </p:cNvSpPr>
          <p:nvPr/>
        </p:nvSpPr>
        <p:spPr bwMode="auto">
          <a:xfrm>
            <a:off x="3995936" y="227687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4" name="Text Box 116"/>
          <p:cNvSpPr txBox="1">
            <a:spLocks noChangeArrowheads="1"/>
          </p:cNvSpPr>
          <p:nvPr/>
        </p:nvSpPr>
        <p:spPr bwMode="auto">
          <a:xfrm>
            <a:off x="2699792" y="4437112"/>
            <a:ext cx="662361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52</a:t>
            </a:r>
            <a:r>
              <a:rPr lang="en-US" sz="2800" b="1" dirty="0" smtClean="0">
                <a:latin typeface="Times New Roman" panose="02020603050405020304" pitchFamily="18" charset="0"/>
              </a:rPr>
              <a:t>º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1043608" y="472514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1475656" y="2730011"/>
            <a:ext cx="2643205" cy="2067141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1115616" y="2060848"/>
            <a:ext cx="3240360" cy="331236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267744" y="3284984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>
            <a:stCxn id="30" idx="5"/>
          </p:cNvCxnSpPr>
          <p:nvPr/>
        </p:nvCxnSpPr>
        <p:spPr>
          <a:xfrm>
            <a:off x="2822717" y="3839957"/>
            <a:ext cx="813179" cy="1245227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2699792" y="371703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1475656" y="4797152"/>
            <a:ext cx="2160240" cy="28803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Дуга 57"/>
          <p:cNvSpPr/>
          <p:nvPr/>
        </p:nvSpPr>
        <p:spPr>
          <a:xfrm rot="15411719">
            <a:off x="3331901" y="4583417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Object 31"/>
          <p:cNvGraphicFramePr>
            <a:graphicFrameLocks noChangeAspect="1"/>
          </p:cNvGraphicFramePr>
          <p:nvPr/>
        </p:nvGraphicFramePr>
        <p:xfrm>
          <a:off x="989013" y="1268413"/>
          <a:ext cx="135890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Формула" r:id="rId8" imgW="10972800" imgH="4267200" progId="Equation.3">
                  <p:embed/>
                </p:oleObj>
              </mc:Choice>
              <mc:Fallback>
                <p:oleObj name="Формула" r:id="rId8" imgW="10972800" imgH="4267200" progId="Equation.3">
                  <p:embed/>
                  <p:pic>
                    <p:nvPicPr>
                      <p:cNvPr id="0" name="Изображение 1024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89013" y="1268413"/>
                        <a:ext cx="1358900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AutoShape 9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08518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H="1">
            <a:off x="3635896" y="2780928"/>
            <a:ext cx="432048" cy="2304256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Дуга 42"/>
          <p:cNvSpPr/>
          <p:nvPr/>
        </p:nvSpPr>
        <p:spPr>
          <a:xfrm rot="10800000">
            <a:off x="3707904" y="2492896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уга 43"/>
          <p:cNvSpPr/>
          <p:nvPr/>
        </p:nvSpPr>
        <p:spPr>
          <a:xfrm rot="10800000">
            <a:off x="3635896" y="2564904"/>
            <a:ext cx="648072" cy="792088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3419872" y="3212976"/>
            <a:ext cx="492443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3" name="Рисунок 32" descr="окужность-1.jpg"/>
          <p:cNvPicPr>
            <a:picLocks noChangeAspect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7263" grpId="0" animBg="1"/>
      <p:bldP spid="7264" grpId="0" animBg="1"/>
      <p:bldP spid="3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рямоугольник 70"/>
          <p:cNvSpPr/>
          <p:nvPr/>
        </p:nvSpPr>
        <p:spPr>
          <a:xfrm>
            <a:off x="3347864" y="3789040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1259632" y="3501008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13.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7204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4089400" y="5759450"/>
          <a:ext cx="33210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Формула" r:id="rId2" imgW="18288000" imgH="4267200" progId="Equation.3">
                  <p:embed/>
                </p:oleObj>
              </mc:Choice>
              <mc:Fallback>
                <p:oleObj name="Формула" r:id="rId2" imgW="18288000" imgH="4267200" progId="Equation.3">
                  <p:embed/>
                  <p:pic>
                    <p:nvPicPr>
                      <p:cNvPr id="0" name="Изображение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89400" y="5759450"/>
                        <a:ext cx="3321050" cy="774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348880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3141042"/>
            <a:ext cx="3095625" cy="108004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Углы прямоугольного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20"/>
          <p:cNvGrpSpPr/>
          <p:nvPr/>
        </p:nvGrpSpPr>
        <p:grpSpPr bwMode="auto">
          <a:xfrm>
            <a:off x="900114" y="333374"/>
            <a:ext cx="7777163" cy="1871489"/>
            <a:chOff x="567" y="210"/>
            <a:chExt cx="4899" cy="952"/>
          </a:xfrm>
        </p:grpSpPr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952"/>
            </a:xfrm>
            <a:prstGeom prst="rect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</a:ln>
            <a:effectLst/>
          </p:spPr>
          <p:txBody>
            <a:bodyPr wrap="none" anchor="ctr"/>
            <a:lstStyle/>
            <a:p>
              <a:r>
                <a:rPr lang="ru-RU" sz="3200" b="1" dirty="0" smtClean="0">
                  <a:latin typeface="Times New Roman" panose="02020603050405020304" pitchFamily="18" charset="0"/>
                </a:rPr>
                <a:t>В окружности хорда 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CD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 пересекает</a:t>
              </a:r>
              <a:endParaRPr lang="ru-RU" sz="3200" b="1" dirty="0" smtClean="0">
                <a:latin typeface="Times New Roman" panose="02020603050405020304" pitchFamily="18" charset="0"/>
              </a:endParaRPr>
            </a:p>
            <a:p>
              <a:r>
                <a:rPr lang="ru-RU" sz="3200" b="1" dirty="0" smtClean="0">
                  <a:latin typeface="Times New Roman" panose="02020603050405020304" pitchFamily="18" charset="0"/>
                </a:rPr>
                <a:t>диаметр АВ в точке К, </a:t>
              </a:r>
              <a:endParaRPr lang="ru-RU" sz="3200" b="1" dirty="0" smtClean="0">
                <a:latin typeface="Times New Roman" panose="02020603050405020304" pitchFamily="18" charset="0"/>
              </a:endParaRPr>
            </a:p>
            <a:p>
              <a:r>
                <a:rPr lang="en-US" sz="3200" b="1" dirty="0" smtClean="0">
                  <a:latin typeface="Times New Roman" panose="02020603050405020304" pitchFamily="18" charset="0"/>
                </a:rPr>
                <a:t>                                       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,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200" b="1" i="1" dirty="0" smtClean="0">
                  <a:latin typeface="Times New Roman" panose="02020603050405020304" pitchFamily="18" charset="0"/>
                </a:rPr>
                <a:t>EF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 = 10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см 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   </a:t>
              </a:r>
              <a:endParaRPr lang="ru-RU" sz="3200" b="1" dirty="0" smtClean="0">
                <a:latin typeface="Times New Roman" panose="02020603050405020304" pitchFamily="18" charset="0"/>
              </a:endParaRPr>
            </a:p>
            <a:p>
              <a:r>
                <a:rPr lang="en-US" sz="3200" b="1" dirty="0" smtClean="0">
                  <a:latin typeface="Times New Roman" panose="02020603050405020304" pitchFamily="18" charset="0"/>
                </a:rPr>
                <a:t>                               </a:t>
              </a:r>
              <a:r>
                <a:rPr lang="ru-RU" sz="3200" b="1" dirty="0" smtClean="0">
                  <a:latin typeface="Times New Roman" panose="02020603050405020304" pitchFamily="18" charset="0"/>
                </a:rPr>
                <a:t>Найдите хорду </a:t>
              </a:r>
              <a:r>
                <a:rPr lang="en-US" sz="3200" b="1" dirty="0" smtClean="0">
                  <a:latin typeface="Times New Roman" panose="02020603050405020304" pitchFamily="18" charset="0"/>
                </a:rPr>
                <a:t>CD</a:t>
              </a:r>
              <a:endParaRPr lang="ru-RU" sz="32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99" name="Object 31"/>
            <p:cNvGraphicFramePr>
              <a:graphicFrameLocks noChangeAspect="1"/>
            </p:cNvGraphicFramePr>
            <p:nvPr/>
          </p:nvGraphicFramePr>
          <p:xfrm>
            <a:off x="3288" y="376"/>
            <a:ext cx="1542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6" name="Формула" r:id="rId4" imgW="19507200" imgH="4876800" progId="Equation.3">
                    <p:embed/>
                  </p:oleObj>
                </mc:Choice>
                <mc:Fallback>
                  <p:oleObj name="Формула" r:id="rId4" imgW="19507200" imgH="4876800" progId="Equation.3">
                    <p:embed/>
                    <p:pic>
                      <p:nvPicPr>
                        <p:cNvPr id="0" name="Изображение 1126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88" y="376"/>
                          <a:ext cx="1542" cy="32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37" name="AutoShape 6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3933056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 flipH="1">
            <a:off x="539750" y="3284538"/>
            <a:ext cx="12763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273" name="Text Box 105"/>
          <p:cNvSpPr txBox="1">
            <a:spLocks noChangeArrowheads="1"/>
          </p:cNvSpPr>
          <p:nvPr/>
        </p:nvSpPr>
        <p:spPr bwMode="auto">
          <a:xfrm>
            <a:off x="3131840" y="522920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74" name="Text Box 106"/>
          <p:cNvSpPr txBox="1">
            <a:spLocks noChangeArrowheads="1"/>
          </p:cNvSpPr>
          <p:nvPr/>
        </p:nvSpPr>
        <p:spPr bwMode="auto">
          <a:xfrm>
            <a:off x="4283968" y="3501008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683568" y="3501008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1043608" y="3789040"/>
            <a:ext cx="3312368" cy="0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1115616" y="2060848"/>
            <a:ext cx="3240360" cy="331236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555776" y="3212976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475656" y="2636912"/>
            <a:ext cx="1872208" cy="2592288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2699792" y="371703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1475656" y="2708920"/>
            <a:ext cx="0" cy="1080120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1"/>
          <p:cNvGraphicFramePr>
            <a:graphicFrameLocks noChangeAspect="1"/>
          </p:cNvGraphicFramePr>
          <p:nvPr/>
        </p:nvGraphicFramePr>
        <p:xfrm>
          <a:off x="899592" y="1196752"/>
          <a:ext cx="41894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Формула" r:id="rId7" imgW="33832800" imgH="4876800" progId="Equation.3">
                  <p:embed/>
                </p:oleObj>
              </mc:Choice>
              <mc:Fallback>
                <p:oleObj name="Формула" r:id="rId7" imgW="33832800" imgH="4876800" progId="Equation.3">
                  <p:embed/>
                  <p:pic>
                    <p:nvPicPr>
                      <p:cNvPr id="0" name="Изображение 1126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99592" y="1196752"/>
                        <a:ext cx="4189412" cy="604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Прямая соединительная линия 38"/>
          <p:cNvCxnSpPr/>
          <p:nvPr/>
        </p:nvCxnSpPr>
        <p:spPr>
          <a:xfrm>
            <a:off x="3347864" y="3789040"/>
            <a:ext cx="0" cy="1440160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105"/>
          <p:cNvSpPr txBox="1">
            <a:spLocks noChangeArrowheads="1"/>
          </p:cNvSpPr>
          <p:nvPr/>
        </p:nvSpPr>
        <p:spPr bwMode="auto">
          <a:xfrm>
            <a:off x="1115616" y="220486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D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3131840" y="328498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F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1259632" y="371703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E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1979712" y="3717032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K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69" name="Дуга 68"/>
          <p:cNvSpPr/>
          <p:nvPr/>
        </p:nvSpPr>
        <p:spPr>
          <a:xfrm rot="15411719">
            <a:off x="2035758" y="3359281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 Box 116"/>
          <p:cNvSpPr txBox="1">
            <a:spLocks noChangeArrowheads="1"/>
          </p:cNvSpPr>
          <p:nvPr/>
        </p:nvSpPr>
        <p:spPr bwMode="auto">
          <a:xfrm>
            <a:off x="1475656" y="3356992"/>
            <a:ext cx="59343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</a:rPr>
              <a:t>60º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pic>
        <p:nvPicPr>
          <p:cNvPr id="33" name="Рисунок 32" descr="окужность-1.jpg"/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48"/>
          <p:cNvGrpSpPr/>
          <p:nvPr/>
        </p:nvGrpSpPr>
        <p:grpSpPr>
          <a:xfrm flipV="1">
            <a:off x="1691680" y="3789040"/>
            <a:ext cx="2880320" cy="1563085"/>
            <a:chOff x="4809115" y="497763"/>
            <a:chExt cx="2880320" cy="1512168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6249275" y="1721899"/>
              <a:ext cx="216024" cy="266328"/>
            </a:xfrm>
            <a:prstGeom prst="rect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>
            <a:xfrm>
              <a:off x="6249275" y="569771"/>
              <a:ext cx="0" cy="1440160"/>
            </a:xfrm>
            <a:prstGeom prst="line">
              <a:avLst/>
            </a:prstGeom>
            <a:ln w="349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вал 51"/>
            <p:cNvSpPr/>
            <p:nvPr/>
          </p:nvSpPr>
          <p:spPr>
            <a:xfrm>
              <a:off x="6177267" y="497763"/>
              <a:ext cx="144016" cy="144016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3" name="Прямая соединительная линия 52"/>
            <p:cNvCxnSpPr>
              <a:endCxn id="52" idx="5"/>
            </p:cNvCxnSpPr>
            <p:nvPr/>
          </p:nvCxnSpPr>
          <p:spPr>
            <a:xfrm flipH="1" flipV="1">
              <a:off x="6300192" y="620688"/>
              <a:ext cx="1389243" cy="1389243"/>
            </a:xfrm>
            <a:prstGeom prst="line">
              <a:avLst/>
            </a:prstGeom>
            <a:ln w="349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stCxn id="52" idx="3"/>
            </p:cNvCxnSpPr>
            <p:nvPr/>
          </p:nvCxnSpPr>
          <p:spPr>
            <a:xfrm flipH="1">
              <a:off x="4809115" y="620688"/>
              <a:ext cx="1389243" cy="1389243"/>
            </a:xfrm>
            <a:prstGeom prst="line">
              <a:avLst/>
            </a:prstGeom>
            <a:ln w="349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5385179" y="1145835"/>
              <a:ext cx="288032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flipH="1">
              <a:off x="6753331" y="1145835"/>
              <a:ext cx="288032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Прямоугольник 44"/>
          <p:cNvSpPr/>
          <p:nvPr/>
        </p:nvSpPr>
        <p:spPr>
          <a:xfrm>
            <a:off x="3131840" y="3501008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131840" y="2348880"/>
            <a:ext cx="0" cy="1440160"/>
          </a:xfrm>
          <a:prstGeom prst="line">
            <a:avLst/>
          </a:prstGeom>
          <a:ln w="349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14.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900114" y="333375"/>
            <a:ext cx="7777163" cy="1511300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Дан отрезок АВ длиной 3 см. Найдите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ГМТ, равноудалённых от точек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А и В и находящихся в 2-х см от АВ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pic>
        <p:nvPicPr>
          <p:cNvPr id="16" name="Рисунок 15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  <p:sp>
        <p:nvSpPr>
          <p:cNvPr id="18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1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128" y="2132856"/>
            <a:ext cx="302443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(4)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20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691680" y="3789040"/>
            <a:ext cx="288032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2915816" y="1772816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3059832" y="227687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>
            <a:endCxn id="28" idx="5"/>
          </p:cNvCxnSpPr>
          <p:nvPr/>
        </p:nvCxnSpPr>
        <p:spPr>
          <a:xfrm flipH="1" flipV="1">
            <a:off x="3182757" y="2399797"/>
            <a:ext cx="1389243" cy="1389243"/>
          </a:xfrm>
          <a:prstGeom prst="line">
            <a:avLst/>
          </a:prstGeom>
          <a:ln w="349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8" idx="3"/>
          </p:cNvCxnSpPr>
          <p:nvPr/>
        </p:nvCxnSpPr>
        <p:spPr>
          <a:xfrm flipH="1">
            <a:off x="1691680" y="2399797"/>
            <a:ext cx="1389243" cy="1389243"/>
          </a:xfrm>
          <a:prstGeom prst="line">
            <a:avLst/>
          </a:prstGeom>
          <a:ln w="349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117"/>
          <p:cNvSpPr txBox="1">
            <a:spLocks noChangeArrowheads="1"/>
          </p:cNvSpPr>
          <p:nvPr/>
        </p:nvSpPr>
        <p:spPr bwMode="auto">
          <a:xfrm>
            <a:off x="1187624" y="3501008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6" name="Text Box 117"/>
          <p:cNvSpPr txBox="1">
            <a:spLocks noChangeArrowheads="1"/>
          </p:cNvSpPr>
          <p:nvPr/>
        </p:nvSpPr>
        <p:spPr bwMode="auto">
          <a:xfrm>
            <a:off x="4572000" y="3501008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267744" y="2924944"/>
            <a:ext cx="288032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635896" y="2924944"/>
            <a:ext cx="288032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3131840" y="2996952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4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128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5724128" y="4005138"/>
            <a:ext cx="3095625" cy="108004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равенства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прямоугольных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424" y="4797152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3131840" y="4077072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58" name="AutoShape 14"/>
          <p:cNvSpPr>
            <a:spLocks noChangeArrowheads="1"/>
          </p:cNvSpPr>
          <p:nvPr/>
        </p:nvSpPr>
        <p:spPr bwMode="auto">
          <a:xfrm>
            <a:off x="3132138" y="5589588"/>
            <a:ext cx="4897437" cy="10795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ГМТ – серединный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перпендикуляр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45" grpId="0" animBg="1"/>
      <p:bldP spid="27" grpId="0"/>
      <p:bldP spid="28" grpId="0" animBg="1"/>
      <p:bldP spid="35" grpId="0"/>
      <p:bldP spid="36" grpId="0"/>
      <p:bldP spid="44" grpId="0"/>
      <p:bldP spid="47" grpId="0" animBg="1"/>
      <p:bldP spid="48" grpId="0" animBg="1"/>
      <p:bldP spid="57" grpId="1"/>
      <p:bldP spid="5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15.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 (3)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191683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270899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ГМТ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900114" y="333375"/>
            <a:ext cx="7777163" cy="1511300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Найдите ГМТ, расстояние от которых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до центра данной окружности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в 2 раза меньше её радиуса.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28525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 flipH="1">
            <a:off x="539750" y="3284538"/>
            <a:ext cx="12763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27" name="Овал 26"/>
          <p:cNvSpPr/>
          <p:nvPr/>
        </p:nvSpPr>
        <p:spPr>
          <a:xfrm>
            <a:off x="1115616" y="2060848"/>
            <a:ext cx="3240360" cy="331236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267744" y="3284984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O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>
            <a:stCxn id="30" idx="4"/>
            <a:endCxn id="27" idx="0"/>
          </p:cNvCxnSpPr>
          <p:nvPr/>
        </p:nvCxnSpPr>
        <p:spPr>
          <a:xfrm flipH="1" flipV="1">
            <a:off x="2735796" y="2060848"/>
            <a:ext cx="36004" cy="1800200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2699792" y="371703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627784" y="2924944"/>
            <a:ext cx="288032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2555776" y="2492896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2555776" y="3356992"/>
            <a:ext cx="3600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Овал 47"/>
          <p:cNvSpPr/>
          <p:nvPr/>
        </p:nvSpPr>
        <p:spPr>
          <a:xfrm>
            <a:off x="1959878" y="2924944"/>
            <a:ext cx="1610029" cy="165618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4725144"/>
            <a:ext cx="4897437" cy="194394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ГМТ – окружность с радиусом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в 2 раза меньше радиуса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данной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41" grpId="0" animBg="1"/>
      <p:bldP spid="48" grpId="0" animBg="1"/>
      <p:bldP spid="49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16.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 (4)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191683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270899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ГМТ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900114" y="333375"/>
            <a:ext cx="7777163" cy="1511300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Прямые а и </a:t>
            </a:r>
            <a:r>
              <a:rPr lang="en-US" sz="3200" b="1" dirty="0" smtClean="0">
                <a:latin typeface="Times New Roman" panose="02020603050405020304" pitchFamily="18" charset="0"/>
              </a:rPr>
              <a:t>b</a:t>
            </a:r>
            <a:r>
              <a:rPr lang="ru-RU" sz="3200" b="1" dirty="0" smtClean="0">
                <a:latin typeface="Times New Roman" panose="02020603050405020304" pitchFamily="18" charset="0"/>
              </a:rPr>
              <a:t> пересекаются. Найдите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ГМТ, находящиеся на расстоянии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1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см</a:t>
            </a:r>
            <a:r>
              <a:rPr lang="ru-RU" sz="3200" b="1" dirty="0" smtClean="0">
                <a:latin typeface="Times New Roman" panose="02020603050405020304" pitchFamily="18" charset="0"/>
              </a:rPr>
              <a:t> от прямой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а</a:t>
            </a:r>
            <a:r>
              <a:rPr lang="ru-RU" sz="3200" b="1" dirty="0" smtClean="0">
                <a:latin typeface="Times New Roman" panose="02020603050405020304" pitchFamily="18" charset="0"/>
              </a:rPr>
              <a:t> и 2 </a:t>
            </a:r>
            <a:r>
              <a:rPr lang="ru-RU" sz="3200" b="1" i="1" dirty="0" smtClean="0">
                <a:latin typeface="Times New Roman" panose="02020603050405020304" pitchFamily="18" charset="0"/>
              </a:rPr>
              <a:t>см</a:t>
            </a:r>
            <a:r>
              <a:rPr lang="ru-RU" sz="3200" b="1" dirty="0" smtClean="0">
                <a:latin typeface="Times New Roman" panose="02020603050405020304" pitchFamily="18" charset="0"/>
              </a:rPr>
              <a:t> от прямой </a:t>
            </a:r>
            <a:r>
              <a:rPr lang="en-US" sz="3200" b="1" i="1" dirty="0" smtClean="0">
                <a:latin typeface="Times New Roman" panose="02020603050405020304" pitchFamily="18" charset="0"/>
              </a:rPr>
              <a:t>b</a:t>
            </a:r>
            <a:endParaRPr lang="en-US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28525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251520" y="4077072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77321" y="-1"/>
            <a:ext cx="1466680" cy="1844825"/>
          </a:xfrm>
          <a:prstGeom prst="rect">
            <a:avLst/>
          </a:prstGeom>
        </p:spPr>
      </p:pic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539552" y="2348880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699792" y="371703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5085184"/>
            <a:ext cx="4897437" cy="158390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ГМТ – прямые параллельные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прямой </a:t>
            </a:r>
            <a:r>
              <a:rPr lang="ru-RU" sz="2400" b="1" i="1" dirty="0" smtClean="0">
                <a:latin typeface="Times New Roman" panose="02020603050405020304" pitchFamily="18" charset="0"/>
              </a:rPr>
              <a:t>а</a:t>
            </a:r>
            <a:r>
              <a:rPr lang="ru-RU" sz="2400" b="1" dirty="0" smtClean="0">
                <a:latin typeface="Times New Roman" panose="02020603050405020304" pitchFamily="18" charset="0"/>
              </a:rPr>
              <a:t> или прямой </a:t>
            </a:r>
            <a:r>
              <a:rPr lang="en-US" sz="2400" b="1" i="1" dirty="0" smtClean="0">
                <a:latin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95536" y="2780928"/>
            <a:ext cx="5040560" cy="20882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0" y="2996952"/>
            <a:ext cx="5076056" cy="17281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55576" y="2276872"/>
            <a:ext cx="5040560" cy="2088232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139952" y="3789040"/>
            <a:ext cx="288032" cy="64807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3419872" y="3645024"/>
            <a:ext cx="857927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1 c</a:t>
            </a:r>
            <a:r>
              <a:rPr lang="ru-RU" sz="2800" b="1" i="1" dirty="0" smtClean="0">
                <a:latin typeface="Times New Roman" panose="02020603050405020304" pitchFamily="18" charset="0"/>
              </a:rPr>
              <a:t>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 rot="17544822">
            <a:off x="4248634" y="4125687"/>
            <a:ext cx="286694" cy="271217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0" y="2060848"/>
            <a:ext cx="4283968" cy="151216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755576" y="3356992"/>
            <a:ext cx="360040" cy="100811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 rot="20372823">
            <a:off x="1052287" y="4042470"/>
            <a:ext cx="268766" cy="303055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899592" y="3429000"/>
            <a:ext cx="857927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2</a:t>
            </a:r>
            <a:r>
              <a:rPr lang="en-US" sz="2800" b="1" i="1" dirty="0" smtClean="0">
                <a:latin typeface="Times New Roman" panose="02020603050405020304" pitchFamily="18" charset="0"/>
              </a:rPr>
              <a:t> c</a:t>
            </a:r>
            <a:r>
              <a:rPr lang="ru-RU" sz="2800" b="1" i="1" dirty="0" smtClean="0">
                <a:latin typeface="Times New Roman" panose="02020603050405020304" pitchFamily="18" charset="0"/>
              </a:rPr>
              <a:t>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0" y="3284984"/>
            <a:ext cx="4355976" cy="1800200"/>
          </a:xfrm>
          <a:prstGeom prst="line">
            <a:avLst/>
          </a:prstGeom>
          <a:ln w="38100">
            <a:solidFill>
              <a:srgbClr val="92D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1763688" y="3861048"/>
            <a:ext cx="4283968" cy="1512168"/>
          </a:xfrm>
          <a:prstGeom prst="line">
            <a:avLst/>
          </a:prstGeom>
          <a:ln w="38100">
            <a:solidFill>
              <a:srgbClr val="92D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49" grpId="0" animBg="1"/>
      <p:bldP spid="40" grpId="0"/>
      <p:bldP spid="42" grpId="0" animBg="1"/>
      <p:bldP spid="52" grpId="0" animBg="1"/>
      <p:bldP spid="5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17.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 (2)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191683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270899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ГМТ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900114" y="333375"/>
            <a:ext cx="7777163" cy="1511300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Даны точки А и В. Найдите ГМТ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вершин С треугольников АВС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таких, что медиана СМ равна 2 см.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28525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5301208"/>
            <a:ext cx="4897437" cy="136788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ГМТ – прямая,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параллельная АВ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899592" y="2492896"/>
            <a:ext cx="4536504" cy="2088232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stCxn id="20" idx="3"/>
            <a:endCxn id="20" idx="0"/>
          </p:cNvCxnSpPr>
          <p:nvPr/>
        </p:nvCxnSpPr>
        <p:spPr>
          <a:xfrm flipV="1">
            <a:off x="3167844" y="2492896"/>
            <a:ext cx="0" cy="208823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203848" y="4293096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 Box 106"/>
          <p:cNvSpPr txBox="1">
            <a:spLocks noChangeArrowheads="1"/>
          </p:cNvSpPr>
          <p:nvPr/>
        </p:nvSpPr>
        <p:spPr bwMode="auto">
          <a:xfrm>
            <a:off x="5436096" y="4221088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467544" y="4221088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2987824" y="198884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4" name="Text Box 106"/>
          <p:cNvSpPr txBox="1">
            <a:spLocks noChangeArrowheads="1"/>
          </p:cNvSpPr>
          <p:nvPr/>
        </p:nvSpPr>
        <p:spPr bwMode="auto">
          <a:xfrm>
            <a:off x="3131840" y="3429000"/>
            <a:ext cx="857927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2 </a:t>
            </a:r>
            <a:r>
              <a:rPr lang="ru-RU" sz="2800" b="1" i="1" dirty="0" smtClean="0">
                <a:latin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267744" y="436510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067944" y="436510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51520" y="2492896"/>
            <a:ext cx="5112568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106"/>
          <p:cNvSpPr txBox="1">
            <a:spLocks noChangeArrowheads="1"/>
          </p:cNvSpPr>
          <p:nvPr/>
        </p:nvSpPr>
        <p:spPr bwMode="auto">
          <a:xfrm>
            <a:off x="2915816" y="4581128"/>
            <a:ext cx="52290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М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единительная линия 62"/>
          <p:cNvCxnSpPr/>
          <p:nvPr/>
        </p:nvCxnSpPr>
        <p:spPr>
          <a:xfrm flipV="1">
            <a:off x="2555776" y="2852936"/>
            <a:ext cx="144016" cy="100811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 rot="5766580">
            <a:off x="2555235" y="3601156"/>
            <a:ext cx="289118" cy="25873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 rot="18822569">
            <a:off x="1972893" y="2050081"/>
            <a:ext cx="301669" cy="309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flipH="1" flipV="1">
            <a:off x="1907704" y="2204864"/>
            <a:ext cx="792088" cy="72008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467544" y="2204864"/>
            <a:ext cx="4320480" cy="144016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250825" y="260351"/>
            <a:ext cx="7849567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Биссектриса угла как ГМТ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БИССЕКТРИСА</a:t>
            </a:r>
            <a:r>
              <a:rPr lang="ru-RU" sz="2400" b="1" dirty="0" smtClean="0">
                <a:latin typeface="Times New Roman" panose="02020603050405020304" pitchFamily="18" charset="0"/>
              </a:rPr>
              <a:t> угла является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геометрическим местом точек,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принадлежащих углу и равноудалённых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от его сторон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29" name="Oval 22"/>
          <p:cNvSpPr>
            <a:spLocks noChangeArrowheads="1"/>
          </p:cNvSpPr>
          <p:nvPr/>
        </p:nvSpPr>
        <p:spPr bwMode="auto">
          <a:xfrm>
            <a:off x="2627784" y="2852936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2068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2411760" y="3356992"/>
            <a:ext cx="360040" cy="7200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2267744" y="2276872"/>
            <a:ext cx="216024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467544" y="1124744"/>
            <a:ext cx="2520280" cy="252028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 flipV="1">
            <a:off x="467544" y="3645024"/>
            <a:ext cx="4608512" cy="504056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69" grpId="0" animBg="1"/>
      <p:bldP spid="26" grpId="0" animBg="1"/>
      <p:bldP spid="29" grpId="0" animBg="1"/>
      <p:bldP spid="3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18.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 (3)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63691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342907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ГМТ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900115" y="333374"/>
            <a:ext cx="7776342" cy="201550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Даны две параллельные прямые,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расстояние между которыми 2 см.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Найдите ГМТ, сумма расстояний от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которых до этих прямых 4 см.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4005337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4941168"/>
            <a:ext cx="4897437" cy="172792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ГМТ – прямая</a:t>
            </a:r>
            <a:r>
              <a:rPr lang="en-US" sz="2400" b="1" dirty="0" smtClean="0">
                <a:latin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</a:rPr>
              <a:t>c</a:t>
            </a:r>
            <a:r>
              <a:rPr lang="ru-RU" sz="2400" b="1" dirty="0" smtClean="0">
                <a:latin typeface="Times New Roman" panose="02020603050405020304" pitchFamily="18" charset="0"/>
              </a:rPr>
              <a:t>,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параллельная  </a:t>
            </a:r>
            <a:r>
              <a:rPr lang="en-US" sz="2400" b="1" i="1" dirty="0" smtClean="0">
                <a:latin typeface="Times New Roman" panose="02020603050405020304" pitchFamily="18" charset="0"/>
              </a:rPr>
              <a:t>a </a:t>
            </a:r>
            <a:r>
              <a:rPr lang="ru-RU" sz="2400" b="1" i="1" dirty="0" smtClean="0">
                <a:latin typeface="Times New Roman" panose="02020603050405020304" pitchFamily="18" charset="0"/>
              </a:rPr>
              <a:t>и </a:t>
            </a:r>
            <a:r>
              <a:rPr lang="en-US" sz="2400" b="1" i="1" dirty="0" smtClean="0">
                <a:latin typeface="Times New Roman" panose="02020603050405020304" pitchFamily="18" charset="0"/>
              </a:rPr>
              <a:t>b </a:t>
            </a:r>
            <a:endParaRPr lang="ru-RU" sz="2400" b="1" i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latin typeface="Times New Roman" panose="02020603050405020304" pitchFamily="18" charset="0"/>
              </a:rPr>
              <a:t>АС = 3см,  ВС = 1см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3167844" y="2852936"/>
            <a:ext cx="0" cy="208823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06"/>
          <p:cNvSpPr txBox="1">
            <a:spLocks noChangeArrowheads="1"/>
          </p:cNvSpPr>
          <p:nvPr/>
        </p:nvSpPr>
        <p:spPr bwMode="auto">
          <a:xfrm>
            <a:off x="251520" y="3789040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251520" y="4437112"/>
            <a:ext cx="34336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c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251520" y="2348880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4" name="Text Box 106"/>
          <p:cNvSpPr txBox="1">
            <a:spLocks noChangeArrowheads="1"/>
          </p:cNvSpPr>
          <p:nvPr/>
        </p:nvSpPr>
        <p:spPr bwMode="auto">
          <a:xfrm>
            <a:off x="3203848" y="3356992"/>
            <a:ext cx="857927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2 </a:t>
            </a:r>
            <a:r>
              <a:rPr lang="ru-RU" sz="2800" b="1" i="1" dirty="0" smtClean="0">
                <a:latin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251520" y="2852936"/>
            <a:ext cx="51125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106"/>
          <p:cNvSpPr txBox="1">
            <a:spLocks noChangeArrowheads="1"/>
          </p:cNvSpPr>
          <p:nvPr/>
        </p:nvSpPr>
        <p:spPr bwMode="auto">
          <a:xfrm>
            <a:off x="2915816" y="234888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A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79512" y="4293096"/>
            <a:ext cx="51125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51520" y="4941168"/>
            <a:ext cx="5112568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106"/>
          <p:cNvSpPr txBox="1">
            <a:spLocks noChangeArrowheads="1"/>
          </p:cNvSpPr>
          <p:nvPr/>
        </p:nvSpPr>
        <p:spPr bwMode="auto">
          <a:xfrm>
            <a:off x="2771800" y="3789040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B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7" name="Text Box 106"/>
          <p:cNvSpPr txBox="1">
            <a:spLocks noChangeArrowheads="1"/>
          </p:cNvSpPr>
          <p:nvPr/>
        </p:nvSpPr>
        <p:spPr bwMode="auto">
          <a:xfrm>
            <a:off x="2771800" y="443711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C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9" name="Text Box 106"/>
          <p:cNvSpPr txBox="1">
            <a:spLocks noChangeArrowheads="1"/>
          </p:cNvSpPr>
          <p:nvPr/>
        </p:nvSpPr>
        <p:spPr bwMode="auto">
          <a:xfrm>
            <a:off x="5724128" y="4581128"/>
            <a:ext cx="271580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AC + </a:t>
            </a:r>
            <a:r>
              <a:rPr lang="ru-RU" sz="2800" b="1" dirty="0" smtClean="0">
                <a:latin typeface="Times New Roman" panose="02020603050405020304" pitchFamily="18" charset="0"/>
              </a:rPr>
              <a:t>В</a:t>
            </a:r>
            <a:r>
              <a:rPr lang="en-US" sz="2800" b="1" dirty="0" smtClean="0">
                <a:latin typeface="Times New Roman" panose="02020603050405020304" pitchFamily="18" charset="0"/>
              </a:rPr>
              <a:t>C = 3 + 1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3275856" y="4365104"/>
            <a:ext cx="857927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37" grpId="0" animBg="1"/>
      <p:bldP spid="49" grpId="0" animBg="1"/>
      <p:bldP spid="32" grpId="0"/>
      <p:bldP spid="34" grpId="0"/>
      <p:bldP spid="42" grpId="0"/>
      <p:bldP spid="24" grpId="0"/>
      <p:bldP spid="27" grpId="0"/>
      <p:bldP spid="29" grpId="0"/>
      <p:bldP spid="3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86370" name="WordArt 2"/>
          <p:cNvSpPr>
            <a:spLocks noChangeArrowheads="1" noChangeShapeType="1" noTextEdit="1"/>
          </p:cNvSpPr>
          <p:nvPr/>
        </p:nvSpPr>
        <p:spPr bwMode="auto">
          <a:xfrm>
            <a:off x="683568" y="260648"/>
            <a:ext cx="7128792" cy="17286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Некоторые  свойства  окружности.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Касательная к окружности.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6387" name="AutoShape 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898" y="321297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19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7" name="AutoShape 2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760" y="321297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20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8" name="AutoShape 2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623" y="321297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21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" name="AutoShape 3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91977" y="3861048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0" name="AutoShape 3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31840" y="3861048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23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58"/>
          <p:cNvSpPr/>
          <p:nvPr/>
        </p:nvSpPr>
        <p:spPr>
          <a:xfrm>
            <a:off x="2699792" y="4941168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>
            <a:stCxn id="40" idx="5"/>
          </p:cNvCxnSpPr>
          <p:nvPr/>
        </p:nvCxnSpPr>
        <p:spPr>
          <a:xfrm flipH="1" flipV="1">
            <a:off x="2699793" y="3861049"/>
            <a:ext cx="1779108" cy="1419068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19.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4005138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тр-ов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20881" cy="201550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Прямая касается окружности с центром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 в точке А. На касательной по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разные стороны от А отметили точки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В и С такие, что ОВ = ОС. Найдите АВ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4581401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203849" y="5661248"/>
            <a:ext cx="4608512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АВ = 6 см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827584" y="3861048"/>
            <a:ext cx="1851117" cy="1347061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06"/>
          <p:cNvSpPr txBox="1">
            <a:spLocks noChangeArrowheads="1"/>
          </p:cNvSpPr>
          <p:nvPr/>
        </p:nvSpPr>
        <p:spPr bwMode="auto">
          <a:xfrm>
            <a:off x="0" y="2348880"/>
            <a:ext cx="165436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АС = 6</a:t>
            </a:r>
            <a:r>
              <a:rPr lang="ru-RU" sz="2800" b="1" i="1" dirty="0" smtClean="0">
                <a:latin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2" name="Text Box 106"/>
          <p:cNvSpPr txBox="1">
            <a:spLocks noChangeArrowheads="1"/>
          </p:cNvSpPr>
          <p:nvPr/>
        </p:nvSpPr>
        <p:spPr bwMode="auto">
          <a:xfrm>
            <a:off x="2627784" y="3284984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О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4" name="Text Box 106"/>
          <p:cNvSpPr txBox="1">
            <a:spLocks noChangeArrowheads="1"/>
          </p:cNvSpPr>
          <p:nvPr/>
        </p:nvSpPr>
        <p:spPr bwMode="auto">
          <a:xfrm>
            <a:off x="611560" y="5229200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</a:rPr>
              <a:t>B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7" name="Text Box 106"/>
          <p:cNvSpPr txBox="1">
            <a:spLocks noChangeArrowheads="1"/>
          </p:cNvSpPr>
          <p:nvPr/>
        </p:nvSpPr>
        <p:spPr bwMode="auto">
          <a:xfrm>
            <a:off x="4211960" y="522920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С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(4)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1259632" y="2420888"/>
            <a:ext cx="2880320" cy="28083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2627784" y="3789040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251520" y="5229200"/>
            <a:ext cx="51125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2483768" y="522920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755576" y="51571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4355976" y="515719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>
            <a:stCxn id="37" idx="0"/>
            <a:endCxn id="35" idx="4"/>
          </p:cNvCxnSpPr>
          <p:nvPr/>
        </p:nvCxnSpPr>
        <p:spPr>
          <a:xfrm flipH="1" flipV="1">
            <a:off x="2699792" y="3933056"/>
            <a:ext cx="6152" cy="1296144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835696" y="4221088"/>
            <a:ext cx="288032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3275856" y="4293096"/>
            <a:ext cx="288032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59" grpId="0" animBg="1"/>
      <p:bldP spid="7213" grpId="0" animBg="1"/>
      <p:bldP spid="7237" grpId="0" animBg="1"/>
      <p:bldP spid="49" grpId="0" animBg="1"/>
      <p:bldP spid="42" grpId="1"/>
      <p:bldP spid="24" grpId="0"/>
      <p:bldP spid="27" grpId="0"/>
      <p:bldP spid="31" grpId="0" animBg="1"/>
      <p:bldP spid="35" grpId="0" animBg="1"/>
      <p:bldP spid="37" grpId="0"/>
      <p:bldP spid="38" grpId="0" animBg="1"/>
      <p:bldP spid="4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5"/>
          <p:cNvSpPr>
            <a:spLocks noChangeArrowheads="1"/>
          </p:cNvSpPr>
          <p:nvPr/>
        </p:nvSpPr>
        <p:spPr bwMode="auto">
          <a:xfrm>
            <a:off x="5652120" y="4149080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Равнобедренный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20.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 (3)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3213050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угол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900115" y="333374"/>
            <a:ext cx="7776342" cy="201550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 рисунке прямая ВС касается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окружности с центром О в точке В.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Найдите              , если 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5945" y="3789313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pic>
        <p:nvPicPr>
          <p:cNvPr id="26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348880"/>
            <a:ext cx="3669578" cy="3501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" name="Object 10"/>
          <p:cNvGraphicFramePr>
            <a:graphicFrameLocks noChangeAspect="1"/>
          </p:cNvGraphicFramePr>
          <p:nvPr/>
        </p:nvGraphicFramePr>
        <p:xfrm>
          <a:off x="2627784" y="1556792"/>
          <a:ext cx="1431479" cy="557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Формула" r:id="rId5" imgW="10972800" imgH="4267200" progId="Equation.3">
                  <p:embed/>
                </p:oleObj>
              </mc:Choice>
              <mc:Fallback>
                <p:oleObj name="Формула" r:id="rId5" imgW="10972800" imgH="4267200" progId="Equation.3">
                  <p:embed/>
                  <p:pic>
                    <p:nvPicPr>
                      <p:cNvPr id="0" name="Изображение 1228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27784" y="1556792"/>
                        <a:ext cx="1431479" cy="5577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2867" name="Object 3"/>
          <p:cNvGraphicFramePr>
            <a:graphicFrameLocks noChangeAspect="1"/>
          </p:cNvGraphicFramePr>
          <p:nvPr/>
        </p:nvGraphicFramePr>
        <p:xfrm>
          <a:off x="5076056" y="1484784"/>
          <a:ext cx="2448272" cy="62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Формула" r:id="rId7" imgW="19202400" imgH="4876800" progId="Equation.3">
                  <p:embed/>
                </p:oleObj>
              </mc:Choice>
              <mc:Fallback>
                <p:oleObj name="Формула" r:id="rId7" imgW="19202400" imgH="4876800" progId="Equation.3">
                  <p:embed/>
                  <p:pic>
                    <p:nvPicPr>
                      <p:cNvPr id="0" name="Изображение 1228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76056" y="1484784"/>
                        <a:ext cx="2448272" cy="622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45"/>
          <p:cNvSpPr>
            <a:spLocks noChangeArrowheads="1"/>
          </p:cNvSpPr>
          <p:nvPr/>
        </p:nvSpPr>
        <p:spPr bwMode="auto">
          <a:xfrm>
            <a:off x="5652120" y="5085184"/>
            <a:ext cx="3095625" cy="8636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углов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5589240"/>
            <a:ext cx="3024037" cy="107984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endParaRPr lang="ru-RU" sz="2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92868" name="Object 4"/>
          <p:cNvGraphicFramePr>
            <a:graphicFrameLocks noChangeAspect="1"/>
          </p:cNvGraphicFramePr>
          <p:nvPr/>
        </p:nvGraphicFramePr>
        <p:xfrm>
          <a:off x="3419872" y="5877272"/>
          <a:ext cx="24685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Формула" r:id="rId9" imgW="21031200" imgH="4876800" progId="Equation.3">
                  <p:embed/>
                </p:oleObj>
              </mc:Choice>
              <mc:Fallback>
                <p:oleObj name="Формула" r:id="rId9" imgW="21031200" imgH="4876800" progId="Equation.3">
                  <p:embed/>
                  <p:pic>
                    <p:nvPicPr>
                      <p:cNvPr id="0" name="Изображение 1229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19872" y="5877272"/>
                        <a:ext cx="2468563" cy="573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92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35" grpId="0" animBg="1"/>
      <p:bldP spid="7213" grpId="0" animBg="1"/>
      <p:bldP spid="7237" grpId="0" animBg="1"/>
      <p:bldP spid="37" grpId="0" animBg="1"/>
      <p:bldP spid="49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1979712" y="4293096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763688" y="3356992"/>
            <a:ext cx="216024" cy="2663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2708919"/>
            <a:ext cx="3816424" cy="3245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21.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80112" y="2852862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580112" y="3645024"/>
            <a:ext cx="3096343" cy="1224062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755577" y="333374"/>
            <a:ext cx="7920880" cy="2375546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 рисунке две окружности имеют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общий центр. К меньшей провели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 перпендикулярные касательные</a:t>
            </a:r>
            <a:r>
              <a:rPr lang="en-US" sz="3200" b="1" dirty="0" smtClean="0">
                <a:latin typeface="Times New Roman" panose="02020603050405020304" pitchFamily="18" charset="0"/>
              </a:rPr>
              <a:t> DE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и КР, пересекающиеся в точке </a:t>
            </a:r>
            <a:r>
              <a:rPr lang="en-US" sz="3200" b="1" dirty="0" smtClean="0">
                <a:latin typeface="Times New Roman" panose="02020603050405020304" pitchFamily="18" charset="0"/>
              </a:rPr>
              <a:t>N</a:t>
            </a:r>
            <a:r>
              <a:rPr lang="ru-RU" sz="3200" b="1" dirty="0" smtClean="0">
                <a:latin typeface="Times New Roman" panose="02020603050405020304" pitchFamily="18" charset="0"/>
              </a:rPr>
              <a:t>. Найдите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</a:rPr>
              <a:t>NE</a:t>
            </a:r>
            <a:r>
              <a:rPr lang="ru-RU" sz="3200" b="1" dirty="0" smtClean="0">
                <a:latin typeface="Times New Roman" panose="02020603050405020304" pitchFamily="18" charset="0"/>
              </a:rPr>
              <a:t>, если </a:t>
            </a:r>
            <a:r>
              <a:rPr lang="en-US" sz="3200" b="1" dirty="0" smtClean="0">
                <a:latin typeface="Times New Roman" panose="02020603050405020304" pitchFamily="18" charset="0"/>
              </a:rPr>
              <a:t>ND = 3 </a:t>
            </a:r>
            <a:r>
              <a:rPr lang="ru-RU" sz="3200" b="1" dirty="0" smtClean="0">
                <a:latin typeface="Times New Roman" panose="02020603050405020304" pitchFamily="18" charset="0"/>
              </a:rPr>
              <a:t>см, а радиус ОА = 4 см.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5589240"/>
            <a:ext cx="3024037" cy="107984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</a:rPr>
              <a:t>NE = 8 </a:t>
            </a:r>
            <a:r>
              <a:rPr lang="ru-RU" sz="3600" b="1" dirty="0" smtClean="0">
                <a:latin typeface="Times New Roman" panose="02020603050405020304" pitchFamily="18" charset="0"/>
              </a:rPr>
              <a:t>см</a:t>
            </a:r>
            <a:endParaRPr lang="ru-RU" sz="3600" b="1" dirty="0">
              <a:latin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979712" y="4293096"/>
            <a:ext cx="648072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106"/>
          <p:cNvSpPr txBox="1">
            <a:spLocks noChangeArrowheads="1"/>
          </p:cNvSpPr>
          <p:nvPr/>
        </p:nvSpPr>
        <p:spPr bwMode="auto">
          <a:xfrm>
            <a:off x="1547664" y="3933056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i="1" dirty="0" smtClean="0">
                <a:latin typeface="Times New Roman" panose="02020603050405020304" pitchFamily="18" charset="0"/>
              </a:rPr>
              <a:t>А</a:t>
            </a:r>
            <a:endParaRPr lang="ru-RU" sz="2800" i="1" dirty="0">
              <a:latin typeface="Times New Roman" panose="02020603050405020304" pitchFamily="18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347864" y="2780928"/>
            <a:ext cx="0" cy="288032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2843808" y="3140968"/>
            <a:ext cx="50366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699792" y="4293096"/>
            <a:ext cx="648072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06"/>
          <p:cNvSpPr txBox="1">
            <a:spLocks noChangeArrowheads="1"/>
          </p:cNvSpPr>
          <p:nvPr/>
        </p:nvSpPr>
        <p:spPr bwMode="auto">
          <a:xfrm>
            <a:off x="2915816" y="508518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6228184" y="4869160"/>
            <a:ext cx="152638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МС </a:t>
            </a:r>
            <a:r>
              <a:rPr lang="he-IL" sz="2800" b="1" dirty="0" smtClean="0">
                <a:latin typeface="Times New Roman" panose="02020603050405020304" pitchFamily="18" charset="0"/>
              </a:rPr>
              <a:t>׀׀</a:t>
            </a:r>
            <a:r>
              <a:rPr lang="en-US" sz="2800" b="1" i="1" dirty="0" smtClean="0">
                <a:latin typeface="Times New Roman" panose="02020603050405020304" pitchFamily="18" charset="0"/>
              </a:rPr>
              <a:t>NP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3"/>
                  </p:tgtEl>
                </p:cond>
              </p:nextCondLst>
            </p:seq>
          </p:childTnLst>
        </p:cTn>
      </p:par>
    </p:tnLst>
    <p:bldLst>
      <p:bldP spid="7213" grpId="0" animBg="1"/>
      <p:bldP spid="49" grpId="0" animBg="1"/>
      <p:bldP spid="38" grpId="0" build="allAtOnce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 rot="19826484">
            <a:off x="2157460" y="4399329"/>
            <a:ext cx="187909" cy="186326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4914" name="Picture 2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708920"/>
            <a:ext cx="3572842" cy="3054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 flipH="1">
            <a:off x="2699792" y="4077072"/>
            <a:ext cx="6696" cy="1368152"/>
          </a:xfrm>
          <a:prstGeom prst="line">
            <a:avLst/>
          </a:prstGeom>
          <a:ln w="349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22.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755576" y="333374"/>
            <a:ext cx="8064895" cy="2375546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 рисунке две окружности имеют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общий центр. Через точку А большей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окружности проведены касательные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А</a:t>
            </a:r>
            <a:r>
              <a:rPr lang="en-US" sz="3200" b="1" dirty="0" smtClean="0">
                <a:latin typeface="Times New Roman" panose="02020603050405020304" pitchFamily="18" charset="0"/>
              </a:rPr>
              <a:t>D</a:t>
            </a:r>
            <a:r>
              <a:rPr lang="ru-RU" sz="3200" b="1" dirty="0" smtClean="0">
                <a:latin typeface="Times New Roman" panose="02020603050405020304" pitchFamily="18" charset="0"/>
              </a:rPr>
              <a:t> и АЕ, к меньшей окружности. Найдите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ОА, если ОН</a:t>
            </a:r>
            <a:r>
              <a:rPr lang="en-US" sz="3200" b="1" dirty="0" smtClean="0">
                <a:latin typeface="Times New Roman" panose="02020603050405020304" pitchFamily="18" charset="0"/>
              </a:rPr>
              <a:t> = </a:t>
            </a:r>
            <a:r>
              <a:rPr lang="ru-RU" sz="3200" b="1" dirty="0" smtClean="0">
                <a:latin typeface="Times New Roman" panose="02020603050405020304" pitchFamily="18" charset="0"/>
              </a:rPr>
              <a:t>5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</a:rPr>
              <a:t>см, а 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5589240"/>
            <a:ext cx="3024037" cy="107984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</a:rPr>
              <a:t>OA = 10 </a:t>
            </a:r>
            <a:r>
              <a:rPr lang="ru-RU" sz="3600" b="1" dirty="0" smtClean="0">
                <a:latin typeface="Times New Roman" panose="02020603050405020304" pitchFamily="18" charset="0"/>
              </a:rPr>
              <a:t>см</a:t>
            </a:r>
            <a:endParaRPr lang="ru-RU" sz="36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94915" name="Object 3"/>
          <p:cNvGraphicFramePr>
            <a:graphicFrameLocks noChangeAspect="1"/>
          </p:cNvGraphicFramePr>
          <p:nvPr/>
        </p:nvGraphicFramePr>
        <p:xfrm>
          <a:off x="4913313" y="2133600"/>
          <a:ext cx="248761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Формула" r:id="rId4" imgW="19507200" imgH="4876800" progId="Equation.3">
                  <p:embed/>
                </p:oleObj>
              </mc:Choice>
              <mc:Fallback>
                <p:oleObj name="Формула" r:id="rId4" imgW="19507200" imgH="4876800" progId="Equation.3">
                  <p:embed/>
                  <p:pic>
                    <p:nvPicPr>
                      <p:cNvPr id="0" name="Изображение 1331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13313" y="2133600"/>
                        <a:ext cx="2487612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>
          <a:xfrm flipV="1">
            <a:off x="2123728" y="4077072"/>
            <a:ext cx="576064" cy="4215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06"/>
          <p:cNvSpPr txBox="1">
            <a:spLocks noChangeArrowheads="1"/>
          </p:cNvSpPr>
          <p:nvPr/>
        </p:nvSpPr>
        <p:spPr bwMode="auto">
          <a:xfrm>
            <a:off x="1691680" y="436510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i="1" dirty="0" smtClean="0">
                <a:latin typeface="Times New Roman" panose="02020603050405020304" pitchFamily="18" charset="0"/>
              </a:rPr>
              <a:t>H</a:t>
            </a:r>
            <a:endParaRPr lang="ru-RU" sz="2800" i="1" dirty="0">
              <a:latin typeface="Times New Roman" panose="02020603050405020304" pitchFamily="18" charset="0"/>
            </a:endParaRPr>
          </a:p>
        </p:txBody>
      </p:sp>
      <p:sp>
        <p:nvSpPr>
          <p:cNvPr id="30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128" y="285293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5724128" y="3645098"/>
            <a:ext cx="3095625" cy="792014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Углы прямоугольного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треугольника…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utoShape 6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424" y="4149080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49" grpId="0" animBg="1"/>
      <p:bldP spid="31" grpId="0" animBg="1"/>
      <p:bldP spid="32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23.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Ответ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755576" y="620688"/>
            <a:ext cx="8064895" cy="2088232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 рисунке прямые АЕ, </a:t>
            </a:r>
            <a:r>
              <a:rPr lang="en-US" sz="3200" b="1" dirty="0" smtClean="0">
                <a:latin typeface="Times New Roman" panose="02020603050405020304" pitchFamily="18" charset="0"/>
              </a:rPr>
              <a:t>AF </a:t>
            </a:r>
            <a:r>
              <a:rPr lang="ru-RU" sz="3200" b="1" dirty="0" smtClean="0">
                <a:latin typeface="Times New Roman" panose="02020603050405020304" pitchFamily="18" charset="0"/>
              </a:rPr>
              <a:t>и ВС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касаются окружности в точках </a:t>
            </a:r>
            <a:r>
              <a:rPr lang="en-US" sz="3200" b="1" dirty="0" smtClean="0">
                <a:latin typeface="Times New Roman" panose="02020603050405020304" pitchFamily="18" charset="0"/>
              </a:rPr>
              <a:t>E, F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и</a:t>
            </a:r>
            <a:r>
              <a:rPr lang="en-US" sz="3200" b="1" dirty="0" smtClean="0">
                <a:latin typeface="Times New Roman" panose="02020603050405020304" pitchFamily="18" charset="0"/>
              </a:rPr>
              <a:t> D</a:t>
            </a:r>
            <a:r>
              <a:rPr lang="ru-RU" sz="3200" b="1" dirty="0" smtClean="0">
                <a:latin typeface="Times New Roman" panose="02020603050405020304" pitchFamily="18" charset="0"/>
              </a:rPr>
              <a:t> соответственно. Найдите периметр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треугольника АВС, если АЕ = 5 см.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2138" y="5589240"/>
            <a:ext cx="3024037" cy="107984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</a:rPr>
              <a:t>Р</a:t>
            </a:r>
            <a:r>
              <a:rPr lang="ru-RU" sz="2000" b="1" dirty="0" smtClean="0">
                <a:latin typeface="Times New Roman" panose="02020603050405020304" pitchFamily="18" charset="0"/>
              </a:rPr>
              <a:t>АВС</a:t>
            </a:r>
            <a:r>
              <a:rPr lang="en-US" sz="20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</a:rPr>
              <a:t>= 10 </a:t>
            </a:r>
            <a:r>
              <a:rPr lang="ru-RU" sz="3600" b="1" dirty="0" smtClean="0">
                <a:latin typeface="Times New Roman" panose="02020603050405020304" pitchFamily="18" charset="0"/>
              </a:rPr>
              <a:t>см</a:t>
            </a:r>
            <a:endParaRPr 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30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128" y="285293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5724128" y="3645098"/>
            <a:ext cx="3095625" cy="792014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касательных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окружности…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424" y="4149080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2780928"/>
            <a:ext cx="3034232" cy="293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49" grpId="0" animBg="1"/>
      <p:bldP spid="31" grpId="0" animBg="1"/>
      <p:bldP spid="32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65996"/>
            <a:ext cx="4032096" cy="5092004"/>
          </a:xfrm>
          <a:prstGeom prst="rect">
            <a:avLst/>
          </a:prstGeom>
        </p:spPr>
      </p:pic>
      <p:sp>
        <p:nvSpPr>
          <p:cNvPr id="186370" name="WordArt 2"/>
          <p:cNvSpPr>
            <a:spLocks noChangeArrowheads="1" noChangeShapeType="1" noTextEdit="1"/>
          </p:cNvSpPr>
          <p:nvPr/>
        </p:nvSpPr>
        <p:spPr bwMode="auto">
          <a:xfrm>
            <a:off x="683568" y="260648"/>
            <a:ext cx="7128792" cy="17286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Описанная и вписанная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окружности треугольника</a:t>
            </a:r>
            <a:endParaRPr lang="ru-RU" sz="3600" b="1" kern="10" dirty="0" smtClean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6387" name="AutoShape 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1898" y="321297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24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7" name="AutoShape 2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11760" y="3212976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25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8" name="AutoShape 2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623" y="3212976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26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9" name="AutoShape 3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91977" y="3861048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7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0" name="AutoShape 3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31840" y="3861048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28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" name="AutoShape 3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91977" y="4509120"/>
            <a:ext cx="1042988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</a:rPr>
              <a:t>9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1" name="AutoShape 3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31840" y="4509120"/>
            <a:ext cx="1042987" cy="4318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30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869160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Равнобедренный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треугольник…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971600" y="2636912"/>
            <a:ext cx="3024336" cy="30243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24.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1" name="AutoShape 1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4005138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описанной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20881" cy="201550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Точка пересечения медиан АМ и ВК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треугольника  АВС является центром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описанной около него окружности.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Докажите что </a:t>
            </a:r>
            <a:r>
              <a:rPr lang="ru-RU" sz="3200" b="1" dirty="0" err="1" smtClean="0">
                <a:latin typeface="Times New Roman" panose="02020603050405020304" pitchFamily="18" charset="0"/>
              </a:rPr>
              <a:t>тр-к</a:t>
            </a:r>
            <a:r>
              <a:rPr lang="ru-RU" sz="3200" b="1" dirty="0" smtClean="0">
                <a:latin typeface="Times New Roman" panose="02020603050405020304" pitchFamily="18" charset="0"/>
              </a:rPr>
              <a:t> АВС равносторонний. 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437112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203849" y="5661248"/>
            <a:ext cx="2880319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АВ = ВС = АС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(3)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1187624" y="2636912"/>
            <a:ext cx="2592288" cy="2304256"/>
          </a:xfrm>
          <a:prstGeom prst="triangl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827584" y="472514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2267744" y="220486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3707904" y="472514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3059832" y="3356992"/>
            <a:ext cx="50366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" name="Text Box 106"/>
          <p:cNvSpPr txBox="1">
            <a:spLocks noChangeArrowheads="1"/>
          </p:cNvSpPr>
          <p:nvPr/>
        </p:nvSpPr>
        <p:spPr bwMode="auto">
          <a:xfrm>
            <a:off x="2267744" y="4869160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2051720" y="378904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44" name="Прямая соединительная линия 43"/>
          <p:cNvCxnSpPr>
            <a:stCxn id="28" idx="5"/>
            <a:endCxn id="28" idx="2"/>
          </p:cNvCxnSpPr>
          <p:nvPr/>
        </p:nvCxnSpPr>
        <p:spPr>
          <a:xfrm flipH="1">
            <a:off x="1187624" y="3789040"/>
            <a:ext cx="1944216" cy="115212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2627784" y="3068960"/>
            <a:ext cx="36004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3203848" y="4077072"/>
            <a:ext cx="351656" cy="3684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28" idx="3"/>
            <a:endCxn id="28" idx="0"/>
          </p:cNvCxnSpPr>
          <p:nvPr/>
        </p:nvCxnSpPr>
        <p:spPr>
          <a:xfrm flipV="1">
            <a:off x="2483768" y="2636912"/>
            <a:ext cx="0" cy="230425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907704" y="472514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051720" y="472514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987824" y="472514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131840" y="472514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2411760" y="407707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30113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63" grpId="0" animBg="1"/>
      <p:bldP spid="29" grpId="0" animBg="1"/>
      <p:bldP spid="7213" grpId="0" animBg="1"/>
      <p:bldP spid="7237" grpId="0" animBg="1"/>
      <p:bldP spid="49" grpId="0" animBg="1"/>
      <p:bldP spid="39" grpId="0"/>
      <p:bldP spid="41" grpId="0"/>
      <p:bldP spid="43" grpId="0"/>
      <p:bldP spid="62" grpId="0" animBg="1"/>
      <p:bldP spid="6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2483768" y="4653136"/>
            <a:ext cx="216024" cy="266328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005064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Равнобедренный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треугольник…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25.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4869160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описанной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20881" cy="2015505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На серединном перпендикуляре стороны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АВ треугольника  АВС отмечена точка О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так, что                                   . Докажите что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точка О – центр окружности описанной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около  треугольника АВС. 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30113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059833" y="5661248"/>
            <a:ext cx="4896544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О – центр описанной </a:t>
            </a:r>
            <a:r>
              <a:rPr lang="ru-RU" sz="2800" b="1" dirty="0" err="1" smtClean="0">
                <a:latin typeface="Times New Roman" panose="02020603050405020304" pitchFamily="18" charset="0"/>
              </a:rPr>
              <a:t>окр-ти</a:t>
            </a:r>
            <a:endParaRPr lang="ru-RU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1187624" y="2636912"/>
            <a:ext cx="2592288" cy="2304256"/>
          </a:xfrm>
          <a:prstGeom prst="triangl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827584" y="472514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2267744" y="220486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3707904" y="472514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2987824" y="3212976"/>
            <a:ext cx="50366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М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" name="Text Box 106"/>
          <p:cNvSpPr txBox="1">
            <a:spLocks noChangeArrowheads="1"/>
          </p:cNvSpPr>
          <p:nvPr/>
        </p:nvSpPr>
        <p:spPr bwMode="auto">
          <a:xfrm>
            <a:off x="2483768" y="4869160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2051720" y="3789040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44" name="Прямая соединительная линия 43"/>
          <p:cNvCxnSpPr>
            <a:endCxn id="28" idx="2"/>
          </p:cNvCxnSpPr>
          <p:nvPr/>
        </p:nvCxnSpPr>
        <p:spPr>
          <a:xfrm flipH="1">
            <a:off x="1187624" y="3356992"/>
            <a:ext cx="2664296" cy="158417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endCxn id="28" idx="0"/>
          </p:cNvCxnSpPr>
          <p:nvPr/>
        </p:nvCxnSpPr>
        <p:spPr>
          <a:xfrm flipV="1">
            <a:off x="2483768" y="2636912"/>
            <a:ext cx="0" cy="309634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907704" y="472514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131840" y="4725144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2411760" y="4077072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437112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18466" name="Object 2"/>
          <p:cNvGraphicFramePr>
            <a:graphicFrameLocks noChangeAspect="1"/>
          </p:cNvGraphicFramePr>
          <p:nvPr/>
        </p:nvGraphicFramePr>
        <p:xfrm>
          <a:off x="2051720" y="980728"/>
          <a:ext cx="3096344" cy="529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Формула" r:id="rId4" imgW="24993600" imgH="4267200" progId="Equation.3">
                  <p:embed/>
                </p:oleObj>
              </mc:Choice>
              <mc:Fallback>
                <p:oleObj name="Формула" r:id="rId4" imgW="24993600" imgH="4267200" progId="Equation.3">
                  <p:embed/>
                  <p:pic>
                    <p:nvPicPr>
                      <p:cNvPr id="0" name="Изображение 1433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1720" y="980728"/>
                        <a:ext cx="3096344" cy="5291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Дуга 36"/>
          <p:cNvSpPr/>
          <p:nvPr/>
        </p:nvSpPr>
        <p:spPr>
          <a:xfrm rot="11034175">
            <a:off x="2219574" y="2583672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246785">
            <a:off x="1152606" y="4299855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971600" y="2636912"/>
            <a:ext cx="3024336" cy="30243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63" grpId="0" animBg="1"/>
      <p:bldP spid="7213" grpId="0" animBg="1"/>
      <p:bldP spid="7237" grpId="0" animBg="1"/>
      <p:bldP spid="49" grpId="0" animBg="1"/>
      <p:bldP spid="39" grpId="0"/>
      <p:bldP spid="43" grpId="0"/>
      <p:bldP spid="62" grpId="0" animBg="1"/>
      <p:bldP spid="64" grpId="0" animBg="1"/>
      <p:bldP spid="37" grpId="0" animBg="1"/>
      <p:bldP spid="38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1691680" y="260648"/>
            <a:ext cx="5544616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Окружность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ОКРУЖНОСТЬЮ</a:t>
            </a:r>
            <a:r>
              <a:rPr lang="ru-RU" sz="2400" b="1" dirty="0" smtClean="0">
                <a:latin typeface="Times New Roman" panose="02020603050405020304" pitchFamily="18" charset="0"/>
              </a:rPr>
              <a:t> называют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геометрическое место точек,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равноудалённых от заданной точки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ямоугольник 77"/>
          <p:cNvSpPr/>
          <p:nvPr/>
        </p:nvSpPr>
        <p:spPr>
          <a:xfrm>
            <a:off x="2483768" y="5229200"/>
            <a:ext cx="216024" cy="266328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 rot="19990105">
            <a:off x="3409833" y="3977732"/>
            <a:ext cx="255684" cy="242016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797152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Равнобедренный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треугольник…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26.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4005064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вписанной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20881" cy="1872207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Найдите высоту равностороннего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треугольника, если радиус </a:t>
            </a:r>
            <a:r>
              <a:rPr lang="ru-RU" sz="3200" b="1" dirty="0" err="1" smtClean="0">
                <a:latin typeface="Times New Roman" panose="02020603050405020304" pitchFamily="18" charset="0"/>
              </a:rPr>
              <a:t>окр-ти</a:t>
            </a:r>
            <a:r>
              <a:rPr lang="ru-RU" sz="3200" b="1" dirty="0" smtClean="0">
                <a:latin typeface="Times New Roman" panose="02020603050405020304" pitchFamily="18" charset="0"/>
              </a:rPr>
              <a:t>,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вписанной в этот треугольник, равен </a:t>
            </a:r>
            <a:endParaRPr lang="ru-RU" sz="3200" b="1" dirty="0" smtClean="0">
              <a:latin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</a:rPr>
              <a:t>8 см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36510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-1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059833" y="5661248"/>
            <a:ext cx="3168351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ВН = 24 см</a:t>
            </a:r>
            <a:endParaRPr lang="ru-RU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(3)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899592" y="2420888"/>
            <a:ext cx="3600400" cy="3096344"/>
          </a:xfrm>
          <a:prstGeom prst="triangl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4499992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395536" y="508518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2267744" y="2060848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3491880" y="3429000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" name="Text Box 106"/>
          <p:cNvSpPr txBox="1">
            <a:spLocks noChangeArrowheads="1"/>
          </p:cNvSpPr>
          <p:nvPr/>
        </p:nvSpPr>
        <p:spPr bwMode="auto">
          <a:xfrm>
            <a:off x="2267744" y="5445224"/>
            <a:ext cx="46358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Н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2267744" y="4005064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44" name="Прямая соединительная линия 43"/>
          <p:cNvCxnSpPr>
            <a:endCxn id="28" idx="2"/>
          </p:cNvCxnSpPr>
          <p:nvPr/>
        </p:nvCxnSpPr>
        <p:spPr>
          <a:xfrm flipH="1">
            <a:off x="899592" y="3933056"/>
            <a:ext cx="2664296" cy="158417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40" idx="4"/>
            <a:endCxn id="28" idx="0"/>
          </p:cNvCxnSpPr>
          <p:nvPr/>
        </p:nvCxnSpPr>
        <p:spPr>
          <a:xfrm flipV="1">
            <a:off x="2699792" y="2420888"/>
            <a:ext cx="0" cy="309634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2627784" y="4365104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301208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Дуга 36"/>
          <p:cNvSpPr/>
          <p:nvPr/>
        </p:nvSpPr>
        <p:spPr>
          <a:xfrm rot="9401827">
            <a:off x="2314669" y="2289437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7011742">
            <a:off x="2359041" y="2336467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691680" y="3429000"/>
            <a:ext cx="2016224" cy="20882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>
            <a:endCxn id="62" idx="3"/>
          </p:cNvCxnSpPr>
          <p:nvPr/>
        </p:nvCxnSpPr>
        <p:spPr>
          <a:xfrm flipH="1">
            <a:off x="2648875" y="3933056"/>
            <a:ext cx="915013" cy="55497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Дуга 75"/>
          <p:cNvSpPr/>
          <p:nvPr/>
        </p:nvSpPr>
        <p:spPr>
          <a:xfrm rot="2698245">
            <a:off x="1003764" y="5098696"/>
            <a:ext cx="556728" cy="720080"/>
          </a:xfrm>
          <a:prstGeom prst="arc">
            <a:avLst>
              <a:gd name="adj1" fmla="val 15932957"/>
              <a:gd name="adj2" fmla="val 2005015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Дуга 76"/>
          <p:cNvSpPr/>
          <p:nvPr/>
        </p:nvSpPr>
        <p:spPr>
          <a:xfrm rot="614800">
            <a:off x="887037" y="4914655"/>
            <a:ext cx="576064" cy="720080"/>
          </a:xfrm>
          <a:prstGeom prst="arc">
            <a:avLst>
              <a:gd name="adj1" fmla="val 16200000"/>
              <a:gd name="adj2" fmla="val 198237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AutoShape 1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7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3"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63" grpId="0" animBg="1"/>
      <p:bldP spid="7213" grpId="0" animBg="1"/>
      <p:bldP spid="7237" grpId="0" animBg="1"/>
      <p:bldP spid="49" grpId="0" animBg="1"/>
      <p:bldP spid="28" grpId="0" animBg="1"/>
      <p:bldP spid="30" grpId="0"/>
      <p:bldP spid="32" grpId="0"/>
      <p:bldP spid="33" grpId="0"/>
      <p:bldP spid="39" grpId="0"/>
      <p:bldP spid="41" grpId="0"/>
      <p:bldP spid="43" grpId="0"/>
      <p:bldP spid="62" grpId="0" animBg="1"/>
      <p:bldP spid="64" grpId="0" animBg="1"/>
      <p:bldP spid="37" grpId="0" animBg="1"/>
      <p:bldP spid="38" grpId="0" animBg="1"/>
      <p:bldP spid="40" grpId="0" animBg="1"/>
      <p:bldP spid="76" grpId="0" animBg="1"/>
      <p:bldP spid="7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797152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касательных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27.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4005064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Вписанная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92888" cy="2016224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Боковая сторона равнобедренного </a:t>
            </a:r>
            <a:r>
              <a:rPr lang="ru-RU" sz="2800" b="1" dirty="0" err="1" smtClean="0">
                <a:latin typeface="Times New Roman" panose="02020603050405020304" pitchFamily="18" charset="0"/>
              </a:rPr>
              <a:t>тр-ка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делится точкой касания вписанной </a:t>
            </a:r>
            <a:r>
              <a:rPr lang="ru-RU" sz="2800" b="1" dirty="0" err="1" smtClean="0">
                <a:latin typeface="Times New Roman" panose="02020603050405020304" pitchFamily="18" charset="0"/>
              </a:rPr>
              <a:t>окр-ти</a:t>
            </a:r>
            <a:r>
              <a:rPr lang="ru-RU" sz="2800" b="1" dirty="0" smtClean="0">
                <a:latin typeface="Times New Roman" panose="02020603050405020304" pitchFamily="18" charset="0"/>
              </a:rPr>
              <a:t>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в отношении 3 : 4, считая от вершины при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основании. Найти боковую сторону </a:t>
            </a:r>
            <a:r>
              <a:rPr lang="ru-RU" sz="2800" b="1" dirty="0" err="1" smtClean="0">
                <a:latin typeface="Times New Roman" panose="02020603050405020304" pitchFamily="18" charset="0"/>
              </a:rPr>
              <a:t>тр-ка</a:t>
            </a:r>
            <a:r>
              <a:rPr lang="ru-RU" sz="2800" b="1" dirty="0" smtClean="0">
                <a:latin typeface="Times New Roman" panose="02020603050405020304" pitchFamily="18" charset="0"/>
              </a:rPr>
              <a:t>,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если  его основание 12см.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36510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0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059833" y="5661248"/>
            <a:ext cx="3168351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ВС = 14 см</a:t>
            </a:r>
            <a:endParaRPr lang="ru-RU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(3)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899592" y="2420888"/>
            <a:ext cx="2520280" cy="3096344"/>
          </a:xfrm>
          <a:prstGeom prst="triangl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3419872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395536" y="5229200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1619672" y="227687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2915816" y="3933056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" name="Text Box 106"/>
          <p:cNvSpPr txBox="1">
            <a:spLocks noChangeArrowheads="1"/>
          </p:cNvSpPr>
          <p:nvPr/>
        </p:nvSpPr>
        <p:spPr bwMode="auto">
          <a:xfrm>
            <a:off x="3203848" y="4509120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3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1835696" y="429309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2123728" y="4725144"/>
            <a:ext cx="72008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301208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331640" y="3861048"/>
            <a:ext cx="1656184" cy="16561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 flipH="1">
            <a:off x="2195736" y="4365104"/>
            <a:ext cx="720079" cy="410957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06"/>
          <p:cNvSpPr txBox="1">
            <a:spLocks noChangeArrowheads="1"/>
          </p:cNvSpPr>
          <p:nvPr/>
        </p:nvSpPr>
        <p:spPr bwMode="auto">
          <a:xfrm>
            <a:off x="2627784" y="2996952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4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57" name="Прямая соединительная линия 56"/>
          <p:cNvCxnSpPr>
            <a:stCxn id="62" idx="4"/>
            <a:endCxn id="40" idx="4"/>
          </p:cNvCxnSpPr>
          <p:nvPr/>
        </p:nvCxnSpPr>
        <p:spPr>
          <a:xfrm>
            <a:off x="2159732" y="4797152"/>
            <a:ext cx="0" cy="72008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62" idx="6"/>
          </p:cNvCxnSpPr>
          <p:nvPr/>
        </p:nvCxnSpPr>
        <p:spPr>
          <a:xfrm flipH="1" flipV="1">
            <a:off x="1331640" y="4437112"/>
            <a:ext cx="864096" cy="32403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106"/>
          <p:cNvSpPr txBox="1">
            <a:spLocks noChangeArrowheads="1"/>
          </p:cNvSpPr>
          <p:nvPr/>
        </p:nvSpPr>
        <p:spPr bwMode="auto">
          <a:xfrm>
            <a:off x="1979712" y="544522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Р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7" name="Text Box 106"/>
          <p:cNvSpPr txBox="1">
            <a:spLocks noChangeArrowheads="1"/>
          </p:cNvSpPr>
          <p:nvPr/>
        </p:nvSpPr>
        <p:spPr bwMode="auto">
          <a:xfrm>
            <a:off x="971600" y="400506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Т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29" name="AutoShape 1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3" grpId="0" animBg="1"/>
      <p:bldP spid="7213" grpId="0" animBg="1"/>
      <p:bldP spid="7237" grpId="0" animBg="1"/>
      <p:bldP spid="49" grpId="0" animBg="1"/>
      <p:bldP spid="28" grpId="0" animBg="1"/>
      <p:bldP spid="30" grpId="0"/>
      <p:bldP spid="32" grpId="0"/>
      <p:bldP spid="33" grpId="0"/>
      <p:bldP spid="39" grpId="0"/>
      <p:bldP spid="43" grpId="0"/>
      <p:bldP spid="62" grpId="0" animBg="1"/>
      <p:bldP spid="64" grpId="0" animBg="1"/>
      <p:bldP spid="40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149080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касательных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28.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92888" cy="2016224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В прямоугольном треугольнике точка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касания вписанной окружности делит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гипотенузу на отрезки 4 см и 6 см. Найдите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периметр треугольника, если радиус </a:t>
            </a:r>
            <a:r>
              <a:rPr lang="ru-RU" sz="2800" b="1" dirty="0" err="1" smtClean="0">
                <a:latin typeface="Times New Roman" panose="02020603050405020304" pitchFamily="18" charset="0"/>
              </a:rPr>
              <a:t>окр-ти</a:t>
            </a:r>
            <a:r>
              <a:rPr lang="ru-RU" sz="2800" b="1" dirty="0" smtClean="0">
                <a:latin typeface="Times New Roman" panose="02020603050405020304" pitchFamily="18" charset="0"/>
              </a:rPr>
              <a:t> 2 см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0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059833" y="5661248"/>
            <a:ext cx="4824535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</a:rPr>
              <a:t>Р</a:t>
            </a:r>
            <a:r>
              <a:rPr lang="ru-RU" b="1" dirty="0" smtClean="0">
                <a:latin typeface="Times New Roman" panose="02020603050405020304" pitchFamily="18" charset="0"/>
              </a:rPr>
              <a:t>АВС</a:t>
            </a:r>
            <a:r>
              <a:rPr lang="ru-RU" sz="3600" b="1" dirty="0" smtClean="0">
                <a:latin typeface="Times New Roman" panose="02020603050405020304" pitchFamily="18" charset="0"/>
              </a:rPr>
              <a:t> = 24 см</a:t>
            </a:r>
            <a:endParaRPr lang="ru-RU" sz="36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1331640" y="2420888"/>
            <a:ext cx="2520280" cy="3096344"/>
          </a:xfrm>
          <a:prstGeom prst="triangle">
            <a:avLst>
              <a:gd name="adj" fmla="val 0"/>
            </a:avLst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3851920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899592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899592" y="220486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2771800" y="3717032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" name="Text Box 106"/>
          <p:cNvSpPr txBox="1">
            <a:spLocks noChangeArrowheads="1"/>
          </p:cNvSpPr>
          <p:nvPr/>
        </p:nvSpPr>
        <p:spPr bwMode="auto">
          <a:xfrm>
            <a:off x="3347864" y="4509120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4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1835696" y="429309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2123728" y="4725144"/>
            <a:ext cx="72008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653136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331640" y="3861048"/>
            <a:ext cx="1584176" cy="16561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>
            <a:endCxn id="62" idx="2"/>
          </p:cNvCxnSpPr>
          <p:nvPr/>
        </p:nvCxnSpPr>
        <p:spPr>
          <a:xfrm flipH="1">
            <a:off x="2123728" y="4221088"/>
            <a:ext cx="648073" cy="54006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06"/>
          <p:cNvSpPr txBox="1">
            <a:spLocks noChangeArrowheads="1"/>
          </p:cNvSpPr>
          <p:nvPr/>
        </p:nvSpPr>
        <p:spPr bwMode="auto">
          <a:xfrm>
            <a:off x="2123728" y="3068960"/>
            <a:ext cx="36420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6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flipH="1">
            <a:off x="2123728" y="4725144"/>
            <a:ext cx="36004" cy="79208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1331640" y="4725144"/>
            <a:ext cx="86409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106"/>
          <p:cNvSpPr txBox="1">
            <a:spLocks noChangeArrowheads="1"/>
          </p:cNvSpPr>
          <p:nvPr/>
        </p:nvSpPr>
        <p:spPr bwMode="auto">
          <a:xfrm>
            <a:off x="1979712" y="544522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Р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7" name="Text Box 106"/>
          <p:cNvSpPr txBox="1">
            <a:spLocks noChangeArrowheads="1"/>
          </p:cNvSpPr>
          <p:nvPr/>
        </p:nvSpPr>
        <p:spPr bwMode="auto">
          <a:xfrm>
            <a:off x="971600" y="400506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Т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27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3" grpId="0" animBg="1"/>
      <p:bldP spid="49" grpId="0" animBg="1"/>
      <p:bldP spid="28" grpId="0" animBg="1"/>
      <p:bldP spid="30" grpId="0"/>
      <p:bldP spid="32" grpId="0"/>
      <p:bldP spid="33" grpId="0"/>
      <p:bldP spid="43" grpId="0"/>
      <p:bldP spid="62" grpId="0" animBg="1"/>
      <p:bldP spid="64" grpId="0" animBg="1"/>
      <p:bldP spid="40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797152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касательных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29.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5652120" y="4005064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Вписанная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92888" cy="2016224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К окружности, вписанной в равнобедренный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треугольник АВС проведена касательная,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пересекающая боковые стороны в точках </a:t>
            </a:r>
            <a:r>
              <a:rPr lang="en-US" sz="2800" b="1" dirty="0" smtClean="0">
                <a:latin typeface="Times New Roman" panose="02020603050405020304" pitchFamily="18" charset="0"/>
              </a:rPr>
              <a:t>D  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Найдите </a:t>
            </a:r>
            <a:r>
              <a:rPr lang="en-US" sz="2800" b="1" dirty="0" smtClean="0">
                <a:latin typeface="Times New Roman" panose="02020603050405020304" pitchFamily="18" charset="0"/>
              </a:rPr>
              <a:t>P</a:t>
            </a:r>
            <a:r>
              <a:rPr lang="en-US" b="1" dirty="0" smtClean="0">
                <a:latin typeface="Times New Roman" panose="02020603050405020304" pitchFamily="18" charset="0"/>
              </a:rPr>
              <a:t>CDE</a:t>
            </a:r>
            <a:r>
              <a:rPr lang="ru-RU" b="1" dirty="0" smtClean="0">
                <a:latin typeface="Times New Roman" panose="02020603050405020304" pitchFamily="18" charset="0"/>
              </a:rPr>
              <a:t>, </a:t>
            </a:r>
            <a:r>
              <a:rPr lang="ru-RU" sz="2800" b="1" dirty="0" smtClean="0">
                <a:latin typeface="Times New Roman" panose="02020603050405020304" pitchFamily="18" charset="0"/>
              </a:rPr>
              <a:t>если Р</a:t>
            </a:r>
            <a:r>
              <a:rPr lang="ru-RU" b="1" dirty="0" smtClean="0">
                <a:latin typeface="Times New Roman" panose="02020603050405020304" pitchFamily="18" charset="0"/>
              </a:rPr>
              <a:t>АВС</a:t>
            </a:r>
            <a:r>
              <a:rPr lang="ru-RU" sz="2800" b="1" dirty="0" smtClean="0">
                <a:latin typeface="Times New Roman" panose="02020603050405020304" pitchFamily="18" charset="0"/>
              </a:rPr>
              <a:t> = 20 см и АВ = 6 см.</a:t>
            </a:r>
            <a:endParaRPr lang="ru-RU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237" name="AutoShape 69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365104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0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131840" y="5733256"/>
            <a:ext cx="3168352" cy="93610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</a:rPr>
              <a:t>P</a:t>
            </a:r>
            <a:r>
              <a:rPr lang="en-US" b="1" dirty="0" smtClean="0">
                <a:latin typeface="Times New Roman" panose="02020603050405020304" pitchFamily="18" charset="0"/>
              </a:rPr>
              <a:t>CDE</a:t>
            </a:r>
            <a:r>
              <a:rPr lang="ru-RU" sz="2800" b="1" dirty="0" smtClean="0">
                <a:latin typeface="Times New Roman" panose="02020603050405020304" pitchFamily="18" charset="0"/>
              </a:rPr>
              <a:t> = </a:t>
            </a:r>
            <a:r>
              <a:rPr lang="en-US" sz="2800" b="1" dirty="0" smtClean="0">
                <a:latin typeface="Times New Roman" panose="02020603050405020304" pitchFamily="18" charset="0"/>
              </a:rPr>
              <a:t>8</a:t>
            </a:r>
            <a:r>
              <a:rPr lang="ru-RU" sz="2800" b="1" dirty="0" smtClean="0">
                <a:latin typeface="Times New Roman" panose="02020603050405020304" pitchFamily="18" charset="0"/>
              </a:rPr>
              <a:t> см</a:t>
            </a:r>
            <a:endParaRPr lang="ru-RU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(3)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899592" y="2420888"/>
            <a:ext cx="2520280" cy="3096344"/>
          </a:xfrm>
          <a:prstGeom prst="triangl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3419872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1691680" y="2204864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467544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2915816" y="3933056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1835696" y="429309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2123728" y="4725144"/>
            <a:ext cx="72008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5301208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331640" y="3861048"/>
            <a:ext cx="1656184" cy="16561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 flipH="1">
            <a:off x="2195736" y="4365104"/>
            <a:ext cx="720079" cy="410957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62" idx="4"/>
            <a:endCxn id="40" idx="4"/>
          </p:cNvCxnSpPr>
          <p:nvPr/>
        </p:nvCxnSpPr>
        <p:spPr>
          <a:xfrm>
            <a:off x="2159732" y="4797152"/>
            <a:ext cx="0" cy="72008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62" idx="6"/>
          </p:cNvCxnSpPr>
          <p:nvPr/>
        </p:nvCxnSpPr>
        <p:spPr>
          <a:xfrm flipH="1" flipV="1">
            <a:off x="1331640" y="4437112"/>
            <a:ext cx="864096" cy="32403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106"/>
          <p:cNvSpPr txBox="1">
            <a:spLocks noChangeArrowheads="1"/>
          </p:cNvSpPr>
          <p:nvPr/>
        </p:nvSpPr>
        <p:spPr bwMode="auto">
          <a:xfrm>
            <a:off x="1979712" y="544522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Р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7" name="Text Box 106"/>
          <p:cNvSpPr txBox="1">
            <a:spLocks noChangeArrowheads="1"/>
          </p:cNvSpPr>
          <p:nvPr/>
        </p:nvSpPr>
        <p:spPr bwMode="auto">
          <a:xfrm>
            <a:off x="971600" y="400506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Т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29" name="Text Box 106"/>
          <p:cNvSpPr txBox="1">
            <a:spLocks noChangeArrowheads="1"/>
          </p:cNvSpPr>
          <p:nvPr/>
        </p:nvSpPr>
        <p:spPr bwMode="auto">
          <a:xfrm>
            <a:off x="7812360" y="1196752"/>
            <a:ext cx="720069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и Е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79512" y="3861048"/>
            <a:ext cx="424847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06"/>
          <p:cNvSpPr txBox="1">
            <a:spLocks noChangeArrowheads="1"/>
          </p:cNvSpPr>
          <p:nvPr/>
        </p:nvSpPr>
        <p:spPr bwMode="auto">
          <a:xfrm>
            <a:off x="1259632" y="335699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D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7" name="Text Box 106"/>
          <p:cNvSpPr txBox="1">
            <a:spLocks noChangeArrowheads="1"/>
          </p:cNvSpPr>
          <p:nvPr/>
        </p:nvSpPr>
        <p:spPr bwMode="auto">
          <a:xfrm>
            <a:off x="2627784" y="33569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E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8" name="Text Box 106"/>
          <p:cNvSpPr txBox="1">
            <a:spLocks noChangeArrowheads="1"/>
          </p:cNvSpPr>
          <p:nvPr/>
        </p:nvSpPr>
        <p:spPr bwMode="auto">
          <a:xfrm>
            <a:off x="1979712" y="3429000"/>
            <a:ext cx="42366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</a:rPr>
              <a:t>L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4" name="AutoShape 1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3" grpId="0" animBg="1"/>
      <p:bldP spid="7213" grpId="0" animBg="1"/>
      <p:bldP spid="7237" grpId="0" animBg="1"/>
      <p:bldP spid="49" grpId="0" animBg="1"/>
      <p:bldP spid="28" grpId="0" animBg="1"/>
      <p:bldP spid="30" grpId="0"/>
      <p:bldP spid="32" grpId="0"/>
      <p:bldP spid="33" grpId="0"/>
      <p:bldP spid="39" grpId="0"/>
      <p:bldP spid="43" grpId="0"/>
      <p:bldP spid="62" grpId="0" animBg="1"/>
      <p:bldP spid="64" grpId="0" animBg="1"/>
      <p:bldP spid="40" grpId="0" animBg="1"/>
      <p:bldP spid="36" grpId="0"/>
      <p:bldP spid="37" grpId="0"/>
      <p:bldP spid="38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45"/>
          <p:cNvSpPr>
            <a:spLocks noChangeArrowheads="1"/>
          </p:cNvSpPr>
          <p:nvPr/>
        </p:nvSpPr>
        <p:spPr bwMode="auto">
          <a:xfrm>
            <a:off x="5652120" y="4149080"/>
            <a:ext cx="3095625" cy="72000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касательных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окружности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30.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3212976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Подсказка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83568" y="260648"/>
            <a:ext cx="7992888" cy="2016224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</a:ln>
          <a:effectLst/>
        </p:spPr>
        <p:txBody>
          <a:bodyPr wrap="none" anchor="ctr"/>
          <a:lstStyle/>
          <a:p>
            <a:r>
              <a:rPr lang="ru-RU" sz="2800" b="1" dirty="0" smtClean="0">
                <a:latin typeface="Times New Roman" panose="02020603050405020304" pitchFamily="18" charset="0"/>
              </a:rPr>
              <a:t>Окружность, вписанная в треугольник АВС,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Касается стороны ВС в точке К. 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Найдите ВК, если АС = 6 см, а периметр</a:t>
            </a:r>
            <a:endParaRPr lang="ru-RU" sz="2800" b="1" dirty="0" smtClean="0">
              <a:latin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</a:rPr>
              <a:t>Треугольника АВС равен 16 см.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25" name="Рисунок 24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8343" y="0"/>
            <a:ext cx="1475657" cy="1856117"/>
          </a:xfrm>
          <a:prstGeom prst="rect">
            <a:avLst/>
          </a:prstGeom>
        </p:spPr>
      </p:pic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059833" y="5661248"/>
            <a:ext cx="4824535" cy="100811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</a:rPr>
              <a:t>ВК = 2 см</a:t>
            </a:r>
            <a:endParaRPr lang="ru-RU" sz="36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2120" y="242088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Построение (2)</a:t>
            </a:r>
            <a:endParaRPr lang="ru-RU" sz="3200" b="1" dirty="0" smtClean="0">
              <a:latin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611560" y="2420888"/>
            <a:ext cx="4752528" cy="3096344"/>
          </a:xfrm>
          <a:prstGeom prst="triangle">
            <a:avLst>
              <a:gd name="adj" fmla="val 24093"/>
            </a:avLst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 Box 106"/>
          <p:cNvSpPr txBox="1">
            <a:spLocks noChangeArrowheads="1"/>
          </p:cNvSpPr>
          <p:nvPr/>
        </p:nvSpPr>
        <p:spPr bwMode="auto">
          <a:xfrm>
            <a:off x="179512" y="5229200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2" name="Text Box 106"/>
          <p:cNvSpPr txBox="1">
            <a:spLocks noChangeArrowheads="1"/>
          </p:cNvSpPr>
          <p:nvPr/>
        </p:nvSpPr>
        <p:spPr bwMode="auto">
          <a:xfrm>
            <a:off x="5364088" y="515719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С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3" name="Text Box 106"/>
          <p:cNvSpPr txBox="1">
            <a:spLocks noChangeArrowheads="1"/>
          </p:cNvSpPr>
          <p:nvPr/>
        </p:nvSpPr>
        <p:spPr bwMode="auto">
          <a:xfrm>
            <a:off x="1259632" y="2276872"/>
            <a:ext cx="423514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В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9" name="Text Box 106"/>
          <p:cNvSpPr txBox="1">
            <a:spLocks noChangeArrowheads="1"/>
          </p:cNvSpPr>
          <p:nvPr/>
        </p:nvSpPr>
        <p:spPr bwMode="auto">
          <a:xfrm>
            <a:off x="2915816" y="2996952"/>
            <a:ext cx="4283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К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3" name="Text Box 106"/>
          <p:cNvSpPr txBox="1">
            <a:spLocks noChangeArrowheads="1"/>
          </p:cNvSpPr>
          <p:nvPr/>
        </p:nvSpPr>
        <p:spPr bwMode="auto">
          <a:xfrm>
            <a:off x="1907704" y="3933056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2195736" y="4365104"/>
            <a:ext cx="72008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416" y="4653136"/>
            <a:ext cx="504825" cy="539750"/>
          </a:xfrm>
          <a:prstGeom prst="actionButtonInformation">
            <a:avLst/>
          </a:prstGeom>
          <a:solidFill>
            <a:srgbClr val="53A9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115616" y="3212976"/>
            <a:ext cx="2232248" cy="226170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>
            <a:endCxn id="62" idx="7"/>
          </p:cNvCxnSpPr>
          <p:nvPr/>
        </p:nvCxnSpPr>
        <p:spPr>
          <a:xfrm flipH="1">
            <a:off x="2257199" y="3501008"/>
            <a:ext cx="730625" cy="874641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62" idx="4"/>
          </p:cNvCxnSpPr>
          <p:nvPr/>
        </p:nvCxnSpPr>
        <p:spPr>
          <a:xfrm flipH="1">
            <a:off x="2195736" y="4437112"/>
            <a:ext cx="36004" cy="10801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62" idx="5"/>
          </p:cNvCxnSpPr>
          <p:nvPr/>
        </p:nvCxnSpPr>
        <p:spPr>
          <a:xfrm flipH="1" flipV="1">
            <a:off x="1187625" y="4005065"/>
            <a:ext cx="1069574" cy="42150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106"/>
          <p:cNvSpPr txBox="1">
            <a:spLocks noChangeArrowheads="1"/>
          </p:cNvSpPr>
          <p:nvPr/>
        </p:nvSpPr>
        <p:spPr bwMode="auto">
          <a:xfrm>
            <a:off x="1979712" y="5445224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Р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7" name="Text Box 106"/>
          <p:cNvSpPr txBox="1">
            <a:spLocks noChangeArrowheads="1"/>
          </p:cNvSpPr>
          <p:nvPr/>
        </p:nvSpPr>
        <p:spPr bwMode="auto">
          <a:xfrm>
            <a:off x="683568" y="3573016"/>
            <a:ext cx="40427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Т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</a:rPr>
              <a:t>Вывод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27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3" grpId="0" animBg="1"/>
      <p:bldP spid="49" grpId="0" animBg="1"/>
      <p:bldP spid="28" grpId="0" animBg="1"/>
      <p:bldP spid="30" grpId="0"/>
      <p:bldP spid="32" grpId="0"/>
      <p:bldP spid="33" grpId="0"/>
      <p:bldP spid="43" grpId="0"/>
      <p:bldP spid="62" grpId="0" animBg="1"/>
      <p:bldP spid="64" grpId="0" animBg="1"/>
      <p:bldP spid="40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36096" y="2182229"/>
            <a:ext cx="3707903" cy="4682591"/>
          </a:xfrm>
          <a:prstGeom prst="rect">
            <a:avLst/>
          </a:prstGeom>
        </p:spPr>
      </p:pic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468313" y="476250"/>
            <a:ext cx="64087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Используемые ресурсы:</a:t>
            </a:r>
            <a:endParaRPr lang="ru-RU" sz="3600" b="1" kern="10">
              <a:ln w="9525">
                <a:noFill/>
                <a:round/>
              </a:ln>
              <a:gradFill rotWithShape="1">
                <a:gsLst>
                  <a:gs pos="0">
                    <a:srgbClr val="00FF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251520" y="4509120"/>
            <a:ext cx="5040560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ru-RU" dirty="0" smtClean="0"/>
              <a:t>4. «Геометрия 7»: </a:t>
            </a:r>
            <a:r>
              <a:rPr lang="ru-RU" dirty="0"/>
              <a:t>Учеб. для </a:t>
            </a:r>
            <a:r>
              <a:rPr lang="ru-RU" dirty="0" smtClean="0"/>
              <a:t>учащихся общеобразовательных. организаций/ </a:t>
            </a:r>
            <a:endParaRPr lang="ru-RU" dirty="0"/>
          </a:p>
          <a:p>
            <a:pPr marL="342900" indent="-342900"/>
            <a:r>
              <a:rPr lang="ru-RU" dirty="0"/>
              <a:t>    </a:t>
            </a:r>
            <a:r>
              <a:rPr lang="ru-RU" dirty="0" smtClean="0"/>
              <a:t>А.Г.Мерзляк, В.Б.Полонский, М.С.Якир  </a:t>
            </a:r>
            <a:endParaRPr lang="ru-RU" dirty="0" smtClean="0"/>
          </a:p>
          <a:p>
            <a:pPr marL="342900" indent="-342900"/>
            <a:r>
              <a:rPr lang="ru-RU" dirty="0" smtClean="0"/>
              <a:t>    М</a:t>
            </a:r>
            <a:r>
              <a:rPr lang="ru-RU" dirty="0"/>
              <a:t>.: </a:t>
            </a:r>
            <a:r>
              <a:rPr lang="ru-RU" dirty="0" smtClean="0"/>
              <a:t>Вента Граф 2016</a:t>
            </a:r>
            <a:endParaRPr lang="ru-RU" dirty="0"/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323528" y="1196752"/>
            <a:ext cx="1601787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dirty="0"/>
              <a:t>1. Картинка:  </a:t>
            </a:r>
            <a:endParaRPr lang="ru-RU" dirty="0"/>
          </a:p>
          <a:p>
            <a:endParaRPr lang="ru-RU" dirty="0"/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23528" y="1484784"/>
            <a:ext cx="867568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http://do2.rcokoit.ru/pluginfile.php/504972/mod_page/content/11/013.jpg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988840"/>
            <a:ext cx="5168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Глаз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http://clipart-library.com/data_images/21486.png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1520" y="2852936"/>
            <a:ext cx="5040560" cy="147732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ru-RU" dirty="0" smtClean="0"/>
              <a:t>3. Геометрия: дидактические материалы: 7класс: </a:t>
            </a:r>
            <a:r>
              <a:rPr lang="ru-RU" dirty="0" err="1" smtClean="0"/>
              <a:t>пособиедля</a:t>
            </a:r>
            <a:r>
              <a:rPr lang="ru-RU" dirty="0" smtClean="0"/>
              <a:t> учащихся общеобразовательных. организаций/ </a:t>
            </a:r>
            <a:endParaRPr lang="ru-RU" dirty="0"/>
          </a:p>
          <a:p>
            <a:pPr marL="342900" indent="-342900"/>
            <a:r>
              <a:rPr lang="ru-RU" dirty="0"/>
              <a:t>    </a:t>
            </a:r>
            <a:r>
              <a:rPr lang="ru-RU" dirty="0" smtClean="0"/>
              <a:t>А.Г.Мерзляк, В.Б.Полонский, М.С.Якир  </a:t>
            </a:r>
            <a:endParaRPr lang="ru-RU" dirty="0" smtClean="0"/>
          </a:p>
          <a:p>
            <a:pPr marL="342900" indent="-342900"/>
            <a:r>
              <a:rPr lang="ru-RU" dirty="0" smtClean="0"/>
              <a:t>    М</a:t>
            </a:r>
            <a:r>
              <a:rPr lang="ru-RU" dirty="0"/>
              <a:t>.: </a:t>
            </a:r>
            <a:r>
              <a:rPr lang="ru-RU" dirty="0" smtClean="0"/>
              <a:t>Вента Граф 2017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203848" y="260648"/>
            <a:ext cx="2016224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Круг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КРУГОМ</a:t>
            </a:r>
            <a:r>
              <a:rPr lang="ru-RU" sz="2400" b="1" dirty="0" smtClean="0">
                <a:latin typeface="Times New Roman" panose="02020603050405020304" pitchFamily="18" charset="0"/>
              </a:rPr>
              <a:t>  называют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геометрическое место точек, расстояние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от которых до заданной точки не больше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данного положительного числа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6696744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Хорда  окружности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Отрезок, соединяющий две точки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окружности, называют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ХОРДОЙ</a:t>
            </a:r>
            <a:r>
              <a:rPr lang="ru-RU" sz="2400" b="1" dirty="0" smtClean="0">
                <a:latin typeface="Times New Roman" panose="02020603050405020304" pitchFamily="18" charset="0"/>
              </a:rPr>
              <a:t> окружности</a:t>
            </a:r>
            <a:endParaRPr lang="ru-RU" sz="2400" b="1" dirty="0" smtClean="0">
              <a:latin typeface="Times New Roman" panose="02020603050405020304" pitchFamily="18" charset="0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18" idx="1"/>
          </p:cNvCxnSpPr>
          <p:nvPr/>
        </p:nvCxnSpPr>
        <p:spPr>
          <a:xfrm>
            <a:off x="1670900" y="1680027"/>
            <a:ext cx="812868" cy="2397045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окужность-1.jpg"/>
          <p:cNvPicPr>
            <a:picLocks noChangeAspect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1904" y="1772816"/>
            <a:ext cx="4032096" cy="5092004"/>
          </a:xfrm>
          <a:prstGeom prst="rect">
            <a:avLst/>
          </a:prstGeom>
        </p:spPr>
      </p:pic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395536" y="260648"/>
            <a:ext cx="7632848" cy="7203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</a:ln>
                <a:gradFill rotWithShape="1">
                  <a:gsLst>
                    <a:gs pos="0">
                      <a:srgbClr val="00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Диаметр окружности</a:t>
            </a:r>
            <a:endParaRPr lang="ru-RU" sz="3600" b="1" kern="10" dirty="0">
              <a:ln w="9525">
                <a:noFill/>
                <a:round/>
              </a:ln>
              <a:gradFill rotWithShape="1">
                <a:gsLst>
                  <a:gs pos="0">
                    <a:srgbClr val="00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5750" name="AutoShape 3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B7C8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251520" y="4293096"/>
            <a:ext cx="6192688" cy="2376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Хорду, проходящую через 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центр окружности,</a:t>
            </a:r>
            <a:endParaRPr lang="ru-RU" sz="2400" b="1" dirty="0" smtClean="0">
              <a:latin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называют  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ДИАМЕТРОМ</a:t>
            </a:r>
            <a:endParaRPr lang="ru-RU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2699792" y="2276872"/>
            <a:ext cx="4443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</a:rPr>
              <a:t>О</a:t>
            </a:r>
            <a:endParaRPr 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27784" y="2636912"/>
            <a:ext cx="144016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59632" y="1268760"/>
            <a:ext cx="2808312" cy="2808312"/>
          </a:xfrm>
          <a:prstGeom prst="ellipse">
            <a:avLst/>
          </a:prstGeom>
          <a:noFill/>
          <a:ln w="412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18" idx="1"/>
            <a:endCxn id="18" idx="5"/>
          </p:cNvCxnSpPr>
          <p:nvPr/>
        </p:nvCxnSpPr>
        <p:spPr>
          <a:xfrm>
            <a:off x="1670900" y="1680027"/>
            <a:ext cx="1985776" cy="198577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utoShape 3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4408" y="836712"/>
            <a:ext cx="7207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720080" cy="432048"/>
          </a:xfrm>
          <a:prstGeom prst="actionButtonForwardNex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10193</Words>
  <Application>WPS Presentation</Application>
  <PresentationFormat>Экран (4:3)</PresentationFormat>
  <Paragraphs>1364</Paragraphs>
  <Slides>65</Slides>
  <Notes>20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23</vt:i4>
      </vt:variant>
      <vt:variant>
        <vt:lpstr>幻灯片标题</vt:lpstr>
      </vt:variant>
      <vt:variant>
        <vt:i4>65</vt:i4>
      </vt:variant>
    </vt:vector>
  </HeadingPairs>
  <TitlesOfParts>
    <vt:vector size="96" baseType="lpstr">
      <vt:lpstr>Arial</vt:lpstr>
      <vt:lpstr>SimSun</vt:lpstr>
      <vt:lpstr>Wingdings</vt:lpstr>
      <vt:lpstr>Times New Roman</vt:lpstr>
      <vt:lpstr>Times New Roman</vt:lpstr>
      <vt:lpstr>Microsoft YaHei</vt:lpstr>
      <vt:lpstr>Arial Unicode MS</vt:lpstr>
      <vt:lpstr>Оформление по умолчанию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КарМаН</dc:creator>
  <cp:lastModifiedBy>Людмила Мороз</cp:lastModifiedBy>
  <cp:revision>402</cp:revision>
  <dcterms:created xsi:type="dcterms:W3CDTF">2012-06-18T08:30:00Z</dcterms:created>
  <dcterms:modified xsi:type="dcterms:W3CDTF">2024-11-02T14:23:00Z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8DCD6213F51D4CC6B5CC3317CEE6E46C_12</vt:lpwstr>
  </property>
  <property fmtid="{D5CDD505-2E9C-101B-9397-08002B2CF9AE}" pid="3" name="KSOProductBuildVer">
    <vt:lpwstr>1049-12.2.0.18607</vt:lpwstr>
  </property>
</Properties>
</file>