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7" r:id="rId1"/>
  </p:sldMasterIdLst>
  <p:sldIdLst>
    <p:sldId id="256" r:id="rId2"/>
    <p:sldId id="258" r:id="rId3"/>
    <p:sldId id="259" r:id="rId4"/>
    <p:sldId id="260" r:id="rId5"/>
    <p:sldId id="282" r:id="rId6"/>
    <p:sldId id="262" r:id="rId7"/>
    <p:sldId id="264" r:id="rId8"/>
    <p:sldId id="265" r:id="rId9"/>
    <p:sldId id="266" r:id="rId10"/>
    <p:sldId id="315" r:id="rId11"/>
    <p:sldId id="275" r:id="rId12"/>
    <p:sldId id="276" r:id="rId13"/>
    <p:sldId id="293" r:id="rId14"/>
    <p:sldId id="295" r:id="rId15"/>
    <p:sldId id="294" r:id="rId16"/>
    <p:sldId id="297" r:id="rId17"/>
    <p:sldId id="308" r:id="rId18"/>
    <p:sldId id="298" r:id="rId19"/>
    <p:sldId id="299" r:id="rId20"/>
    <p:sldId id="300" r:id="rId21"/>
    <p:sldId id="301" r:id="rId22"/>
    <p:sldId id="302" r:id="rId23"/>
    <p:sldId id="303" r:id="rId24"/>
    <p:sldId id="304" r:id="rId25"/>
    <p:sldId id="305" r:id="rId26"/>
    <p:sldId id="306" r:id="rId27"/>
    <p:sldId id="310" r:id="rId28"/>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6" autoAdjust="0"/>
    <p:restoredTop sz="94660"/>
  </p:normalViewPr>
  <p:slideViewPr>
    <p:cSldViewPr snapToGrid="0">
      <p:cViewPr varScale="1">
        <p:scale>
          <a:sx n="78" d="100"/>
          <a:sy n="78" d="100"/>
        </p:scale>
        <p:origin x="-204"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5019" y="4953000"/>
            <a:ext cx="12197020"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61BEF0D-F0BB-DE4B-95CE-6DB70DBA9567}" type="datetimeFigureOut">
              <a:rPr lang="en-US" smtClean="0"/>
              <a:pPr/>
              <a:t>3/31/2021</a:t>
            </a:fld>
            <a:endParaRPr lang="en-US" dirty="0"/>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1481330"/>
            <a:ext cx="109728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61BEF0D-F0BB-DE4B-95CE-6DB70DBA9567}" type="datetimeFigureOut">
              <a:rPr lang="en-US" smtClean="0"/>
              <a:pPr/>
              <a:t>3/31/2021</a:t>
            </a:fld>
            <a:endParaRPr lang="en-US" dirty="0"/>
          </a:p>
        </p:txBody>
      </p:sp>
      <p:sp>
        <p:nvSpPr>
          <p:cNvPr id="5" name="Нижний колонтитул 4"/>
          <p:cNvSpPr>
            <a:spLocks noGrp="1"/>
          </p:cNvSpPr>
          <p:nvPr>
            <p:ph type="ftr" sz="quarter" idx="11"/>
          </p:nvPr>
        </p:nvSpPr>
        <p:spPr/>
        <p:txBody>
          <a:bodyPr/>
          <a:lstStyle>
            <a:extLst/>
          </a:lstStyle>
          <a:p>
            <a:endParaRPr lang="en-US" dirty="0"/>
          </a:p>
        </p:txBody>
      </p:sp>
      <p:sp>
        <p:nvSpPr>
          <p:cNvPr id="6" name="Номер слайда 5"/>
          <p:cNvSpPr>
            <a:spLocks noGrp="1"/>
          </p:cNvSpPr>
          <p:nvPr>
            <p:ph type="sldNum" sz="quarter" idx="12"/>
          </p:nvPr>
        </p:nvSpPr>
        <p:spPr/>
        <p:txBody>
          <a:bodyPr/>
          <a:lstStyle>
            <a:extLst/>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125351" y="274641"/>
            <a:ext cx="236996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41"/>
            <a:ext cx="84328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61BEF0D-F0BB-DE4B-95CE-6DB70DBA9567}" type="datetimeFigureOut">
              <a:rPr lang="en-US" smtClean="0"/>
              <a:pPr/>
              <a:t>3/31/2021</a:t>
            </a:fld>
            <a:endParaRPr lang="en-US" dirty="0"/>
          </a:p>
        </p:txBody>
      </p:sp>
      <p:sp>
        <p:nvSpPr>
          <p:cNvPr id="5" name="Нижний колонтитул 4"/>
          <p:cNvSpPr>
            <a:spLocks noGrp="1"/>
          </p:cNvSpPr>
          <p:nvPr>
            <p:ph type="ftr" sz="quarter" idx="11"/>
          </p:nvPr>
        </p:nvSpPr>
        <p:spPr/>
        <p:txBody>
          <a:bodyPr/>
          <a:lstStyle>
            <a:extLst/>
          </a:lstStyle>
          <a:p>
            <a:endParaRPr lang="en-US" dirty="0"/>
          </a:p>
        </p:txBody>
      </p:sp>
      <p:sp>
        <p:nvSpPr>
          <p:cNvPr id="6" name="Номер слайда 5"/>
          <p:cNvSpPr>
            <a:spLocks noGrp="1"/>
          </p:cNvSpPr>
          <p:nvPr>
            <p:ph type="sldNum" sz="quarter" idx="12"/>
          </p:nvPr>
        </p:nvSpPr>
        <p:spPr/>
        <p:txBody>
          <a:bodyPr/>
          <a:lstStyle>
            <a:extLst/>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61BEF0D-F0BB-DE4B-95CE-6DB70DBA9567}" type="datetimeFigureOut">
              <a:rPr lang="en-US" smtClean="0"/>
              <a:pPr/>
              <a:t>3/31/2021</a:t>
            </a:fld>
            <a:endParaRPr lang="en-US" dirty="0"/>
          </a:p>
        </p:txBody>
      </p:sp>
      <p:sp>
        <p:nvSpPr>
          <p:cNvPr id="5" name="Нижний колонтитул 4"/>
          <p:cNvSpPr>
            <a:spLocks noGrp="1"/>
          </p:cNvSpPr>
          <p:nvPr>
            <p:ph type="ftr" sz="quarter" idx="11"/>
          </p:nvPr>
        </p:nvSpPr>
        <p:spPr/>
        <p:txBody>
          <a:bodyPr/>
          <a:lstStyle>
            <a:extLst/>
          </a:lstStyle>
          <a:p>
            <a:endParaRPr lang="en-US" dirty="0"/>
          </a:p>
        </p:txBody>
      </p:sp>
      <p:sp>
        <p:nvSpPr>
          <p:cNvPr id="6" name="Номер слайда 5"/>
          <p:cNvSpPr>
            <a:spLocks noGrp="1"/>
          </p:cNvSpPr>
          <p:nvPr>
            <p:ph type="sldNum" sz="quarter" idx="12"/>
          </p:nvPr>
        </p:nvSpPr>
        <p:spPr/>
        <p:txBody>
          <a:bodyPr/>
          <a:lstStyle>
            <a:extLst/>
          </a:lstStyle>
          <a:p>
            <a:fld id="{D57F1E4F-1CFF-5643-939E-217C01CDF565}" type="slidenum">
              <a:rPr lang="en-US" smtClean="0"/>
              <a:pPr/>
              <a:t>‹#›</a:t>
            </a:fld>
            <a:endParaRPr lang="en-US" dirty="0"/>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61BEF0D-F0BB-DE4B-95CE-6DB70DBA9567}" type="datetimeFigureOut">
              <a:rPr lang="en-US" smtClean="0"/>
              <a:pPr/>
              <a:t>3/31/2021</a:t>
            </a:fld>
            <a:endParaRPr lang="en-US" dirty="0"/>
          </a:p>
        </p:txBody>
      </p:sp>
      <p:sp>
        <p:nvSpPr>
          <p:cNvPr id="5" name="Нижний колонтитул 4"/>
          <p:cNvSpPr>
            <a:spLocks noGrp="1"/>
          </p:cNvSpPr>
          <p:nvPr>
            <p:ph type="ftr" sz="quarter" idx="11"/>
          </p:nvPr>
        </p:nvSpPr>
        <p:spPr/>
        <p:txBody>
          <a:bodyPr/>
          <a:lstStyle>
            <a:extLst/>
          </a:lstStyle>
          <a:p>
            <a:endParaRPr lang="en-US" dirty="0"/>
          </a:p>
        </p:txBody>
      </p:sp>
      <p:sp>
        <p:nvSpPr>
          <p:cNvPr id="6" name="Номер слайда 5"/>
          <p:cNvSpPr>
            <a:spLocks noGrp="1"/>
          </p:cNvSpPr>
          <p:nvPr>
            <p:ph type="sldNum" sz="quarter" idx="12"/>
          </p:nvPr>
        </p:nvSpPr>
        <p:spPr/>
        <p:txBody>
          <a:bodyPr/>
          <a:lstStyle>
            <a:extLst/>
          </a:lstStyle>
          <a:p>
            <a:fld id="{D57F1E4F-1CFF-5643-939E-217C01CDF565}" type="slidenum">
              <a:rPr lang="en-US" smtClean="0"/>
              <a:pPr/>
              <a:t>‹#›</a:t>
            </a:fld>
            <a:endParaRPr lang="en-US" dirty="0"/>
          </a:p>
        </p:txBody>
      </p:sp>
      <p:sp>
        <p:nvSpPr>
          <p:cNvPr id="7" name="Нашивка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61BEF0D-F0BB-DE4B-95CE-6DB70DBA9567}" type="datetimeFigureOut">
              <a:rPr lang="en-US" smtClean="0"/>
              <a:pPr/>
              <a:t>3/31/2021</a:t>
            </a:fld>
            <a:endParaRPr lang="en-US" dirty="0"/>
          </a:p>
        </p:txBody>
      </p:sp>
      <p:sp>
        <p:nvSpPr>
          <p:cNvPr id="6" name="Нижний колонтитул 5"/>
          <p:cNvSpPr>
            <a:spLocks noGrp="1"/>
          </p:cNvSpPr>
          <p:nvPr>
            <p:ph type="ftr" sz="quarter" idx="11"/>
          </p:nvPr>
        </p:nvSpPr>
        <p:spPr/>
        <p:txBody>
          <a:bodyPr/>
          <a:lstStyle>
            <a:extLst/>
          </a:lstStyle>
          <a:p>
            <a:endParaRPr lang="en-US" dirty="0"/>
          </a:p>
        </p:txBody>
      </p:sp>
      <p:sp>
        <p:nvSpPr>
          <p:cNvPr id="7" name="Номер слайда 6"/>
          <p:cNvSpPr>
            <a:spLocks noGrp="1"/>
          </p:cNvSpPr>
          <p:nvPr>
            <p:ph type="sldNum" sz="quarter" idx="12"/>
          </p:nvPr>
        </p:nvSpPr>
        <p:spPr/>
        <p:txBody>
          <a:bodyPr/>
          <a:lstStyle>
            <a:extLst/>
          </a:lstStyle>
          <a:p>
            <a:fld id="{D57F1E4F-1CFF-5643-939E-217C01CDF565}" type="slidenum">
              <a:rPr lang="en-US" smtClean="0"/>
              <a:pPr/>
              <a:t>‹#›</a:t>
            </a:fld>
            <a:endParaRPr lang="en-US" dirty="0"/>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109728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61BEF0D-F0BB-DE4B-95CE-6DB70DBA9567}" type="datetimeFigureOut">
              <a:rPr lang="en-US" smtClean="0"/>
              <a:pPr/>
              <a:t>3/31/2021</a:t>
            </a:fld>
            <a:endParaRPr lang="en-US" dirty="0"/>
          </a:p>
        </p:txBody>
      </p:sp>
      <p:sp>
        <p:nvSpPr>
          <p:cNvPr id="8" name="Нижний колонтитул 7"/>
          <p:cNvSpPr>
            <a:spLocks noGrp="1"/>
          </p:cNvSpPr>
          <p:nvPr>
            <p:ph type="ftr" sz="quarter" idx="11"/>
          </p:nvPr>
        </p:nvSpPr>
        <p:spPr/>
        <p:txBody>
          <a:bodyPr/>
          <a:lstStyle>
            <a:extLst/>
          </a:lstStyle>
          <a:p>
            <a:endParaRPr lang="en-US" dirty="0"/>
          </a:p>
        </p:txBody>
      </p:sp>
      <p:sp>
        <p:nvSpPr>
          <p:cNvPr id="9" name="Номер слайда 8"/>
          <p:cNvSpPr>
            <a:spLocks noGrp="1"/>
          </p:cNvSpPr>
          <p:nvPr>
            <p:ph type="sldNum" sz="quarter" idx="12"/>
          </p:nvPr>
        </p:nvSpPr>
        <p:spPr/>
        <p:txBody>
          <a:bodyPr/>
          <a:lstStyle>
            <a:extLst/>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61BEF0D-F0BB-DE4B-95CE-6DB70DBA9567}" type="datetimeFigureOut">
              <a:rPr lang="en-US" smtClean="0"/>
              <a:pPr/>
              <a:t>3/31/2021</a:t>
            </a:fld>
            <a:endParaRPr lang="en-US" dirty="0"/>
          </a:p>
        </p:txBody>
      </p:sp>
      <p:sp>
        <p:nvSpPr>
          <p:cNvPr id="4" name="Нижний колонтитул 3"/>
          <p:cNvSpPr>
            <a:spLocks noGrp="1"/>
          </p:cNvSpPr>
          <p:nvPr>
            <p:ph type="ftr" sz="quarter" idx="11"/>
          </p:nvPr>
        </p:nvSpPr>
        <p:spPr/>
        <p:txBody>
          <a:bodyPr/>
          <a:lstStyle>
            <a:extLst/>
          </a:lstStyle>
          <a:p>
            <a:endParaRPr lang="en-US" dirty="0"/>
          </a:p>
        </p:txBody>
      </p:sp>
      <p:sp>
        <p:nvSpPr>
          <p:cNvPr id="5" name="Номер слайда 4"/>
          <p:cNvSpPr>
            <a:spLocks noGrp="1"/>
          </p:cNvSpPr>
          <p:nvPr>
            <p:ph type="sldNum" sz="quarter" idx="12"/>
          </p:nvPr>
        </p:nvSpPr>
        <p:spPr/>
        <p:txBody>
          <a:bodyPr/>
          <a:lstStyle>
            <a:extLst/>
          </a:lstStyle>
          <a:p>
            <a:fld id="{D57F1E4F-1CFF-5643-939E-217C01CDF565}" type="slidenum">
              <a:rPr lang="en-US" smtClean="0"/>
              <a:pPr/>
              <a:t>‹#›</a:t>
            </a:fld>
            <a:endParaRPr lang="en-US" dirty="0"/>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61BEF0D-F0BB-DE4B-95CE-6DB70DBA9567}" type="datetimeFigureOut">
              <a:rPr lang="en-US" smtClean="0"/>
              <a:pPr/>
              <a:t>3/31/2021</a:t>
            </a:fld>
            <a:endParaRPr lang="en-US" dirty="0"/>
          </a:p>
        </p:txBody>
      </p:sp>
      <p:sp>
        <p:nvSpPr>
          <p:cNvPr id="3" name="Нижний колонтитул 2"/>
          <p:cNvSpPr>
            <a:spLocks noGrp="1"/>
          </p:cNvSpPr>
          <p:nvPr>
            <p:ph type="ftr" sz="quarter" idx="11"/>
          </p:nvPr>
        </p:nvSpPr>
        <p:spPr/>
        <p:txBody>
          <a:bodyPr/>
          <a:lstStyle>
            <a:extLst/>
          </a:lstStyle>
          <a:p>
            <a:endParaRPr lang="en-US" dirty="0"/>
          </a:p>
        </p:txBody>
      </p:sp>
      <p:sp>
        <p:nvSpPr>
          <p:cNvPr id="4" name="Номер слайда 3"/>
          <p:cNvSpPr>
            <a:spLocks noGrp="1"/>
          </p:cNvSpPr>
          <p:nvPr>
            <p:ph type="sldNum" sz="quarter" idx="12"/>
          </p:nvPr>
        </p:nvSpPr>
        <p:spPr/>
        <p:txBody>
          <a:bodyPr/>
          <a:lstStyle>
            <a:extLst/>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8969376" y="6407944"/>
            <a:ext cx="2560320" cy="365760"/>
          </a:xfrm>
        </p:spPr>
        <p:txBody>
          <a:bodyPr/>
          <a:lstStyle>
            <a:extLst/>
          </a:lstStyle>
          <a:p>
            <a:fld id="{B61BEF0D-F0BB-DE4B-95CE-6DB70DBA9567}" type="datetimeFigureOut">
              <a:rPr lang="en-US" smtClean="0"/>
              <a:pPr/>
              <a:t>3/31/2021</a:t>
            </a:fld>
            <a:endParaRPr lang="en-US" dirty="0"/>
          </a:p>
        </p:txBody>
      </p:sp>
      <p:sp>
        <p:nvSpPr>
          <p:cNvPr id="6" name="Нижний колонтитул 5"/>
          <p:cNvSpPr>
            <a:spLocks noGrp="1"/>
          </p:cNvSpPr>
          <p:nvPr>
            <p:ph type="ftr" sz="quarter" idx="11"/>
          </p:nvPr>
        </p:nvSpPr>
        <p:spPr/>
        <p:txBody>
          <a:bodyPr/>
          <a:lstStyle>
            <a:extLst/>
          </a:lstStyle>
          <a:p>
            <a:endParaRPr lang="en-US" dirty="0"/>
          </a:p>
        </p:txBody>
      </p:sp>
      <p:sp>
        <p:nvSpPr>
          <p:cNvPr id="7" name="Номер слайда 6"/>
          <p:cNvSpPr>
            <a:spLocks noGrp="1"/>
          </p:cNvSpPr>
          <p:nvPr>
            <p:ph type="sldNum" sz="quarter" idx="12"/>
          </p:nvPr>
        </p:nvSpPr>
        <p:spPr/>
        <p:txBody>
          <a:bodyPr/>
          <a:lstStyle>
            <a:extLst/>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61BEF0D-F0BB-DE4B-95CE-6DB70DBA9567}" type="datetimeFigureOut">
              <a:rPr lang="en-US" smtClean="0"/>
              <a:pPr/>
              <a:t>3/31/2021</a:t>
            </a:fld>
            <a:endParaRPr lang="en-US" dirty="0"/>
          </a:p>
        </p:txBody>
      </p:sp>
      <p:sp>
        <p:nvSpPr>
          <p:cNvPr id="6" name="Нижний колонтитул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dirty="0"/>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D57F1E4F-1CFF-5643-939E-217C01CDF565}" type="slidenum">
              <a:rPr lang="en-US" smtClean="0"/>
              <a:pPr/>
              <a:t>‹#›</a:t>
            </a:fld>
            <a:endParaRPr lang="en-US" dirty="0"/>
          </a:p>
        </p:txBody>
      </p:sp>
      <p:sp>
        <p:nvSpPr>
          <p:cNvPr id="2" name="Заголовок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12315"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12315"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B61BEF0D-F0BB-DE4B-95CE-6DB70DBA9567}" type="datetimeFigureOut">
              <a:rPr lang="en-US" smtClean="0"/>
              <a:pPr/>
              <a:t>3/31/2021</a:t>
            </a:fld>
            <a:endParaRPr lang="en-US" dirty="0"/>
          </a:p>
        </p:txBody>
      </p:sp>
      <p:sp>
        <p:nvSpPr>
          <p:cNvPr id="22" name="Нижний колонтитул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Номер слайда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019504"/>
            <a:ext cx="8915399" cy="1776248"/>
          </a:xfrm>
        </p:spPr>
        <p:txBody>
          <a:bodyPr>
            <a:normAutofit/>
          </a:bodyPr>
          <a:lstStyle/>
          <a:p>
            <a:pPr algn="ctr"/>
            <a:r>
              <a:rPr lang="ro-RO" sz="4000" dirty="0">
                <a:solidFill>
                  <a:schemeClr val="accent2">
                    <a:lumMod val="75000"/>
                  </a:schemeClr>
                </a:solidFill>
                <a:latin typeface="Times New Roman" pitchFamily="18" charset="0"/>
                <a:cs typeface="Times New Roman" pitchFamily="18" charset="0"/>
              </a:rPr>
              <a:t>Organizarea procesului educaţional la </a:t>
            </a:r>
            <a:r>
              <a:rPr lang="ro-RO" sz="4000" dirty="0" smtClean="0">
                <a:solidFill>
                  <a:schemeClr val="accent2">
                    <a:lumMod val="75000"/>
                  </a:schemeClr>
                </a:solidFill>
                <a:latin typeface="Times New Roman" pitchFamily="18" charset="0"/>
                <a:cs typeface="Times New Roman" pitchFamily="18" charset="0"/>
              </a:rPr>
              <a:t>matematică </a:t>
            </a:r>
            <a:r>
              <a:rPr lang="ro-RO" sz="4000" dirty="0">
                <a:solidFill>
                  <a:schemeClr val="accent2">
                    <a:lumMod val="75000"/>
                  </a:schemeClr>
                </a:solidFill>
                <a:latin typeface="Times New Roman" pitchFamily="18" charset="0"/>
                <a:cs typeface="Times New Roman" pitchFamily="18" charset="0"/>
              </a:rPr>
              <a:t>în anul de studii </a:t>
            </a:r>
            <a:r>
              <a:rPr lang="ro-RO" sz="4000" dirty="0" smtClean="0">
                <a:solidFill>
                  <a:schemeClr val="accent2">
                    <a:lumMod val="75000"/>
                  </a:schemeClr>
                </a:solidFill>
                <a:latin typeface="Times New Roman" pitchFamily="18" charset="0"/>
                <a:cs typeface="Times New Roman" pitchFamily="18" charset="0"/>
              </a:rPr>
              <a:t>20</a:t>
            </a:r>
            <a:r>
              <a:rPr lang="en-US" sz="4000" dirty="0" smtClean="0">
                <a:solidFill>
                  <a:schemeClr val="accent2">
                    <a:lumMod val="75000"/>
                  </a:schemeClr>
                </a:solidFill>
                <a:latin typeface="Times New Roman" pitchFamily="18" charset="0"/>
                <a:cs typeface="Times New Roman" pitchFamily="18" charset="0"/>
              </a:rPr>
              <a:t>20</a:t>
            </a:r>
            <a:r>
              <a:rPr lang="ro-RO" sz="4000" dirty="0" smtClean="0">
                <a:solidFill>
                  <a:schemeClr val="accent2">
                    <a:lumMod val="75000"/>
                  </a:schemeClr>
                </a:solidFill>
                <a:latin typeface="Times New Roman" pitchFamily="18" charset="0"/>
                <a:cs typeface="Times New Roman" pitchFamily="18" charset="0"/>
              </a:rPr>
              <a:t>-20</a:t>
            </a:r>
            <a:r>
              <a:rPr lang="en-US" sz="4000" dirty="0" smtClean="0">
                <a:solidFill>
                  <a:schemeClr val="accent2">
                    <a:lumMod val="75000"/>
                  </a:schemeClr>
                </a:solidFill>
                <a:latin typeface="Times New Roman" pitchFamily="18" charset="0"/>
                <a:cs typeface="Times New Roman" pitchFamily="18" charset="0"/>
              </a:rPr>
              <a:t>21</a:t>
            </a:r>
            <a:endParaRPr lang="ro-RO" sz="4000" dirty="0"/>
          </a:p>
        </p:txBody>
      </p:sp>
      <p:sp>
        <p:nvSpPr>
          <p:cNvPr id="3" name="Subtitle 2"/>
          <p:cNvSpPr>
            <a:spLocks noGrp="1"/>
          </p:cNvSpPr>
          <p:nvPr>
            <p:ph type="subTitle" idx="1"/>
          </p:nvPr>
        </p:nvSpPr>
        <p:spPr>
          <a:xfrm>
            <a:off x="2589213" y="3636579"/>
            <a:ext cx="8915399" cy="1828800"/>
          </a:xfrm>
        </p:spPr>
        <p:txBody>
          <a:bodyPr>
            <a:normAutofit lnSpcReduction="10000"/>
          </a:bodyPr>
          <a:lstStyle/>
          <a:p>
            <a:pPr algn="r"/>
            <a:r>
              <a:rPr lang="en-US" b="1" dirty="0" smtClean="0"/>
              <a:t>CEAPA Valentina</a:t>
            </a:r>
            <a:r>
              <a:rPr lang="en-US" dirty="0" smtClean="0"/>
              <a:t>,</a:t>
            </a:r>
          </a:p>
          <a:p>
            <a:pPr algn="r"/>
            <a:r>
              <a:rPr lang="en-US" dirty="0"/>
              <a:t>c</a:t>
            </a:r>
            <a:r>
              <a:rPr lang="en-US" dirty="0" smtClean="0"/>
              <a:t>onsultant principal,</a:t>
            </a:r>
          </a:p>
          <a:p>
            <a:pPr algn="r"/>
            <a:r>
              <a:rPr lang="ro-RO" dirty="0" smtClean="0"/>
              <a:t>Direcția învățământ general,</a:t>
            </a:r>
          </a:p>
          <a:p>
            <a:pPr algn="r"/>
            <a:r>
              <a:rPr lang="ro-RO" dirty="0" smtClean="0"/>
              <a:t>Ministerul Educației, Culturii și Cercetării</a:t>
            </a:r>
            <a:r>
              <a:rPr lang="en-US" dirty="0" smtClean="0"/>
              <a:t> </a:t>
            </a:r>
            <a:endParaRPr lang="ro-RO" dirty="0"/>
          </a:p>
        </p:txBody>
      </p:sp>
    </p:spTree>
    <p:extLst>
      <p:ext uri="{BB962C8B-B14F-4D97-AF65-F5344CB8AC3E}">
        <p14:creationId xmlns:p14="http://schemas.microsoft.com/office/powerpoint/2010/main" xmlns="" val="1261249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20000"/>
          </a:bodyPr>
          <a:lstStyle/>
          <a:p>
            <a:r>
              <a:rPr lang="ro-RO" dirty="0" smtClean="0"/>
              <a:t>Să abordăm calitatea evaluării rezultatelor învățării în învățământul gimnazial și liceal, conștientizând linia evolutivă pe care aceasta a urmat-o.</a:t>
            </a:r>
          </a:p>
          <a:p>
            <a:r>
              <a:rPr lang="ro-RO" dirty="0" smtClean="0"/>
              <a:t>Să ne autosesizăm în raport cu atitudinea pe care o luăm atunci când elaborăm, aplicăm, interpretăm un produs evaluativ de tip evaluare </a:t>
            </a:r>
            <a:r>
              <a:rPr lang="ro-RO" dirty="0" err="1" smtClean="0"/>
              <a:t>sumativă</a:t>
            </a:r>
            <a:r>
              <a:rPr lang="ro-RO" dirty="0" smtClean="0"/>
              <a:t>, </a:t>
            </a:r>
            <a:r>
              <a:rPr lang="ro-RO" dirty="0" err="1" smtClean="0"/>
              <a:t>evaluare</a:t>
            </a:r>
            <a:r>
              <a:rPr lang="ro-RO" dirty="0" smtClean="0"/>
              <a:t> finală (la sfârșit de semestru, an de studii), teză semestrială.</a:t>
            </a:r>
          </a:p>
          <a:p>
            <a:r>
              <a:rPr lang="ro-RO" dirty="0" smtClean="0"/>
              <a:t>Să esențializăm specificul evaluării rezultatelor învățării centrate pe competențe ale elevilor.</a:t>
            </a:r>
          </a:p>
          <a:p>
            <a:r>
              <a:rPr lang="ro-RO" dirty="0" smtClean="0"/>
              <a:t>Să privim critic instrumentele de evaluare pe care le elaborăm, în perspectiva flexibilizării acestora. </a:t>
            </a:r>
          </a:p>
          <a:p>
            <a:r>
              <a:rPr lang="ro-RO" dirty="0" smtClean="0"/>
              <a:t>Să proiectăm direcții de activitate menite să fundamenteze/ consolideze procesul de evaluare axat pe măsurare de competențe.</a:t>
            </a:r>
            <a:endParaRPr lang="ro-RO" dirty="0"/>
          </a:p>
        </p:txBody>
      </p:sp>
      <p:sp>
        <p:nvSpPr>
          <p:cNvPr id="3" name="Заголовок 2"/>
          <p:cNvSpPr>
            <a:spLocks noGrp="1"/>
          </p:cNvSpPr>
          <p:nvPr>
            <p:ph type="title"/>
          </p:nvPr>
        </p:nvSpPr>
        <p:spPr/>
        <p:txBody>
          <a:bodyPr>
            <a:normAutofit/>
          </a:bodyPr>
          <a:lstStyle/>
          <a:p>
            <a:pPr algn="ctr"/>
            <a:r>
              <a:rPr lang="ro-RO" sz="2800" dirty="0" smtClean="0">
                <a:solidFill>
                  <a:schemeClr val="accent2">
                    <a:lumMod val="75000"/>
                  </a:schemeClr>
                </a:solidFill>
              </a:rPr>
              <a:t>Recomandări cu privire la</a:t>
            </a:r>
            <a:br>
              <a:rPr lang="ro-RO" sz="2800" dirty="0" smtClean="0">
                <a:solidFill>
                  <a:schemeClr val="accent2">
                    <a:lumMod val="75000"/>
                  </a:schemeClr>
                </a:solidFill>
              </a:rPr>
            </a:br>
            <a:r>
              <a:rPr lang="ro-RO" sz="2800" dirty="0" smtClean="0">
                <a:solidFill>
                  <a:schemeClr val="accent2">
                    <a:lumMod val="75000"/>
                  </a:schemeClr>
                </a:solidFill>
              </a:rPr>
              <a:t> procesul educațional la matematică </a:t>
            </a:r>
            <a:r>
              <a:rPr lang="en-US" sz="2800" dirty="0" smtClean="0">
                <a:solidFill>
                  <a:schemeClr val="accent2">
                    <a:lumMod val="75000"/>
                  </a:schemeClr>
                </a:solidFill>
              </a:rPr>
              <a:t>(</a:t>
            </a:r>
            <a:r>
              <a:rPr lang="ro-RO" sz="3200" dirty="0" smtClean="0">
                <a:solidFill>
                  <a:schemeClr val="accent2">
                    <a:lumMod val="75000"/>
                  </a:schemeClr>
                </a:solidFill>
                <a:latin typeface="Times New Roman" panose="02020603050405020304" pitchFamily="18" charset="0"/>
                <a:cs typeface="Times New Roman" panose="02020603050405020304" pitchFamily="18" charset="0"/>
              </a:rPr>
              <a:t>Componenta evaluativă</a:t>
            </a:r>
            <a:r>
              <a:rPr lang="en-US" sz="2800" dirty="0" smtClean="0">
                <a:solidFill>
                  <a:schemeClr val="accent2">
                    <a:lumMod val="75000"/>
                  </a:schemeClr>
                </a:solidFill>
                <a:latin typeface="Times New Roman" panose="02020603050405020304" pitchFamily="18" charset="0"/>
                <a:cs typeface="Times New Roman" panose="02020603050405020304" pitchFamily="18" charset="0"/>
              </a:rPr>
              <a:t>)</a:t>
            </a:r>
            <a:endParaRPr lang="ro-RO"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7255" y="1240221"/>
            <a:ext cx="10737357" cy="5219956"/>
          </a:xfrm>
        </p:spPr>
        <p:txBody>
          <a:bodyPr>
            <a:normAutofit/>
          </a:bodyPr>
          <a:lstStyle/>
          <a:p>
            <a:pPr marL="0" indent="0" algn="just">
              <a:buNone/>
            </a:pPr>
            <a:r>
              <a:rPr lang="ro-RO" sz="2000" dirty="0">
                <a:latin typeface="Times New Roman" pitchFamily="18" charset="0"/>
                <a:cs typeface="Times New Roman" pitchFamily="18" charset="0"/>
              </a:rPr>
              <a:t>În activitatea evaluativă, profesorul se va ghida de principiile evaluării rezultatelor şcolare la matematică şi cerinţele moderne referitoare la organizarea şi desfăşurarea acţiunilor evaluate, stipulate în:</a:t>
            </a:r>
          </a:p>
          <a:p>
            <a:pPr algn="just"/>
            <a:r>
              <a:rPr lang="ro-RO" sz="2000" dirty="0">
                <a:latin typeface="Times New Roman" pitchFamily="18" charset="0"/>
                <a:cs typeface="Times New Roman" pitchFamily="18" charset="0"/>
              </a:rPr>
              <a:t>Rubrica </a:t>
            </a:r>
            <a:r>
              <a:rPr lang="ro-RO" sz="2000" i="1" dirty="0">
                <a:latin typeface="Times New Roman" pitchFamily="18" charset="0"/>
                <a:cs typeface="Times New Roman" pitchFamily="18" charset="0"/>
              </a:rPr>
              <a:t>Strategii de evaluare din Curriculum</a:t>
            </a:r>
            <a:r>
              <a:rPr lang="ro-RO" sz="2000" i="1" dirty="0" smtClean="0">
                <a:latin typeface="Times New Roman" pitchFamily="18" charset="0"/>
                <a:cs typeface="Times New Roman" pitchFamily="18" charset="0"/>
              </a:rPr>
              <a:t>; (Metodologia de </a:t>
            </a:r>
            <a:r>
              <a:rPr lang="ro-RO" sz="2000" i="1" dirty="0" err="1" smtClean="0">
                <a:latin typeface="Times New Roman" pitchFamily="18" charset="0"/>
                <a:cs typeface="Times New Roman" pitchFamily="18" charset="0"/>
              </a:rPr>
              <a:t>predare-învățare-evaluare</a:t>
            </a:r>
            <a:r>
              <a:rPr lang="ro-RO" sz="2000" i="1" dirty="0" smtClean="0">
                <a:latin typeface="Times New Roman" pitchFamily="18" charset="0"/>
                <a:cs typeface="Times New Roman" pitchFamily="18" charset="0"/>
              </a:rPr>
              <a:t>)</a:t>
            </a:r>
            <a:endParaRPr lang="ro-RO" sz="2000" i="1" dirty="0">
              <a:latin typeface="Times New Roman" pitchFamily="18" charset="0"/>
              <a:cs typeface="Times New Roman" pitchFamily="18" charset="0"/>
            </a:endParaRPr>
          </a:p>
          <a:p>
            <a:pPr algn="just"/>
            <a:r>
              <a:rPr lang="ro-RO" sz="2000" dirty="0">
                <a:latin typeface="Times New Roman" pitchFamily="18" charset="0"/>
                <a:cs typeface="Times New Roman" pitchFamily="18" charset="0"/>
              </a:rPr>
              <a:t>Standardele de eficiență a învățării. Aprobat prin ordinul Ministrului Educaţiei nr.1001 din 23.12.2011. </a:t>
            </a:r>
            <a:r>
              <a:rPr lang="ro-RO" sz="2000" dirty="0" err="1">
                <a:latin typeface="Times New Roman" pitchFamily="18" charset="0"/>
                <a:cs typeface="Times New Roman" pitchFamily="18" charset="0"/>
              </a:rPr>
              <a:t>Lyceum</a:t>
            </a:r>
            <a:r>
              <a:rPr lang="ro-RO" sz="2000" dirty="0">
                <a:latin typeface="Times New Roman" pitchFamily="18" charset="0"/>
                <a:cs typeface="Times New Roman" pitchFamily="18" charset="0"/>
              </a:rPr>
              <a:t>, Chişinău, 2012.</a:t>
            </a:r>
          </a:p>
          <a:p>
            <a:pPr algn="just"/>
            <a:r>
              <a:rPr lang="ro-RO" sz="2000" dirty="0">
                <a:latin typeface="Times New Roman" pitchFamily="18" charset="0"/>
                <a:cs typeface="Times New Roman" pitchFamily="18" charset="0"/>
              </a:rPr>
              <a:t>Referențialul de evaluare a competențelor specifice formate elevilor. Aprobat de către Consiliul Național pentru Curriculum (proces-verbal nr. 2.3 din 04.04.2014). </a:t>
            </a:r>
            <a:endParaRPr lang="ro-RO" sz="2000" dirty="0" smtClean="0">
              <a:latin typeface="Times New Roman" pitchFamily="18" charset="0"/>
              <a:cs typeface="Times New Roman" pitchFamily="18" charset="0"/>
            </a:endParaRPr>
          </a:p>
          <a:p>
            <a:pPr lvl="0" algn="just"/>
            <a:r>
              <a:rPr lang="ro-RO" sz="2000" dirty="0" smtClean="0">
                <a:latin typeface="Times New Roman" pitchFamily="18" charset="0"/>
                <a:cs typeface="Times New Roman" pitchFamily="18" charset="0"/>
              </a:rPr>
              <a:t>Matematică</a:t>
            </a:r>
            <a:r>
              <a:rPr lang="ro-RO" sz="2000" dirty="0">
                <a:latin typeface="Times New Roman" pitchFamily="18" charset="0"/>
                <a:cs typeface="Times New Roman" pitchFamily="18" charset="0"/>
              </a:rPr>
              <a:t>. Ghid de implementare a curriculumului modernizat în învățământul </a:t>
            </a:r>
            <a:r>
              <a:rPr lang="ro-RO" sz="2000" dirty="0" smtClean="0">
                <a:latin typeface="Times New Roman" pitchFamily="18" charset="0"/>
                <a:cs typeface="Times New Roman" pitchFamily="18" charset="0"/>
              </a:rPr>
              <a:t>gimnazial și liceal. </a:t>
            </a:r>
            <a:r>
              <a:rPr lang="ro-RO" sz="2000" dirty="0">
                <a:latin typeface="Times New Roman" pitchFamily="18" charset="0"/>
                <a:cs typeface="Times New Roman" pitchFamily="18" charset="0"/>
              </a:rPr>
              <a:t>Aprobat prin ordinul Ministrului Educaţiei nr. 597 din 30 iunie 2011.</a:t>
            </a:r>
          </a:p>
          <a:p>
            <a:pPr lvl="0" algn="just"/>
            <a:r>
              <a:rPr lang="ro-RO" sz="2000" dirty="0">
                <a:latin typeface="Times New Roman" pitchFamily="18" charset="0"/>
                <a:cs typeface="Times New Roman" pitchFamily="18" charset="0"/>
              </a:rPr>
              <a:t>Matematică. Ghid de implementare a </a:t>
            </a:r>
            <a:r>
              <a:rPr lang="ro-RO" sz="2000" dirty="0" smtClean="0">
                <a:latin typeface="Times New Roman" pitchFamily="18" charset="0"/>
                <a:cs typeface="Times New Roman" pitchFamily="18" charset="0"/>
              </a:rPr>
              <a:t>curriculumului, ediția 2019.</a:t>
            </a:r>
            <a:endParaRPr lang="ro-RO" sz="2000" dirty="0">
              <a:latin typeface="Times New Roman" pitchFamily="18" charset="0"/>
              <a:cs typeface="Times New Roman" pitchFamily="18" charset="0"/>
            </a:endParaRPr>
          </a:p>
          <a:p>
            <a:pPr algn="just">
              <a:buNone/>
            </a:pPr>
            <a:r>
              <a:rPr lang="ro-RO" sz="2000" dirty="0">
                <a:latin typeface="Times New Roman" pitchFamily="18" charset="0"/>
                <a:cs typeface="Times New Roman" pitchFamily="18" charset="0"/>
              </a:rPr>
              <a:t>Important este ca atât elevul, cât şi profesorul să conştientizeze că evaluarea în orice circumstanţe trebuie să fie </a:t>
            </a:r>
            <a:r>
              <a:rPr lang="ro-RO" sz="2000" b="1" i="1" dirty="0">
                <a:latin typeface="Times New Roman" pitchFamily="18" charset="0"/>
                <a:cs typeface="Times New Roman" pitchFamily="18" charset="0"/>
              </a:rPr>
              <a:t>obiectivă</a:t>
            </a:r>
            <a:r>
              <a:rPr lang="ro-RO" sz="2000" dirty="0" smtClean="0">
                <a:latin typeface="Times New Roman" pitchFamily="18" charset="0"/>
                <a:cs typeface="Times New Roman" pitchFamily="18" charset="0"/>
              </a:rPr>
              <a:t>.</a:t>
            </a:r>
          </a:p>
          <a:p>
            <a:pPr algn="just">
              <a:buNone/>
            </a:pPr>
            <a:r>
              <a:rPr lang="ro-RO" sz="2000" dirty="0" smtClean="0">
                <a:latin typeface="Times New Roman" pitchFamily="18" charset="0"/>
                <a:cs typeface="Times New Roman" pitchFamily="18" charset="0"/>
              </a:rPr>
              <a:t> Regulamentul privind evaluarea și notarea rezultatelor  învățării, promovarea și absolvirea în învățământul primar și secundar (ordinul nr. 70 din 30.01.2021).</a:t>
            </a:r>
          </a:p>
          <a:p>
            <a:endParaRPr lang="ro-RO" dirty="0"/>
          </a:p>
        </p:txBody>
      </p:sp>
      <p:sp>
        <p:nvSpPr>
          <p:cNvPr id="2" name="Title 1"/>
          <p:cNvSpPr>
            <a:spLocks noGrp="1"/>
          </p:cNvSpPr>
          <p:nvPr>
            <p:ph type="title"/>
          </p:nvPr>
        </p:nvSpPr>
        <p:spPr>
          <a:xfrm>
            <a:off x="1019503" y="409903"/>
            <a:ext cx="10485109" cy="746235"/>
          </a:xfrm>
        </p:spPr>
        <p:txBody>
          <a:bodyPr>
            <a:noAutofit/>
          </a:bodyPr>
          <a:lstStyle/>
          <a:p>
            <a:pPr algn="ctr"/>
            <a:r>
              <a:rPr lang="ro-RO" sz="4000" b="1" dirty="0" smtClean="0">
                <a:solidFill>
                  <a:schemeClr val="accent2">
                    <a:lumMod val="75000"/>
                  </a:schemeClr>
                </a:solidFill>
                <a:latin typeface="Times New Roman" panose="02020603050405020304" pitchFamily="18" charset="0"/>
                <a:cs typeface="Times New Roman" panose="02020603050405020304" pitchFamily="18" charset="0"/>
              </a:rPr>
              <a:t>Componenta evaluativă</a:t>
            </a:r>
            <a:endParaRPr lang="ro-RO" sz="4000" dirty="0"/>
          </a:p>
        </p:txBody>
      </p:sp>
    </p:spTree>
    <p:extLst>
      <p:ext uri="{BB962C8B-B14F-4D97-AF65-F5344CB8AC3E}">
        <p14:creationId xmlns:p14="http://schemas.microsoft.com/office/powerpoint/2010/main" xmlns="" val="4082496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359" y="1051034"/>
            <a:ext cx="10632253" cy="5480394"/>
          </a:xfrm>
        </p:spPr>
        <p:txBody>
          <a:bodyPr>
            <a:normAutofit/>
          </a:bodyPr>
          <a:lstStyle/>
          <a:p>
            <a:pPr lvl="0"/>
            <a:r>
              <a:rPr lang="ro-RO" sz="2400" i="1" dirty="0" smtClean="0">
                <a:latin typeface="Times New Roman" pitchFamily="18" charset="0"/>
                <a:cs typeface="Times New Roman" pitchFamily="18" charset="0"/>
              </a:rPr>
              <a:t>În acest an de studii Evaluarea inițială s-a realizat în toate clasele</a:t>
            </a:r>
            <a:r>
              <a:rPr lang="ro-RO" sz="2400" dirty="0" smtClean="0">
                <a:latin typeface="Times New Roman" pitchFamily="18" charset="0"/>
                <a:cs typeface="Times New Roman" pitchFamily="18" charset="0"/>
              </a:rPr>
              <a:t>.</a:t>
            </a:r>
          </a:p>
          <a:p>
            <a:pPr lvl="0" algn="just"/>
            <a:r>
              <a:rPr lang="ro-RO" sz="2400" i="1" dirty="0" smtClean="0">
                <a:latin typeface="Times New Roman" pitchFamily="18" charset="0"/>
                <a:cs typeface="Times New Roman" pitchFamily="18" charset="0"/>
              </a:rPr>
              <a:t>Verificarea caietelor - </a:t>
            </a:r>
            <a:r>
              <a:rPr lang="ro-RO" sz="2400" dirty="0" smtClean="0">
                <a:latin typeface="Times New Roman" pitchFamily="18" charset="0"/>
                <a:cs typeface="Times New Roman" pitchFamily="18" charset="0"/>
              </a:rPr>
              <a:t>se recomandă verificarea calitativă a activității curente a elevului la matematică. Caietele de lucru ale elevilor se recomandă a fi verificate de 2 ori pe săptămână în clasele a V-a – a VI-a, o dată pe săptămână în clasele a VII-a – a IX-a, o dată la 2 săptămâni în clasele a X-a – a XII-a.  </a:t>
            </a:r>
          </a:p>
          <a:p>
            <a:pPr lvl="0" algn="just"/>
            <a:r>
              <a:rPr lang="ro-RO" sz="2400" i="1" dirty="0" smtClean="0">
                <a:latin typeface="Times New Roman" pitchFamily="18" charset="0"/>
                <a:cs typeface="Times New Roman" pitchFamily="18" charset="0"/>
              </a:rPr>
              <a:t>Evaluarea în clasa a V-a </a:t>
            </a:r>
            <a:r>
              <a:rPr lang="ro-RO" sz="2400" dirty="0" smtClean="0">
                <a:latin typeface="Times New Roman" pitchFamily="18" charset="0"/>
                <a:cs typeface="Times New Roman" pitchFamily="18" charset="0"/>
              </a:rPr>
              <a:t>se va realiza similar modalității din anul de studii 2019-2020, indicată în </a:t>
            </a:r>
            <a:r>
              <a:rPr lang="ro-RO" sz="2400" i="1" dirty="0" smtClean="0">
                <a:latin typeface="Times New Roman" pitchFamily="18" charset="0"/>
                <a:cs typeface="Times New Roman" pitchFamily="18" charset="0"/>
              </a:rPr>
              <a:t>Reperele metodologice privind organizarea procesului educațional la disciplina școlară Matematică în anul de studii 2019-2020 </a:t>
            </a:r>
            <a:r>
              <a:rPr lang="ro-RO" sz="2400" dirty="0" smtClean="0">
                <a:latin typeface="Times New Roman" pitchFamily="18" charset="0"/>
                <a:cs typeface="Times New Roman" pitchFamily="18" charset="0"/>
              </a:rPr>
              <a:t>și în conformitate cu</a:t>
            </a:r>
            <a:r>
              <a:rPr lang="ro-RO" sz="2400" i="1" dirty="0" smtClean="0">
                <a:latin typeface="Times New Roman" pitchFamily="18" charset="0"/>
                <a:cs typeface="Times New Roman" pitchFamily="18" charset="0"/>
              </a:rPr>
              <a:t> </a:t>
            </a:r>
            <a:r>
              <a:rPr lang="ro-RO" sz="2400" dirty="0" smtClean="0">
                <a:latin typeface="Times New Roman" pitchFamily="18" charset="0"/>
                <a:cs typeface="Times New Roman" pitchFamily="18" charset="0"/>
              </a:rPr>
              <a:t>prevederile pct. 45, 46 din</a:t>
            </a:r>
            <a:r>
              <a:rPr lang="ro-RO" sz="2400" i="1" dirty="0" smtClean="0">
                <a:latin typeface="Times New Roman" pitchFamily="18" charset="0"/>
                <a:cs typeface="Times New Roman" pitchFamily="18" charset="0"/>
              </a:rPr>
              <a:t> Regulamentul privind evaluarea și notarea rezultatelor învățării, promovarea și absolvirea în învățământul primar și secundar</a:t>
            </a:r>
            <a:r>
              <a:rPr lang="ro-RO" sz="2400" dirty="0" smtClean="0">
                <a:latin typeface="Times New Roman" pitchFamily="18" charset="0"/>
                <a:cs typeface="Times New Roman" pitchFamily="18" charset="0"/>
              </a:rPr>
              <a:t>. </a:t>
            </a:r>
          </a:p>
          <a:p>
            <a:pPr algn="just"/>
            <a:r>
              <a:rPr lang="ro-RO" sz="2400" dirty="0" smtClean="0">
                <a:latin typeface="Times New Roman" pitchFamily="18" charset="0"/>
                <a:cs typeface="Times New Roman" pitchFamily="18" charset="0"/>
              </a:rPr>
              <a:t>Important! Elevul clasei a V-a va obține 3 note în semestrul I: două note la Evaluările sumative și o notă la un proiect realizat (De exemplu, „Mulțimi în jurul meu”).</a:t>
            </a:r>
          </a:p>
          <a:p>
            <a:endParaRPr lang="ro-RO" dirty="0"/>
          </a:p>
        </p:txBody>
      </p:sp>
      <p:sp>
        <p:nvSpPr>
          <p:cNvPr id="2" name="Title 1"/>
          <p:cNvSpPr>
            <a:spLocks noGrp="1"/>
          </p:cNvSpPr>
          <p:nvPr>
            <p:ph type="title"/>
          </p:nvPr>
        </p:nvSpPr>
        <p:spPr>
          <a:xfrm>
            <a:off x="966953" y="189186"/>
            <a:ext cx="10537660" cy="832092"/>
          </a:xfrm>
        </p:spPr>
        <p:txBody>
          <a:bodyPr>
            <a:normAutofit/>
          </a:bodyPr>
          <a:lstStyle/>
          <a:p>
            <a:pPr algn="ctr"/>
            <a:r>
              <a:rPr lang="ro-RO" b="1" dirty="0">
                <a:solidFill>
                  <a:schemeClr val="accent2">
                    <a:lumMod val="75000"/>
                  </a:schemeClr>
                </a:solidFill>
                <a:latin typeface="Times New Roman" panose="02020603050405020304" pitchFamily="18" charset="0"/>
                <a:cs typeface="Times New Roman" panose="02020603050405020304" pitchFamily="18" charset="0"/>
              </a:rPr>
              <a:t>Componenta evaluativă</a:t>
            </a:r>
            <a:endParaRPr lang="ro-RO" dirty="0"/>
          </a:p>
        </p:txBody>
      </p:sp>
    </p:spTree>
    <p:extLst>
      <p:ext uri="{BB962C8B-B14F-4D97-AF65-F5344CB8AC3E}">
        <p14:creationId xmlns:p14="http://schemas.microsoft.com/office/powerpoint/2010/main" xmlns="" val="2735430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172" y="998483"/>
            <a:ext cx="10821440" cy="4912739"/>
          </a:xfrm>
        </p:spPr>
        <p:txBody>
          <a:bodyPr>
            <a:normAutofit fontScale="25000" lnSpcReduction="20000"/>
          </a:bodyPr>
          <a:lstStyle/>
          <a:p>
            <a:pPr algn="just"/>
            <a:r>
              <a:rPr lang="ro-RO" sz="9600" dirty="0" smtClean="0">
                <a:latin typeface="Times New Roman" pitchFamily="18" charset="0"/>
                <a:cs typeface="Times New Roman" pitchFamily="18" charset="0"/>
              </a:rPr>
              <a:t>În anul de studii 2019-2020, trecerea de la învățământul primar la cel gimnazial a reprezentat o schimbare semnificativă, iar adaptarea elevilor a solicitat un efort susținut de toți actanții în vederea asigurării implementării calitative a curriculumului și a creării unui mediu de învățare prietenos elevilor. Profesorii și-au asumat conștient misiunea facilitării procesului de adaptare pentru generațiile de elevi formați în conformitate cu prevederile Metodologiei de evaluare prin descriptori (MECD). </a:t>
            </a:r>
          </a:p>
          <a:p>
            <a:pPr algn="just"/>
            <a:r>
              <a:rPr lang="ro-RO" sz="9600" dirty="0" smtClean="0">
                <a:latin typeface="Times New Roman" pitchFamily="18" charset="0"/>
                <a:cs typeface="Times New Roman" pitchFamily="18" charset="0"/>
              </a:rPr>
              <a:t>Începând cu anul 2019-2020, elevii clasei a V-a vor fi / sunt evaluați prin notă la evaluările </a:t>
            </a:r>
            <a:r>
              <a:rPr lang="ro-RO" sz="9600" dirty="0" err="1" smtClean="0">
                <a:latin typeface="Times New Roman" pitchFamily="18" charset="0"/>
                <a:cs typeface="Times New Roman" pitchFamily="18" charset="0"/>
              </a:rPr>
              <a:t>sumative</a:t>
            </a:r>
            <a:r>
              <a:rPr lang="ro-RO" sz="9600" dirty="0" smtClean="0">
                <a:latin typeface="Times New Roman" pitchFamily="18" charset="0"/>
                <a:cs typeface="Times New Roman" pitchFamily="18" charset="0"/>
              </a:rPr>
              <a:t>. Rezultatele evaluării vor respecta/ respectă principiul confidențialității, fiind comunicate elevului și părintelui fără a fi anunțate public. După realizarea evaluării </a:t>
            </a:r>
            <a:r>
              <a:rPr lang="ro-RO" sz="9600" dirty="0" err="1" smtClean="0">
                <a:latin typeface="Times New Roman" pitchFamily="18" charset="0"/>
                <a:cs typeface="Times New Roman" pitchFamily="18" charset="0"/>
              </a:rPr>
              <a:t>sumative</a:t>
            </a:r>
            <a:r>
              <a:rPr lang="ro-RO" sz="9600" dirty="0" smtClean="0">
                <a:latin typeface="Times New Roman" pitchFamily="18" charset="0"/>
                <a:cs typeface="Times New Roman" pitchFamily="18" charset="0"/>
              </a:rPr>
              <a:t>, profesorul desfășoară, în mod obligatoriu, lecția de analiză a evaluării care va include două aspecte importante: </a:t>
            </a:r>
          </a:p>
          <a:p>
            <a:pPr algn="just"/>
            <a:r>
              <a:rPr lang="ro-RO" sz="9600" dirty="0" smtClean="0">
                <a:latin typeface="Times New Roman" pitchFamily="18" charset="0"/>
                <a:cs typeface="Times New Roman" pitchFamily="18" charset="0"/>
              </a:rPr>
              <a:t>- analiza rezultatelor, exerciții de remediere a greșelilor, explicații diferențiate; </a:t>
            </a:r>
          </a:p>
          <a:p>
            <a:pPr algn="just"/>
            <a:r>
              <a:rPr lang="ro-RO" sz="9600" dirty="0" smtClean="0">
                <a:latin typeface="Times New Roman" pitchFamily="18" charset="0"/>
                <a:cs typeface="Times New Roman" pitchFamily="18" charset="0"/>
              </a:rPr>
              <a:t>- autoevaluare reflexivă care stimulează învățarea conștientă, autonomă și centrată spre succesul elevului. </a:t>
            </a:r>
          </a:p>
          <a:p>
            <a:pPr algn="just"/>
            <a:r>
              <a:rPr lang="ro-RO" sz="9600" dirty="0" smtClean="0">
                <a:solidFill>
                  <a:srgbClr val="FF0000"/>
                </a:solidFill>
                <a:latin typeface="Times New Roman" pitchFamily="18" charset="0"/>
                <a:cs typeface="Times New Roman" pitchFamily="18" charset="0"/>
              </a:rPr>
              <a:t>Primele 2 săptămâni elevii nu primesc teme pentru acasă. Primele 2 luni, elevii nu sunt evaluați cu note.</a:t>
            </a:r>
          </a:p>
          <a:p>
            <a:endParaRPr lang="en-US" sz="5500" dirty="0">
              <a:latin typeface="Times New Roman" pitchFamily="18" charset="0"/>
              <a:cs typeface="Times New Roman" pitchFamily="18" charset="0"/>
            </a:endParaRPr>
          </a:p>
        </p:txBody>
      </p:sp>
      <p:sp>
        <p:nvSpPr>
          <p:cNvPr id="2" name="Title 1"/>
          <p:cNvSpPr>
            <a:spLocks noGrp="1"/>
          </p:cNvSpPr>
          <p:nvPr>
            <p:ph type="title"/>
          </p:nvPr>
        </p:nvSpPr>
        <p:spPr>
          <a:xfrm>
            <a:off x="935421" y="262759"/>
            <a:ext cx="10569191" cy="736985"/>
          </a:xfrm>
        </p:spPr>
        <p:txBody>
          <a:bodyPr>
            <a:normAutofit/>
          </a:bodyPr>
          <a:lstStyle/>
          <a:p>
            <a:pPr algn="ctr"/>
            <a:r>
              <a:rPr lang="ro-RO" dirty="0" smtClean="0"/>
              <a:t>Evaluarea în clasa a V-a</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85000" lnSpcReduction="10000"/>
          </a:bodyPr>
          <a:lstStyle/>
          <a:p>
            <a:pPr algn="just"/>
            <a:r>
              <a:rPr lang="ro-RO" dirty="0" smtClean="0"/>
              <a:t>Notele insuficiente în clasa a V-a nu se înregistrează în catalogul școlar. Profesorul va elabora un plan de recuperare și va administra, în termen de maxim o săptămână, încă o probă care va avea același grad de dificultate. De asemenea, elevii care au absentat vor susține proba de evaluare </a:t>
            </a:r>
            <a:r>
              <a:rPr lang="ro-RO" dirty="0" err="1" smtClean="0"/>
              <a:t>sumativă</a:t>
            </a:r>
            <a:r>
              <a:rPr lang="ro-RO" dirty="0" smtClean="0"/>
              <a:t>. Nota de la evaluarea repetată va fi înregistrată în ziua susținerii cu specificarea de rigoare în rubrica „Notă” din catalogul școlar. Răspunsurile sporadice și evaluările formative nu se notează, punându-se accent pe autoevaluare. </a:t>
            </a:r>
          </a:p>
          <a:p>
            <a:r>
              <a:rPr lang="ro-RO" dirty="0" smtClean="0"/>
              <a:t>În clasa a V-a elevul va acumula note după cum urmează: </a:t>
            </a:r>
          </a:p>
          <a:p>
            <a:r>
              <a:rPr lang="ro-RO" dirty="0" smtClean="0"/>
              <a:t>- la evaluările </a:t>
            </a:r>
            <a:r>
              <a:rPr lang="ro-RO" dirty="0" err="1" smtClean="0"/>
              <a:t>sumative</a:t>
            </a:r>
            <a:r>
              <a:rPr lang="ro-RO" dirty="0" smtClean="0"/>
              <a:t> (9 note); </a:t>
            </a:r>
          </a:p>
          <a:p>
            <a:r>
              <a:rPr lang="ro-RO" dirty="0" smtClean="0"/>
              <a:t>- la prezentarea Portofoliului elevului la sfârșitul semestrelor (2 note), la decizia profesorului; </a:t>
            </a:r>
          </a:p>
          <a:p>
            <a:r>
              <a:rPr lang="ro-RO" dirty="0" smtClean="0"/>
              <a:t>- la proiecte educaționale (1-2 note). </a:t>
            </a:r>
          </a:p>
          <a:p>
            <a:endParaRPr lang="ro-RO" dirty="0"/>
          </a:p>
        </p:txBody>
      </p:sp>
      <p:sp>
        <p:nvSpPr>
          <p:cNvPr id="4" name="Title 1"/>
          <p:cNvSpPr>
            <a:spLocks noGrp="1"/>
          </p:cNvSpPr>
          <p:nvPr>
            <p:ph type="title"/>
          </p:nvPr>
        </p:nvSpPr>
        <p:spPr>
          <a:xfrm>
            <a:off x="609600" y="274638"/>
            <a:ext cx="10972800" cy="976093"/>
          </a:xfrm>
        </p:spPr>
        <p:txBody>
          <a:bodyPr>
            <a:normAutofit/>
          </a:bodyPr>
          <a:lstStyle/>
          <a:p>
            <a:pPr algn="ctr"/>
            <a:r>
              <a:rPr lang="ro-RO" dirty="0" smtClean="0"/>
              <a:t>Evaluarea în clasa a V-a</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5214" y="987972"/>
            <a:ext cx="10779398" cy="4923250"/>
          </a:xfrm>
        </p:spPr>
        <p:txBody>
          <a:bodyPr>
            <a:normAutofit lnSpcReduction="10000"/>
          </a:bodyPr>
          <a:lstStyle/>
          <a:p>
            <a:pPr algn="just"/>
            <a:r>
              <a:rPr lang="ro-RO" sz="3200" dirty="0" smtClean="0"/>
              <a:t>În primul semestru al anului de studii 2020-2021 s-a realizat trecerea lentă de la modul de evaluare din clasa a V-a la matematică la evaluarea obișnuită în învățământul secundar. Astfel în acest semestru vor fi realizate evaluările </a:t>
            </a:r>
            <a:r>
              <a:rPr lang="ro-RO" sz="3200" dirty="0" err="1" smtClean="0"/>
              <a:t>sumative</a:t>
            </a:r>
            <a:r>
              <a:rPr lang="ro-RO" sz="3200" dirty="0" smtClean="0"/>
              <a:t> planificate (cu note) și poate fi evaluat cu note un proiect realizat de elevi (De exemplu, „Numere naturale în viața mea”). Numărul maxim de evaluări formative (sau produse evaluative) cu note este 3. În semestrul II, evaluarea este realizată în mod tradițional. </a:t>
            </a:r>
          </a:p>
          <a:p>
            <a:endParaRPr lang="en-US" dirty="0"/>
          </a:p>
        </p:txBody>
      </p:sp>
      <p:sp>
        <p:nvSpPr>
          <p:cNvPr id="2" name="Title 1"/>
          <p:cNvSpPr>
            <a:spLocks noGrp="1"/>
          </p:cNvSpPr>
          <p:nvPr>
            <p:ph type="title"/>
          </p:nvPr>
        </p:nvSpPr>
        <p:spPr>
          <a:xfrm>
            <a:off x="830317" y="329184"/>
            <a:ext cx="10674295" cy="637768"/>
          </a:xfrm>
        </p:spPr>
        <p:txBody>
          <a:bodyPr>
            <a:normAutofit fontScale="90000"/>
          </a:bodyPr>
          <a:lstStyle/>
          <a:p>
            <a:pPr algn="ctr"/>
            <a:r>
              <a:rPr lang="ro-RO" dirty="0" smtClean="0"/>
              <a:t>Evaluarea în clasa a VI-a</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548384"/>
            <a:ext cx="10972800" cy="4458908"/>
          </a:xfrm>
        </p:spPr>
        <p:txBody>
          <a:bodyPr>
            <a:normAutofit fontScale="70000" lnSpcReduction="20000"/>
          </a:bodyPr>
          <a:lstStyle/>
          <a:p>
            <a:pPr algn="ctr">
              <a:buNone/>
            </a:pPr>
            <a:r>
              <a:rPr lang="ro-RO" i="1" dirty="0" smtClean="0">
                <a:solidFill>
                  <a:srgbClr val="FF0000"/>
                </a:solidFill>
              </a:rPr>
              <a:t>		</a:t>
            </a:r>
          </a:p>
          <a:p>
            <a:pPr algn="ctr">
              <a:buNone/>
            </a:pPr>
            <a:r>
              <a:rPr lang="ro-RO" sz="6000" dirty="0" smtClean="0"/>
              <a:t>Evaluarea rezultatelor învățării se face în  conformitate cu  </a:t>
            </a:r>
            <a:r>
              <a:rPr lang="ro-RO" sz="6000" i="1" dirty="0" smtClean="0"/>
              <a:t>Referențialul de evaluare a competențelor specifice formate elevilor la disciplina Matematică. </a:t>
            </a:r>
            <a:r>
              <a:rPr lang="vi-VN" sz="6000" dirty="0" smtClean="0"/>
              <a:t>Aprobat de către Consiliul Național pentru Curriculum (proces-verbal nr. 2.3 din 04.04.2014). </a:t>
            </a:r>
            <a:endParaRPr lang="en-US" sz="6000" dirty="0" smtClean="0"/>
          </a:p>
          <a:p>
            <a:pPr algn="ctr">
              <a:buNone/>
            </a:pPr>
            <a:endParaRPr lang="en-US" sz="6000" dirty="0"/>
          </a:p>
        </p:txBody>
      </p:sp>
      <p:sp>
        <p:nvSpPr>
          <p:cNvPr id="3" name="Title 2"/>
          <p:cNvSpPr>
            <a:spLocks noGrp="1"/>
          </p:cNvSpPr>
          <p:nvPr>
            <p:ph type="title"/>
          </p:nvPr>
        </p:nvSpPr>
        <p:spPr>
          <a:xfrm>
            <a:off x="597408" y="433134"/>
            <a:ext cx="10972800" cy="944562"/>
          </a:xfrm>
        </p:spPr>
        <p:txBody>
          <a:bodyPr>
            <a:normAutofit/>
          </a:bodyPr>
          <a:lstStyle/>
          <a:p>
            <a:pPr algn="ctr"/>
            <a:r>
              <a:rPr lang="ro-RO" sz="4400" dirty="0" smtClean="0"/>
              <a:t>Evaluarea rezultatelor învățării</a:t>
            </a:r>
            <a:endParaRPr lang="en-US" sz="4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buNone/>
            </a:pPr>
            <a:r>
              <a:rPr lang="ro-RO" i="1" dirty="0" smtClean="0"/>
              <a:t>   realizarea  unui volum de 95%-100% din produs sau acumularea a 95%-100% din numărul maximal de puncte, determinat pentru testul/proba de evaluare,</a:t>
            </a:r>
            <a:r>
              <a:rPr lang="ro-RO" dirty="0" smtClean="0"/>
              <a:t> și </a:t>
            </a:r>
            <a:endParaRPr lang="en-US" dirty="0" smtClean="0"/>
          </a:p>
          <a:p>
            <a:pPr lvl="0" algn="just"/>
            <a:r>
              <a:rPr lang="ro-RO" dirty="0" smtClean="0"/>
              <a:t>formularea unui răspuns cu elemente de creativitate, într-un limbaj științific adecvat, în corespundere cu subiectul formulat la nivel de analiză şi sinteză;  </a:t>
            </a:r>
            <a:endParaRPr lang="en-US" dirty="0" smtClean="0"/>
          </a:p>
          <a:p>
            <a:pPr lvl="0" algn="just"/>
            <a:r>
              <a:rPr lang="ro-RO" dirty="0" smtClean="0"/>
              <a:t>demonstrarea  cunoştinţelor conform indicatorului de competenţă vizat;</a:t>
            </a:r>
            <a:endParaRPr lang="en-US" dirty="0" smtClean="0"/>
          </a:p>
          <a:p>
            <a:pPr lvl="0" algn="just"/>
            <a:r>
              <a:rPr lang="ro-RO" dirty="0" smtClean="0"/>
              <a:t>aplicarea  achizițiilor dobîndite în situații semnificative reale și/sau modelate, inclusiv în situații nonstandarde, situații-problemă; </a:t>
            </a:r>
            <a:endParaRPr lang="en-US" dirty="0" smtClean="0"/>
          </a:p>
          <a:p>
            <a:pPr lvl="0" algn="just"/>
            <a:r>
              <a:rPr lang="ro-RO" dirty="0" smtClean="0"/>
              <a:t>corelarea logică a argumentelor, cu utilizarea corectă a terminologiei, valorificarea şi redarea adecvată a concluziilor;</a:t>
            </a:r>
            <a:endParaRPr lang="en-US" dirty="0" smtClean="0"/>
          </a:p>
          <a:p>
            <a:pPr lvl="0" algn="just"/>
            <a:r>
              <a:rPr lang="ro-RO" dirty="0" smtClean="0"/>
              <a:t> integrarea, transferul cunoștințelor  în diverse domenii, în situații semnificative reale și/sau modelate;</a:t>
            </a:r>
            <a:endParaRPr lang="en-US" dirty="0" smtClean="0"/>
          </a:p>
          <a:p>
            <a:pPr lvl="0" algn="just"/>
            <a:r>
              <a:rPr lang="ro-RO" dirty="0" smtClean="0"/>
              <a:t>elaborarea și realizarea planului original, privind soluționarea problemei / realizarea produsului, experimentului;</a:t>
            </a:r>
            <a:endParaRPr lang="en-US" dirty="0" smtClean="0"/>
          </a:p>
          <a:p>
            <a:pPr lvl="0" algn="just"/>
            <a:r>
              <a:rPr lang="ro-RO" dirty="0" smtClean="0"/>
              <a:t>corectarea sinestătătoare a inexactităților neesenţiale în procesul expunerii;</a:t>
            </a:r>
            <a:endParaRPr lang="en-US" dirty="0" smtClean="0"/>
          </a:p>
          <a:p>
            <a:pPr algn="just"/>
            <a:r>
              <a:rPr lang="ro-RO" dirty="0" smtClean="0"/>
              <a:t>respectarea regulilor de securitate  în cadrul realizării /obținerii produsului.</a:t>
            </a:r>
            <a:endParaRPr lang="en-US" dirty="0"/>
          </a:p>
        </p:txBody>
      </p:sp>
      <p:sp>
        <p:nvSpPr>
          <p:cNvPr id="3" name="Title 2"/>
          <p:cNvSpPr>
            <a:spLocks noGrp="1"/>
          </p:cNvSpPr>
          <p:nvPr>
            <p:ph type="title"/>
          </p:nvPr>
        </p:nvSpPr>
        <p:spPr/>
        <p:txBody>
          <a:bodyPr/>
          <a:lstStyle/>
          <a:p>
            <a:pPr algn="ctr"/>
            <a:r>
              <a:rPr lang="ro-RO" dirty="0" smtClean="0"/>
              <a:t>Nota „10” se acordă  elevului pentru: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buNone/>
            </a:pPr>
            <a:r>
              <a:rPr lang="ro-RO" i="1" dirty="0" smtClean="0"/>
              <a:t>    realizarea  unui volum de 87%-94% din produs sau acumularea a 87%-94%  din numărul maximal de puncte, determinat pentru testul/proba de evaluare,</a:t>
            </a:r>
            <a:r>
              <a:rPr lang="ro-RO" dirty="0" smtClean="0"/>
              <a:t> și</a:t>
            </a:r>
            <a:endParaRPr lang="en-US" dirty="0" smtClean="0"/>
          </a:p>
          <a:p>
            <a:pPr lvl="0" algn="just"/>
            <a:r>
              <a:rPr lang="ro-RO" dirty="0" smtClean="0"/>
              <a:t>formularea  unui răspuns complet, într-un limbaj științific adecvat, în corespundere cu subiectul formulat la nivel de analiză şi sinteză,</a:t>
            </a:r>
            <a:endParaRPr lang="en-US" dirty="0" smtClean="0"/>
          </a:p>
          <a:p>
            <a:pPr lvl="0" algn="just"/>
            <a:r>
              <a:rPr lang="ro-RO" dirty="0" smtClean="0"/>
              <a:t>demonstrarea cunoştinţelor profunde conform indicatorului de competenţă vizat;</a:t>
            </a:r>
            <a:endParaRPr lang="en-US" dirty="0" smtClean="0"/>
          </a:p>
          <a:p>
            <a:pPr lvl="0" algn="just"/>
            <a:r>
              <a:rPr lang="ro-RO" dirty="0" smtClean="0"/>
              <a:t>aplicarea achizițiilor dobîndite în situații semnificative reale și/sau modelate, inclusiv în situații nonstandarde, situații-problemă; </a:t>
            </a:r>
            <a:endParaRPr lang="en-US" dirty="0" smtClean="0"/>
          </a:p>
          <a:p>
            <a:pPr lvl="0" algn="just"/>
            <a:r>
              <a:rPr lang="ro-RO" dirty="0" smtClean="0"/>
              <a:t> corelarea logică a argumentelor, cu utilizarea corectă a terminologiei, valorificarea şi redarea adecvată a concluziilor;</a:t>
            </a:r>
            <a:endParaRPr lang="en-US" dirty="0" smtClean="0"/>
          </a:p>
          <a:p>
            <a:pPr lvl="0" algn="just"/>
            <a:r>
              <a:rPr lang="ro-RO" dirty="0" smtClean="0"/>
              <a:t> integrarea, transferul cunoștințelor în diverse domenii, în situații semnificative reale și/sau modelate; </a:t>
            </a:r>
            <a:endParaRPr lang="en-US" dirty="0" smtClean="0"/>
          </a:p>
          <a:p>
            <a:pPr lvl="0" algn="just"/>
            <a:r>
              <a:rPr lang="ro-RO" dirty="0" smtClean="0"/>
              <a:t>elaborarea și realizarea planului personal / sau propus, privind soluționarea problemei / realizarea produsului, experimentului;</a:t>
            </a:r>
            <a:endParaRPr lang="en-US" dirty="0" smtClean="0"/>
          </a:p>
          <a:p>
            <a:pPr lvl="0" algn="just"/>
            <a:r>
              <a:rPr lang="ro-RO" dirty="0" smtClean="0"/>
              <a:t>corectarea inexactităţilor neesenţiale în procesul expunerii la sugestia profesorului sau a elevilor;</a:t>
            </a:r>
            <a:endParaRPr lang="en-US" dirty="0" smtClean="0"/>
          </a:p>
          <a:p>
            <a:pPr algn="just"/>
            <a:r>
              <a:rPr lang="ro-RO" dirty="0" smtClean="0"/>
              <a:t>respectarea regulilor de securitate  în cadrul realizării / obținerii produsului.</a:t>
            </a:r>
            <a:endParaRPr lang="en-US" dirty="0"/>
          </a:p>
        </p:txBody>
      </p:sp>
      <p:sp>
        <p:nvSpPr>
          <p:cNvPr id="3" name="Title 2"/>
          <p:cNvSpPr>
            <a:spLocks noGrp="1"/>
          </p:cNvSpPr>
          <p:nvPr>
            <p:ph type="title"/>
          </p:nvPr>
        </p:nvSpPr>
        <p:spPr/>
        <p:txBody>
          <a:bodyPr/>
          <a:lstStyle/>
          <a:p>
            <a:r>
              <a:rPr lang="ro-RO" dirty="0" smtClean="0"/>
              <a:t>        Nota „9” se acordă  elevului pentru: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r>
              <a:rPr lang="ro-RO" i="1" dirty="0" smtClean="0"/>
              <a:t>realizarea  unui volum de 76%-86% din produs sau  acumularea a 76%-86%  din numărul maximal de puncte, determinat pentru testul/proba de evaluare, </a:t>
            </a:r>
            <a:r>
              <a:rPr lang="ro-RO" dirty="0" smtClean="0"/>
              <a:t> și</a:t>
            </a:r>
            <a:endParaRPr lang="en-US" dirty="0" smtClean="0"/>
          </a:p>
          <a:p>
            <a:pPr lvl="0" algn="just"/>
            <a:r>
              <a:rPr lang="ro-RO" dirty="0" smtClean="0"/>
              <a:t>formularea unui răspuns complet, utilizînd corect terminologia, în corespundere cu subiectul formulat la nivel de aplicare cu elemente de analiză și sinteză; </a:t>
            </a:r>
            <a:endParaRPr lang="en-US" dirty="0" smtClean="0"/>
          </a:p>
          <a:p>
            <a:pPr lvl="0" algn="just"/>
            <a:r>
              <a:rPr lang="ro-RO" dirty="0" smtClean="0"/>
              <a:t>demonstrarea cunoştinţelor conform indicatorului de competenţă vizat;</a:t>
            </a:r>
            <a:endParaRPr lang="en-US" dirty="0" smtClean="0"/>
          </a:p>
          <a:p>
            <a:pPr lvl="0" algn="just"/>
            <a:r>
              <a:rPr lang="ro-RO" dirty="0" smtClean="0"/>
              <a:t>aplicarea achizițiilor dobîndite în situații semnificative reale și/sau modelate standarde, cunoscute; </a:t>
            </a:r>
            <a:endParaRPr lang="en-US" dirty="0" smtClean="0"/>
          </a:p>
          <a:p>
            <a:pPr lvl="0" algn="just"/>
            <a:r>
              <a:rPr lang="ro-RO" dirty="0" smtClean="0"/>
              <a:t>prezentarea logică a argumentelor, cu utilizarea corectă a terminologiei şi redarea adecvată a concluziilor;</a:t>
            </a:r>
            <a:endParaRPr lang="en-US" dirty="0" smtClean="0"/>
          </a:p>
          <a:p>
            <a:pPr lvl="0" algn="just"/>
            <a:r>
              <a:rPr lang="ro-RO" dirty="0" smtClean="0"/>
              <a:t> realizarea incompletă a planului propus, privind soluționarea problemei / realizarea produsului, experimentului;</a:t>
            </a:r>
            <a:endParaRPr lang="en-US" dirty="0" smtClean="0"/>
          </a:p>
          <a:p>
            <a:pPr lvl="0" algn="just"/>
            <a:r>
              <a:rPr lang="ro-RO" dirty="0" smtClean="0"/>
              <a:t> corectarea inexactităţilor și greșelilor neesențiale în procesul expunerii la sugestia profesorului sau a elevilor,</a:t>
            </a:r>
            <a:endParaRPr lang="en-US" dirty="0" smtClean="0"/>
          </a:p>
          <a:p>
            <a:pPr algn="just"/>
            <a:r>
              <a:rPr lang="ro-RO" dirty="0" smtClean="0"/>
              <a:t>respectarea regulilor de securitate  în cadrul realizării /obținerii produsului.</a:t>
            </a:r>
            <a:endParaRPr lang="en-US" dirty="0"/>
          </a:p>
        </p:txBody>
      </p:sp>
      <p:sp>
        <p:nvSpPr>
          <p:cNvPr id="3" name="Title 2"/>
          <p:cNvSpPr>
            <a:spLocks noGrp="1"/>
          </p:cNvSpPr>
          <p:nvPr>
            <p:ph type="title"/>
          </p:nvPr>
        </p:nvSpPr>
        <p:spPr/>
        <p:txBody>
          <a:bodyPr/>
          <a:lstStyle/>
          <a:p>
            <a:pPr algn="ctr"/>
            <a:r>
              <a:rPr lang="ro-RO" dirty="0" smtClean="0"/>
              <a:t>Nota „8” se acordă  elevului pentru: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ro-RO" sz="4800" b="1" i="1" dirty="0"/>
              <a:t>Dacă un copil nu poate învăţa în modul în care îi predăm, trebuie să îi predăm în modul în care el poate învăţa…</a:t>
            </a:r>
            <a:br>
              <a:rPr lang="ro-RO" sz="4800" b="1" i="1" dirty="0"/>
            </a:br>
            <a:r>
              <a:rPr lang="ro-RO" sz="4800" b="1" i="1" dirty="0" smtClean="0"/>
              <a:t>                         </a:t>
            </a:r>
            <a:r>
              <a:rPr lang="ro-RO" sz="4800" i="1" dirty="0" err="1" smtClean="0"/>
              <a:t>Ignacio</a:t>
            </a:r>
            <a:r>
              <a:rPr lang="ro-RO" sz="4800" i="1" dirty="0" smtClean="0"/>
              <a:t> </a:t>
            </a:r>
            <a:r>
              <a:rPr lang="ro-RO" sz="4800" i="1" dirty="0"/>
              <a:t>Estrada</a:t>
            </a:r>
          </a:p>
          <a:p>
            <a:endParaRPr lang="ro-RO" dirty="0"/>
          </a:p>
        </p:txBody>
      </p:sp>
      <p:sp>
        <p:nvSpPr>
          <p:cNvPr id="2" name="Title 1"/>
          <p:cNvSpPr>
            <a:spLocks noGrp="1"/>
          </p:cNvSpPr>
          <p:nvPr>
            <p:ph type="title"/>
          </p:nvPr>
        </p:nvSpPr>
        <p:spPr/>
        <p:txBody>
          <a:bodyPr>
            <a:noAutofit/>
          </a:bodyPr>
          <a:lstStyle/>
          <a:p>
            <a:pPr algn="ctr"/>
            <a:r>
              <a:rPr lang="ro-RO" sz="8000" b="1" dirty="0">
                <a:solidFill>
                  <a:schemeClr val="accent1">
                    <a:lumMod val="50000"/>
                  </a:schemeClr>
                </a:solidFill>
                <a:latin typeface="Times New Roman" panose="02020603050405020304" pitchFamily="18" charset="0"/>
                <a:cs typeface="Times New Roman" panose="02020603050405020304" pitchFamily="18" charset="0"/>
              </a:rPr>
              <a:t>Motto:</a:t>
            </a:r>
            <a:endParaRPr lang="ro-RO" sz="8000" dirty="0"/>
          </a:p>
        </p:txBody>
      </p:sp>
    </p:spTree>
    <p:extLst>
      <p:ext uri="{BB962C8B-B14F-4D97-AF65-F5344CB8AC3E}">
        <p14:creationId xmlns:p14="http://schemas.microsoft.com/office/powerpoint/2010/main" xmlns="" val="328524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481329"/>
            <a:ext cx="10972800" cy="4663439"/>
          </a:xfrm>
        </p:spPr>
        <p:txBody>
          <a:bodyPr>
            <a:normAutofit fontScale="70000" lnSpcReduction="20000"/>
          </a:bodyPr>
          <a:lstStyle/>
          <a:p>
            <a:pPr algn="just">
              <a:buNone/>
            </a:pPr>
            <a:r>
              <a:rPr lang="ro-RO" i="1" dirty="0" smtClean="0"/>
              <a:t>   </a:t>
            </a:r>
            <a:r>
              <a:rPr lang="ro-RO" sz="3100" i="1" dirty="0" smtClean="0"/>
              <a:t>realizarea  unui volum de 61%-75% din produs sau acumularea a  61%-75% din numărul maximal de puncte, determinat pentru testul/proba de evaluare,  </a:t>
            </a:r>
            <a:r>
              <a:rPr lang="ro-RO" sz="3100" dirty="0" smtClean="0"/>
              <a:t>și</a:t>
            </a:r>
            <a:endParaRPr lang="en-US" sz="3100" dirty="0" smtClean="0"/>
          </a:p>
          <a:p>
            <a:pPr lvl="0" algn="just"/>
            <a:r>
              <a:rPr lang="ro-RO" sz="3100" dirty="0" smtClean="0"/>
              <a:t>formularea  unui răspuns incomplet în corespundere cu subiectul formulat la nivel de aplicare, ce demonstrează cunoştinţe conform indicatorului de competenţă vizat; </a:t>
            </a:r>
            <a:endParaRPr lang="en-US" sz="3100" dirty="0" smtClean="0"/>
          </a:p>
          <a:p>
            <a:pPr lvl="0" algn="just"/>
            <a:r>
              <a:rPr lang="ro-RO" sz="3100" dirty="0" smtClean="0"/>
              <a:t>aplicarea achizițiilor dobîndite în situații semnificative reale și/sau modelate standarde, cunoscute; </a:t>
            </a:r>
            <a:endParaRPr lang="en-US" sz="3100" dirty="0" smtClean="0"/>
          </a:p>
          <a:p>
            <a:pPr lvl="0" algn="just"/>
            <a:r>
              <a:rPr lang="ro-RO" sz="3100" dirty="0" smtClean="0"/>
              <a:t> prezentarea unor argumente, concluzii simple cu utilizarea corectă a terminologiei;</a:t>
            </a:r>
            <a:endParaRPr lang="en-US" sz="3100" dirty="0" smtClean="0"/>
          </a:p>
          <a:p>
            <a:pPr lvl="0" algn="just"/>
            <a:r>
              <a:rPr lang="ro-RO" sz="3100" dirty="0" smtClean="0"/>
              <a:t>corectarea  inexactităţilor și/sau a  greşelilor neesențiale în procesul expunerii cu ajutorul profesorului sau a elevilor;</a:t>
            </a:r>
            <a:endParaRPr lang="en-US" sz="3100" dirty="0" smtClean="0"/>
          </a:p>
          <a:p>
            <a:pPr lvl="0" algn="just"/>
            <a:r>
              <a:rPr lang="ro-RO" sz="3100" dirty="0" smtClean="0"/>
              <a:t>Realizarea parțială a planului propus, privind soluționarea problemei / realizarea produsului, experimentului;</a:t>
            </a:r>
            <a:endParaRPr lang="en-US" sz="3100" dirty="0" smtClean="0"/>
          </a:p>
          <a:p>
            <a:pPr algn="just"/>
            <a:r>
              <a:rPr lang="ro-RO" sz="3100" dirty="0" smtClean="0"/>
              <a:t>respectarea regulilor de securitate  în cadrul realizării / obținerii produsului.</a:t>
            </a:r>
            <a:endParaRPr lang="en-US" sz="3100" dirty="0"/>
          </a:p>
        </p:txBody>
      </p:sp>
      <p:sp>
        <p:nvSpPr>
          <p:cNvPr id="3" name="Title 2"/>
          <p:cNvSpPr>
            <a:spLocks noGrp="1"/>
          </p:cNvSpPr>
          <p:nvPr>
            <p:ph type="title"/>
          </p:nvPr>
        </p:nvSpPr>
        <p:spPr/>
        <p:txBody>
          <a:bodyPr/>
          <a:lstStyle/>
          <a:p>
            <a:pPr algn="ctr"/>
            <a:r>
              <a:rPr lang="ro-RO" dirty="0" smtClean="0"/>
              <a:t>Nota „7” se acordă  elevului pentru: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buNone/>
            </a:pPr>
            <a:r>
              <a:rPr lang="ro-RO" i="1" dirty="0" smtClean="0"/>
              <a:t>   </a:t>
            </a:r>
            <a:r>
              <a:rPr lang="ro-RO" sz="3100" i="1" dirty="0" smtClean="0"/>
              <a:t>realizarea  unui volum de 45%-60% din produs sau acumularea a 45%-60%  din numărul maximal de puncte, determinat pentru testul/proba de evaluare, </a:t>
            </a:r>
            <a:r>
              <a:rPr lang="ro-RO" sz="3100" dirty="0" smtClean="0"/>
              <a:t>și </a:t>
            </a:r>
            <a:endParaRPr lang="en-US" sz="3100" dirty="0" smtClean="0"/>
          </a:p>
          <a:p>
            <a:pPr lvl="0" algn="just"/>
            <a:r>
              <a:rPr lang="ro-RO" sz="3100" dirty="0" smtClean="0"/>
              <a:t>formularea unui răspuns incomplet în corespundere cu subiectul formulat la nivel de cunoaştere şi înţelegere, ce demonstrează cunoştinţe conform indicatorului de competenţă vizat;</a:t>
            </a:r>
            <a:endParaRPr lang="en-US" sz="3100" dirty="0" smtClean="0"/>
          </a:p>
          <a:p>
            <a:pPr lvl="0" algn="just"/>
            <a:r>
              <a:rPr lang="ro-RO" sz="3100" dirty="0" smtClean="0"/>
              <a:t>aplicarea achizițiilor dobîndite în situații semnificative reale și/sau modelate simple; </a:t>
            </a:r>
            <a:endParaRPr lang="en-US" sz="3100" dirty="0" smtClean="0"/>
          </a:p>
          <a:p>
            <a:pPr lvl="0" algn="just"/>
            <a:r>
              <a:rPr lang="ro-RO" sz="3100" dirty="0" smtClean="0"/>
              <a:t>realizarea parțială a planului propus, privind soluționarea problemei / realizarea produsului, experimentului;</a:t>
            </a:r>
            <a:endParaRPr lang="en-US" sz="3100" dirty="0" smtClean="0"/>
          </a:p>
          <a:p>
            <a:pPr lvl="0" algn="just"/>
            <a:r>
              <a:rPr lang="ro-RO" sz="3100" dirty="0" smtClean="0"/>
              <a:t>prezentarea unor argumente răzleţe, unor concluzii simple cu inexactităţi și/sau greşeli esenţiale;</a:t>
            </a:r>
            <a:endParaRPr lang="en-US" sz="3100" dirty="0" smtClean="0"/>
          </a:p>
          <a:p>
            <a:pPr lvl="0" algn="just"/>
            <a:r>
              <a:rPr lang="ro-RO" sz="3100" dirty="0" smtClean="0"/>
              <a:t>corectarea parțială a inexactităților și/sau greșelilor comise cu ajutorul profesorului sau a elevilor;</a:t>
            </a:r>
            <a:endParaRPr lang="en-US" sz="3100" dirty="0" smtClean="0"/>
          </a:p>
          <a:p>
            <a:pPr algn="just"/>
            <a:r>
              <a:rPr lang="ro-RO" sz="3100" dirty="0" smtClean="0"/>
              <a:t>respectarea regulilor de securitate în cadrul realizării /obținerii produsului.</a:t>
            </a:r>
            <a:endParaRPr lang="en-US" sz="3100" dirty="0"/>
          </a:p>
        </p:txBody>
      </p:sp>
      <p:sp>
        <p:nvSpPr>
          <p:cNvPr id="3" name="Title 2"/>
          <p:cNvSpPr>
            <a:spLocks noGrp="1"/>
          </p:cNvSpPr>
          <p:nvPr>
            <p:ph type="title"/>
          </p:nvPr>
        </p:nvSpPr>
        <p:spPr/>
        <p:txBody>
          <a:bodyPr/>
          <a:lstStyle/>
          <a:p>
            <a:pPr algn="ctr"/>
            <a:r>
              <a:rPr lang="ro-RO" dirty="0" smtClean="0"/>
              <a:t>Nota „6” se acordă  elevului pentru: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buNone/>
            </a:pPr>
            <a:r>
              <a:rPr lang="ro-RO" i="1" dirty="0" smtClean="0"/>
              <a:t>  realizarea  unui volum de 31 % - 44 % din produs sau  acumularea a 31 % - 44 % din numărul maximal de puncte, determinat pentru testul/proba de evaluare, </a:t>
            </a:r>
            <a:r>
              <a:rPr lang="ro-RO" dirty="0" smtClean="0"/>
              <a:t> și</a:t>
            </a:r>
            <a:endParaRPr lang="en-US" dirty="0" smtClean="0"/>
          </a:p>
          <a:p>
            <a:pPr lvl="0" algn="just"/>
            <a:r>
              <a:rPr lang="ro-RO" dirty="0" smtClean="0"/>
              <a:t>formularea unui răspuns parţial, cu utilizarea terminologiei studiate, în corespundere cu subiectul formulat la nivel de cunoaştere şi înţelegere, ce demonstrează parţial cunoştinţe conform indicatorului de competenţă vizat, </a:t>
            </a:r>
            <a:endParaRPr lang="en-US" dirty="0" smtClean="0"/>
          </a:p>
          <a:p>
            <a:pPr lvl="0" algn="just"/>
            <a:r>
              <a:rPr lang="ro-RO" dirty="0" smtClean="0"/>
              <a:t>realizarea parțială a planului propus cu  inexactităţi şi greşeli esenţiale, ce rămîn necorectate;</a:t>
            </a:r>
            <a:endParaRPr lang="en-US" dirty="0" smtClean="0"/>
          </a:p>
          <a:p>
            <a:pPr algn="just"/>
            <a:r>
              <a:rPr lang="ro-RO" dirty="0" smtClean="0"/>
              <a:t>respectarea regulilor de securitate  în cadrul realizării /obținerii produsului.</a:t>
            </a:r>
            <a:endParaRPr lang="en-US" dirty="0"/>
          </a:p>
        </p:txBody>
      </p:sp>
      <p:sp>
        <p:nvSpPr>
          <p:cNvPr id="3" name="Title 2"/>
          <p:cNvSpPr>
            <a:spLocks noGrp="1"/>
          </p:cNvSpPr>
          <p:nvPr>
            <p:ph type="title"/>
          </p:nvPr>
        </p:nvSpPr>
        <p:spPr/>
        <p:txBody>
          <a:bodyPr/>
          <a:lstStyle/>
          <a:p>
            <a:pPr algn="ctr"/>
            <a:r>
              <a:rPr lang="ro-RO" dirty="0" smtClean="0"/>
              <a:t>Nota „5” se acordă  elevului pentru: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buNone/>
            </a:pPr>
            <a:r>
              <a:rPr lang="ro-RO" i="1" dirty="0" smtClean="0"/>
              <a:t>  realizarea  unui volum de 20 % - 30 % din produs sau  acumularea a 20 % - 30 % din numărul maximal de puncte, determinat pentru testul/proba de evaluare, </a:t>
            </a:r>
            <a:r>
              <a:rPr lang="ro-RO" dirty="0" smtClean="0"/>
              <a:t> și </a:t>
            </a:r>
            <a:endParaRPr lang="en-US" dirty="0" smtClean="0"/>
          </a:p>
          <a:p>
            <a:pPr lvl="0" algn="just"/>
            <a:r>
              <a:rPr lang="ro-RO" dirty="0" smtClean="0"/>
              <a:t>formularea unui  răspuns parţial în corespundere cu subiectul formulat la nivel de cunoaştere, ce demonstrează unele cunoştinţe conform indicatorului de competenţă vizat, cu greşeli esenţiale, ce rămîn necorectate;</a:t>
            </a:r>
            <a:endParaRPr lang="en-US" dirty="0" smtClean="0"/>
          </a:p>
          <a:p>
            <a:pPr algn="just"/>
            <a:r>
              <a:rPr lang="ro-RO" dirty="0" smtClean="0"/>
              <a:t>respectarea regulilor de securitate în cadrul realizării /obținerii produsului.</a:t>
            </a:r>
            <a:endParaRPr lang="en-US" dirty="0"/>
          </a:p>
        </p:txBody>
      </p:sp>
      <p:sp>
        <p:nvSpPr>
          <p:cNvPr id="3" name="Title 2"/>
          <p:cNvSpPr>
            <a:spLocks noGrp="1"/>
          </p:cNvSpPr>
          <p:nvPr>
            <p:ph type="title"/>
          </p:nvPr>
        </p:nvSpPr>
        <p:spPr/>
        <p:txBody>
          <a:bodyPr/>
          <a:lstStyle/>
          <a:p>
            <a:pPr algn="ctr"/>
            <a:r>
              <a:rPr lang="ro-RO" dirty="0" smtClean="0"/>
              <a:t>Nota „4” se acordă  elevului pentru: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buNone/>
            </a:pPr>
            <a:r>
              <a:rPr lang="ro-RO" i="1" dirty="0" smtClean="0"/>
              <a:t>  realizarea  unui volum de 11 % - 19 % din produs sau  acumularea a 11 % - 19 % din numărul maximal de puncte, determinat pentru testul/proba de evaluare, </a:t>
            </a:r>
            <a:r>
              <a:rPr lang="ro-RO" dirty="0" smtClean="0"/>
              <a:t> și</a:t>
            </a:r>
            <a:endParaRPr lang="en-US" dirty="0" smtClean="0"/>
          </a:p>
          <a:p>
            <a:pPr lvl="0" algn="just"/>
            <a:r>
              <a:rPr lang="ro-RO" dirty="0" smtClean="0"/>
              <a:t> încercarea de a formula un răspuns, ce demonstrează înţelegerea subiectului formulat la nivel de cunoaştere, cu greşeli esenţiale, ce rămân necorectate;</a:t>
            </a:r>
            <a:endParaRPr lang="en-US" dirty="0" smtClean="0"/>
          </a:p>
          <a:p>
            <a:pPr algn="just"/>
            <a:r>
              <a:rPr lang="ro-RO" dirty="0" smtClean="0"/>
              <a:t>respectarea regulilor de securitate  în cadrul realizării / obținerii produsului.</a:t>
            </a:r>
            <a:endParaRPr lang="en-US" dirty="0"/>
          </a:p>
        </p:txBody>
      </p:sp>
      <p:sp>
        <p:nvSpPr>
          <p:cNvPr id="3" name="Title 2"/>
          <p:cNvSpPr>
            <a:spLocks noGrp="1"/>
          </p:cNvSpPr>
          <p:nvPr>
            <p:ph type="title"/>
          </p:nvPr>
        </p:nvSpPr>
        <p:spPr/>
        <p:txBody>
          <a:bodyPr/>
          <a:lstStyle/>
          <a:p>
            <a:pPr algn="ctr"/>
            <a:r>
              <a:rPr lang="ro-RO" dirty="0" smtClean="0"/>
              <a:t>Nota „3” se acordă  elevului pentru: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buNone/>
            </a:pPr>
            <a:r>
              <a:rPr lang="ro-RO" i="1" dirty="0" smtClean="0"/>
              <a:t>  realizarea  unui volum de 5 % - 10 % din produs sau  acumularea a 5 % - 10 %  din numărul maximal de puncte, determinat pentru testul/proba de evaluare,</a:t>
            </a:r>
            <a:r>
              <a:rPr lang="ro-RO" dirty="0" smtClean="0"/>
              <a:t> și</a:t>
            </a:r>
            <a:endParaRPr lang="en-US" dirty="0" smtClean="0"/>
          </a:p>
          <a:p>
            <a:pPr lvl="0" algn="just"/>
            <a:r>
              <a:rPr lang="ro-RO" dirty="0" smtClean="0"/>
              <a:t> încercarea de a formula un răspuns în corespundere cu subiectul formulat la nivel de cunoaştere;</a:t>
            </a:r>
            <a:endParaRPr lang="en-US" dirty="0" smtClean="0"/>
          </a:p>
          <a:p>
            <a:pPr algn="just"/>
            <a:r>
              <a:rPr lang="ro-RO" dirty="0" smtClean="0"/>
              <a:t>respectarea regulilor de securitate în cadrul realizării /obținerii produsului.</a:t>
            </a:r>
            <a:endParaRPr lang="en-US" dirty="0"/>
          </a:p>
        </p:txBody>
      </p:sp>
      <p:sp>
        <p:nvSpPr>
          <p:cNvPr id="3" name="Title 2"/>
          <p:cNvSpPr>
            <a:spLocks noGrp="1"/>
          </p:cNvSpPr>
          <p:nvPr>
            <p:ph type="title"/>
          </p:nvPr>
        </p:nvSpPr>
        <p:spPr/>
        <p:txBody>
          <a:bodyPr/>
          <a:lstStyle/>
          <a:p>
            <a:pPr algn="ctr"/>
            <a:r>
              <a:rPr lang="ro-RO" dirty="0" smtClean="0"/>
              <a:t>Nota „2” se acordă  elevului pentru: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buNone/>
            </a:pPr>
            <a:r>
              <a:rPr lang="ro-RO" i="1" dirty="0" smtClean="0"/>
              <a:t>  realizarea  unui volum de 0 % - 4 % din sarcină/produs sau  acumularea a 0 % - 4 % din numărul maximal de puncte, determinat pentru testul/proba de evaluare,</a:t>
            </a:r>
            <a:r>
              <a:rPr lang="ro-RO" dirty="0" smtClean="0"/>
              <a:t> și</a:t>
            </a:r>
            <a:endParaRPr lang="en-US" dirty="0" smtClean="0"/>
          </a:p>
          <a:p>
            <a:pPr lvl="0" algn="just"/>
            <a:r>
              <a:rPr lang="ro-RO" dirty="0" smtClean="0"/>
              <a:t>respectarea regulilor de securitate în cadrul realizării / obținerii produsului sau </a:t>
            </a:r>
            <a:endParaRPr lang="en-US" dirty="0" smtClean="0"/>
          </a:p>
          <a:p>
            <a:pPr lvl="0" algn="just"/>
            <a:r>
              <a:rPr lang="ro-RO" dirty="0" smtClean="0"/>
              <a:t>obținerea produsului solicitat prin încălcarea regulilor stabilite sau prin orice alt act ilicit.</a:t>
            </a:r>
            <a:endParaRPr lang="en-US" dirty="0" smtClean="0"/>
          </a:p>
          <a:p>
            <a:endParaRPr lang="en-US" dirty="0"/>
          </a:p>
        </p:txBody>
      </p:sp>
      <p:sp>
        <p:nvSpPr>
          <p:cNvPr id="3" name="Title 2"/>
          <p:cNvSpPr>
            <a:spLocks noGrp="1"/>
          </p:cNvSpPr>
          <p:nvPr>
            <p:ph type="title"/>
          </p:nvPr>
        </p:nvSpPr>
        <p:spPr/>
        <p:txBody>
          <a:bodyPr/>
          <a:lstStyle/>
          <a:p>
            <a:pPr algn="ctr"/>
            <a:r>
              <a:rPr lang="ro-RO" dirty="0" smtClean="0"/>
              <a:t>Nota „1” se acordă  elevului pentru: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endParaRPr lang="ro-RO" sz="6000" dirty="0" smtClean="0"/>
          </a:p>
          <a:p>
            <a:pPr algn="ctr">
              <a:buNone/>
            </a:pPr>
            <a:r>
              <a:rPr lang="ro-RO" sz="6000" dirty="0" smtClean="0"/>
              <a:t>VĂ MULȚUMESC.</a:t>
            </a:r>
          </a:p>
          <a:p>
            <a:pPr algn="ctr">
              <a:buNone/>
            </a:pPr>
            <a:r>
              <a:rPr lang="ro-RO" sz="6000" dirty="0" smtClean="0"/>
              <a:t>VĂ UREZ MULTĂ SĂNĂTATE ȘI SUCCESE!</a:t>
            </a:r>
          </a:p>
        </p:txBody>
      </p:sp>
      <p:sp>
        <p:nvSpPr>
          <p:cNvPr id="3" name="Title 2"/>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5214" y="1219200"/>
            <a:ext cx="10779398" cy="5157849"/>
          </a:xfrm>
        </p:spPr>
        <p:txBody>
          <a:bodyPr>
            <a:normAutofit fontScale="92500"/>
          </a:bodyPr>
          <a:lstStyle/>
          <a:p>
            <a:pPr lvl="0" algn="just"/>
            <a:r>
              <a:rPr lang="ro-RO" sz="2200" i="1" dirty="0">
                <a:latin typeface="Times New Roman" panose="02020603050405020304" pitchFamily="18" charset="0"/>
                <a:cs typeface="Times New Roman" panose="02020603050405020304" pitchFamily="18" charset="0"/>
              </a:rPr>
              <a:t>CODUL EDUCAȚIEI AL REPUBLICII MOLDOVA, aprobat prin Legea nr. 152 din 17.07.2014</a:t>
            </a:r>
          </a:p>
          <a:p>
            <a:pPr lvl="0" algn="just"/>
            <a:r>
              <a:rPr lang="ro-RO" sz="2200" i="1" dirty="0">
                <a:latin typeface="Times New Roman" panose="02020603050405020304" pitchFamily="18" charset="0"/>
                <a:cs typeface="Times New Roman" panose="02020603050405020304" pitchFamily="18" charset="0"/>
              </a:rPr>
              <a:t>Planul-cadru pentru învățământul primar, gimnazial şi liceal, anul școlar </a:t>
            </a:r>
            <a:r>
              <a:rPr lang="ro-RO" sz="2200" i="1" dirty="0" smtClean="0">
                <a:latin typeface="Times New Roman" panose="02020603050405020304" pitchFamily="18" charset="0"/>
                <a:cs typeface="Times New Roman" panose="02020603050405020304" pitchFamily="18" charset="0"/>
              </a:rPr>
              <a:t>20</a:t>
            </a:r>
            <a:r>
              <a:rPr lang="en-US" sz="2200" i="1" dirty="0" smtClean="0">
                <a:latin typeface="Times New Roman" panose="02020603050405020304" pitchFamily="18" charset="0"/>
                <a:cs typeface="Times New Roman" panose="02020603050405020304" pitchFamily="18" charset="0"/>
              </a:rPr>
              <a:t>20</a:t>
            </a:r>
            <a:r>
              <a:rPr lang="ro-RO" sz="2200" i="1" dirty="0" smtClean="0">
                <a:latin typeface="Times New Roman" panose="02020603050405020304" pitchFamily="18" charset="0"/>
                <a:cs typeface="Times New Roman" panose="02020603050405020304" pitchFamily="18" charset="0"/>
              </a:rPr>
              <a:t>-202</a:t>
            </a:r>
            <a:r>
              <a:rPr lang="en-US" sz="2200" i="1" dirty="0" smtClean="0">
                <a:latin typeface="Times New Roman" panose="02020603050405020304" pitchFamily="18" charset="0"/>
                <a:cs typeface="Times New Roman" panose="02020603050405020304" pitchFamily="18" charset="0"/>
              </a:rPr>
              <a:t>1</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aprobat prin Ordinul nr. </a:t>
            </a:r>
            <a:r>
              <a:rPr lang="ro-RO" sz="2200" dirty="0" smtClean="0">
                <a:solidFill>
                  <a:schemeClr val="tx1"/>
                </a:solidFill>
                <a:latin typeface="Times New Roman" panose="02020603050405020304" pitchFamily="18" charset="0"/>
                <a:cs typeface="Times New Roman" panose="02020603050405020304" pitchFamily="18" charset="0"/>
              </a:rPr>
              <a:t>3</a:t>
            </a:r>
            <a:r>
              <a:rPr lang="en-US" sz="2200" dirty="0" smtClean="0">
                <a:solidFill>
                  <a:schemeClr val="tx1"/>
                </a:solidFill>
                <a:latin typeface="Times New Roman" panose="02020603050405020304" pitchFamily="18" charset="0"/>
                <a:cs typeface="Times New Roman" panose="02020603050405020304" pitchFamily="18" charset="0"/>
              </a:rPr>
              <a:t>96</a:t>
            </a:r>
            <a:r>
              <a:rPr lang="ro-RO" sz="2200" dirty="0" smtClean="0">
                <a:solidFill>
                  <a:srgbClr val="FF0000"/>
                </a:solidFill>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din </a:t>
            </a:r>
            <a:r>
              <a:rPr lang="en-US" sz="2200" dirty="0" smtClean="0">
                <a:latin typeface="Times New Roman" panose="02020603050405020304" pitchFamily="18" charset="0"/>
                <a:cs typeface="Times New Roman" panose="02020603050405020304" pitchFamily="18" charset="0"/>
              </a:rPr>
              <a:t>06</a:t>
            </a:r>
            <a:r>
              <a:rPr lang="ro-RO" sz="2200" dirty="0" smtClean="0">
                <a:latin typeface="Times New Roman" panose="02020603050405020304" pitchFamily="18" charset="0"/>
                <a:cs typeface="Times New Roman" panose="02020603050405020304" pitchFamily="18" charset="0"/>
              </a:rPr>
              <a:t> aprilie</a:t>
            </a:r>
            <a:r>
              <a:rPr lang="en-US" sz="2200" dirty="0" smtClean="0">
                <a:latin typeface="Times New Roman" panose="02020603050405020304" pitchFamily="18" charset="0"/>
                <a:cs typeface="Times New Roman" panose="02020603050405020304" pitchFamily="18" charset="0"/>
              </a:rPr>
              <a:t> </a:t>
            </a:r>
            <a:r>
              <a:rPr lang="ro-RO" sz="2200" dirty="0" smtClean="0">
                <a:latin typeface="Times New Roman" panose="02020603050405020304" pitchFamily="18" charset="0"/>
                <a:cs typeface="Times New Roman" panose="02020603050405020304" pitchFamily="18" charset="0"/>
              </a:rPr>
              <a:t>20</a:t>
            </a:r>
            <a:r>
              <a:rPr lang="en-US" sz="2200" dirty="0" smtClean="0">
                <a:latin typeface="Times New Roman" panose="02020603050405020304" pitchFamily="18" charset="0"/>
                <a:cs typeface="Times New Roman" panose="02020603050405020304" pitchFamily="18" charset="0"/>
              </a:rPr>
              <a:t>20</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al Ministrului </a:t>
            </a:r>
            <a:r>
              <a:rPr lang="ro-RO" sz="2200" dirty="0" smtClean="0">
                <a:latin typeface="Times New Roman" panose="02020603050405020304" pitchFamily="18" charset="0"/>
                <a:cs typeface="Times New Roman" panose="02020603050405020304" pitchFamily="18" charset="0"/>
              </a:rPr>
              <a:t>Educației</a:t>
            </a:r>
            <a:r>
              <a:rPr lang="ro-RO" sz="2200" dirty="0">
                <a:latin typeface="Times New Roman" panose="02020603050405020304" pitchFamily="18" charset="0"/>
                <a:cs typeface="Times New Roman" panose="02020603050405020304" pitchFamily="18" charset="0"/>
              </a:rPr>
              <a:t>, Culturii și Cercetării;</a:t>
            </a:r>
          </a:p>
          <a:p>
            <a:pPr lvl="0" algn="just"/>
            <a:r>
              <a:rPr lang="ro-RO" sz="2200" i="1" dirty="0" smtClean="0">
                <a:latin typeface="Times New Roman" panose="02020603050405020304" pitchFamily="18" charset="0"/>
                <a:cs typeface="Times New Roman" panose="02020603050405020304" pitchFamily="18" charset="0"/>
              </a:rPr>
              <a:t>MATEMATICĂ. Învățământul gimnazial. Curriculum </a:t>
            </a:r>
            <a:r>
              <a:rPr lang="ro-RO" sz="2200" i="1" dirty="0">
                <a:latin typeface="Times New Roman" panose="02020603050405020304" pitchFamily="18" charset="0"/>
                <a:cs typeface="Times New Roman" panose="02020603050405020304" pitchFamily="18" charset="0"/>
              </a:rPr>
              <a:t>pentru </a:t>
            </a:r>
            <a:r>
              <a:rPr lang="ro-RO" sz="2200" i="1" dirty="0" smtClean="0">
                <a:latin typeface="Times New Roman" panose="02020603050405020304" pitchFamily="18" charset="0"/>
                <a:cs typeface="Times New Roman" panose="02020603050405020304" pitchFamily="18" charset="0"/>
              </a:rPr>
              <a:t>clasele </a:t>
            </a:r>
            <a:r>
              <a:rPr lang="ro-RO" sz="2200" i="1" dirty="0">
                <a:latin typeface="Times New Roman" panose="02020603050405020304" pitchFamily="18" charset="0"/>
                <a:cs typeface="Times New Roman" panose="02020603050405020304" pitchFamily="18" charset="0"/>
              </a:rPr>
              <a:t>V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a:t>
            </a:r>
            <a:r>
              <a:rPr lang="ro-RO" sz="2200" i="1" dirty="0" smtClean="0">
                <a:latin typeface="Times New Roman" panose="02020603050405020304" pitchFamily="18" charset="0"/>
                <a:cs typeface="Times New Roman" panose="02020603050405020304" pitchFamily="18" charset="0"/>
              </a:rPr>
              <a:t>IX.</a:t>
            </a:r>
            <a:r>
              <a:rPr lang="ro-RO" sz="2200" dirty="0" smtClean="0">
                <a:latin typeface="Times New Roman" panose="02020603050405020304" pitchFamily="18" charset="0"/>
                <a:cs typeface="Times New Roman" panose="02020603050405020304" pitchFamily="18" charset="0"/>
              </a:rPr>
              <a:t> Ghidul de implementare a curriculumului. Aprobat </a:t>
            </a:r>
            <a:r>
              <a:rPr lang="ro-RO" sz="2200" dirty="0">
                <a:latin typeface="Times New Roman" panose="02020603050405020304" pitchFamily="18" charset="0"/>
                <a:cs typeface="Times New Roman" panose="02020603050405020304" pitchFamily="18" charset="0"/>
              </a:rPr>
              <a:t>prin Ordinul nr. </a:t>
            </a:r>
            <a:r>
              <a:rPr lang="en-US" sz="2200" dirty="0" smtClean="0">
                <a:latin typeface="Times New Roman" panose="02020603050405020304" pitchFamily="18" charset="0"/>
                <a:cs typeface="Times New Roman" panose="02020603050405020304" pitchFamily="18" charset="0"/>
              </a:rPr>
              <a:t>906</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din </a:t>
            </a:r>
            <a:r>
              <a:rPr lang="en-US" sz="2200" dirty="0" smtClean="0">
                <a:latin typeface="Times New Roman" panose="02020603050405020304" pitchFamily="18" charset="0"/>
                <a:cs typeface="Times New Roman" panose="02020603050405020304" pitchFamily="18" charset="0"/>
              </a:rPr>
              <a:t>17</a:t>
            </a:r>
            <a:r>
              <a:rPr lang="ro-RO" sz="2200" dirty="0" smtClean="0">
                <a:latin typeface="Times New Roman" panose="02020603050405020304" pitchFamily="18" charset="0"/>
                <a:cs typeface="Times New Roman" panose="02020603050405020304" pitchFamily="18" charset="0"/>
              </a:rPr>
              <a:t> iulie 2019 al </a:t>
            </a:r>
            <a:r>
              <a:rPr lang="ro-RO" sz="2200" dirty="0">
                <a:latin typeface="Times New Roman" panose="02020603050405020304" pitchFamily="18" charset="0"/>
                <a:cs typeface="Times New Roman" panose="02020603050405020304" pitchFamily="18" charset="0"/>
              </a:rPr>
              <a:t>Ministrului </a:t>
            </a:r>
            <a:r>
              <a:rPr lang="ro-RO" sz="2200" dirty="0" smtClean="0">
                <a:latin typeface="Times New Roman" panose="02020603050405020304" pitchFamily="18" charset="0"/>
                <a:cs typeface="Times New Roman" panose="02020603050405020304" pitchFamily="18" charset="0"/>
              </a:rPr>
              <a:t>Educaţiei, Culturii și Cercetării; </a:t>
            </a:r>
            <a:r>
              <a:rPr lang="ro-RO" sz="2200" dirty="0" smtClean="0">
                <a:solidFill>
                  <a:srgbClr val="FF0000"/>
                </a:solidFill>
                <a:latin typeface="Times New Roman" panose="02020603050405020304" pitchFamily="18" charset="0"/>
                <a:cs typeface="Times New Roman" panose="02020603050405020304" pitchFamily="18" charset="0"/>
              </a:rPr>
              <a:t>(pentru clasele V-</a:t>
            </a:r>
            <a:r>
              <a:rPr lang="en-US" sz="2200" dirty="0" smtClean="0">
                <a:solidFill>
                  <a:srgbClr val="FF0000"/>
                </a:solidFill>
                <a:latin typeface="Times New Roman" panose="02020603050405020304" pitchFamily="18" charset="0"/>
                <a:cs typeface="Times New Roman" panose="02020603050405020304" pitchFamily="18" charset="0"/>
              </a:rPr>
              <a:t>VI</a:t>
            </a:r>
            <a:r>
              <a:rPr lang="ro-RO" sz="2200" dirty="0" smtClean="0">
                <a:solidFill>
                  <a:srgbClr val="FF0000"/>
                </a:solidFill>
                <a:latin typeface="Times New Roman" panose="02020603050405020304" pitchFamily="18" charset="0"/>
                <a:cs typeface="Times New Roman" panose="02020603050405020304" pitchFamily="18" charset="0"/>
              </a:rPr>
              <a:t>);</a:t>
            </a:r>
            <a:endParaRPr lang="ro-RO" sz="2200" dirty="0">
              <a:solidFill>
                <a:srgbClr val="FF0000"/>
              </a:solidFill>
              <a:latin typeface="Times New Roman" panose="02020603050405020304" pitchFamily="18" charset="0"/>
              <a:cs typeface="Times New Roman" panose="02020603050405020304" pitchFamily="18" charset="0"/>
            </a:endParaRPr>
          </a:p>
          <a:p>
            <a:pPr algn="just"/>
            <a:r>
              <a:rPr lang="ro-RO" sz="2200" i="1" dirty="0">
                <a:latin typeface="Times New Roman" panose="02020603050405020304" pitchFamily="18" charset="0"/>
                <a:cs typeface="Times New Roman" panose="02020603050405020304" pitchFamily="18" charset="0"/>
              </a:rPr>
              <a:t> MATEMATICĂ. Învățământul </a:t>
            </a:r>
            <a:r>
              <a:rPr lang="ro-RO" sz="2200" i="1" dirty="0" smtClean="0">
                <a:latin typeface="Times New Roman" panose="02020603050405020304" pitchFamily="18" charset="0"/>
                <a:cs typeface="Times New Roman" panose="02020603050405020304" pitchFamily="18" charset="0"/>
              </a:rPr>
              <a:t>liceal. </a:t>
            </a:r>
            <a:r>
              <a:rPr lang="ro-RO" sz="2200" i="1" dirty="0">
                <a:latin typeface="Times New Roman" panose="02020603050405020304" pitchFamily="18" charset="0"/>
                <a:cs typeface="Times New Roman" panose="02020603050405020304" pitchFamily="18" charset="0"/>
              </a:rPr>
              <a:t>Curriculum pentru clasele </a:t>
            </a:r>
            <a:r>
              <a:rPr lang="ro-RO" sz="2200" i="1" dirty="0" smtClean="0">
                <a:latin typeface="Times New Roman" panose="02020603050405020304" pitchFamily="18" charset="0"/>
                <a:cs typeface="Times New Roman" panose="02020603050405020304" pitchFamily="18" charset="0"/>
              </a:rPr>
              <a:t>X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a:t>
            </a:r>
            <a:r>
              <a:rPr lang="ro-RO" sz="2200" i="1" dirty="0" smtClean="0">
                <a:latin typeface="Times New Roman" panose="02020603050405020304" pitchFamily="18" charset="0"/>
                <a:cs typeface="Times New Roman" panose="02020603050405020304" pitchFamily="18" charset="0"/>
              </a:rPr>
              <a:t>XII.</a:t>
            </a:r>
            <a:r>
              <a:rPr lang="ro-RO" sz="2200" dirty="0" smtClean="0">
                <a:latin typeface="Times New Roman" panose="02020603050405020304" pitchFamily="18" charset="0"/>
                <a:cs typeface="Times New Roman" panose="02020603050405020304" pitchFamily="18" charset="0"/>
              </a:rPr>
              <a:t> Ghidul de implementare a curriculumului. Aprobat </a:t>
            </a:r>
            <a:r>
              <a:rPr lang="ro-RO" sz="2200" dirty="0">
                <a:latin typeface="Times New Roman" panose="02020603050405020304" pitchFamily="18" charset="0"/>
                <a:cs typeface="Times New Roman" panose="02020603050405020304" pitchFamily="18" charset="0"/>
              </a:rPr>
              <a:t>prin Ordinul nr. </a:t>
            </a:r>
            <a:r>
              <a:rPr lang="en-US" sz="2200" dirty="0" smtClean="0">
                <a:latin typeface="Times New Roman" panose="02020603050405020304" pitchFamily="18" charset="0"/>
                <a:cs typeface="Times New Roman" panose="02020603050405020304" pitchFamily="18" charset="0"/>
              </a:rPr>
              <a:t>906</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din </a:t>
            </a:r>
            <a:r>
              <a:rPr lang="en-US" sz="2200" dirty="0" smtClean="0">
                <a:latin typeface="Times New Roman" panose="02020603050405020304" pitchFamily="18" charset="0"/>
                <a:cs typeface="Times New Roman" panose="02020603050405020304" pitchFamily="18" charset="0"/>
              </a:rPr>
              <a:t>17</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iulie 2019 al Ministrului Educaţiei, Culturii și Cercetării</a:t>
            </a:r>
            <a:r>
              <a:rPr lang="ro-RO" sz="2200" dirty="0" smtClean="0">
                <a:latin typeface="Times New Roman" panose="02020603050405020304" pitchFamily="18" charset="0"/>
                <a:cs typeface="Times New Roman" panose="02020603050405020304" pitchFamily="18" charset="0"/>
              </a:rPr>
              <a:t>; </a:t>
            </a:r>
            <a:r>
              <a:rPr lang="ro-RO" sz="2200" dirty="0" smtClean="0">
                <a:solidFill>
                  <a:srgbClr val="FF0000"/>
                </a:solidFill>
                <a:latin typeface="Times New Roman" panose="02020603050405020304" pitchFamily="18" charset="0"/>
                <a:cs typeface="Times New Roman" panose="02020603050405020304" pitchFamily="18" charset="0"/>
              </a:rPr>
              <a:t>(pentru clasele X-</a:t>
            </a:r>
            <a:r>
              <a:rPr lang="en-US" sz="2200" dirty="0" smtClean="0">
                <a:solidFill>
                  <a:srgbClr val="FF0000"/>
                </a:solidFill>
                <a:latin typeface="Times New Roman" panose="02020603050405020304" pitchFamily="18" charset="0"/>
                <a:cs typeface="Times New Roman" panose="02020603050405020304" pitchFamily="18" charset="0"/>
              </a:rPr>
              <a:t>XI</a:t>
            </a:r>
            <a:r>
              <a:rPr lang="ro-RO" sz="2200" dirty="0" smtClean="0">
                <a:solidFill>
                  <a:srgbClr val="FF0000"/>
                </a:solidFill>
                <a:latin typeface="Times New Roman" panose="02020603050405020304" pitchFamily="18" charset="0"/>
                <a:cs typeface="Times New Roman" panose="02020603050405020304" pitchFamily="18" charset="0"/>
              </a:rPr>
              <a:t>);</a:t>
            </a:r>
          </a:p>
          <a:p>
            <a:pPr lvl="0" algn="just"/>
            <a:r>
              <a:rPr lang="ro-RO" sz="2200" i="1" dirty="0" smtClean="0">
                <a:latin typeface="Times New Roman" panose="02020603050405020304" pitchFamily="18" charset="0"/>
                <a:cs typeface="Times New Roman" panose="02020603050405020304" pitchFamily="18" charset="0"/>
              </a:rPr>
              <a:t>MATEMATICĂ. </a:t>
            </a:r>
            <a:r>
              <a:rPr lang="ro-RO" sz="2200" i="1" dirty="0">
                <a:latin typeface="Times New Roman" panose="02020603050405020304" pitchFamily="18" charset="0"/>
                <a:cs typeface="Times New Roman" panose="02020603050405020304" pitchFamily="18" charset="0"/>
              </a:rPr>
              <a:t>Curriculum pentru învățământul gimnazial (clasele V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IX)</a:t>
            </a:r>
            <a:r>
              <a:rPr lang="ro-RO" sz="2200" dirty="0">
                <a:latin typeface="Times New Roman" panose="02020603050405020304" pitchFamily="18" charset="0"/>
                <a:cs typeface="Times New Roman" panose="02020603050405020304" pitchFamily="18" charset="0"/>
              </a:rPr>
              <a:t>, Chişinău, 2010, aprobat prin Ordinul nr. 244 din 27 aprilie 2010 al Ministrului Educaţiei</a:t>
            </a:r>
            <a:r>
              <a:rPr lang="ro-RO" sz="2200" dirty="0" smtClean="0">
                <a:latin typeface="Times New Roman" panose="02020603050405020304" pitchFamily="18" charset="0"/>
                <a:cs typeface="Times New Roman" panose="02020603050405020304" pitchFamily="18" charset="0"/>
              </a:rPr>
              <a:t>; </a:t>
            </a:r>
            <a:r>
              <a:rPr lang="ro-RO" sz="2200" dirty="0" smtClean="0">
                <a:solidFill>
                  <a:srgbClr val="FF0000"/>
                </a:solidFill>
                <a:latin typeface="Times New Roman" panose="02020603050405020304" pitchFamily="18" charset="0"/>
                <a:cs typeface="Times New Roman" panose="02020603050405020304" pitchFamily="18" charset="0"/>
              </a:rPr>
              <a:t>(pentru clasele VI</a:t>
            </a:r>
            <a:r>
              <a:rPr lang="en-US" sz="2200" dirty="0" smtClean="0">
                <a:solidFill>
                  <a:srgbClr val="FF0000"/>
                </a:solidFill>
                <a:latin typeface="Times New Roman" panose="02020603050405020304" pitchFamily="18" charset="0"/>
                <a:cs typeface="Times New Roman" panose="02020603050405020304" pitchFamily="18" charset="0"/>
              </a:rPr>
              <a:t>I</a:t>
            </a:r>
            <a:r>
              <a:rPr lang="ro-RO" sz="2200" dirty="0" smtClean="0">
                <a:solidFill>
                  <a:srgbClr val="FF0000"/>
                </a:solidFill>
                <a:latin typeface="Times New Roman" panose="02020603050405020304" pitchFamily="18" charset="0"/>
                <a:cs typeface="Times New Roman" panose="02020603050405020304" pitchFamily="18" charset="0"/>
              </a:rPr>
              <a:t> – IX);</a:t>
            </a:r>
            <a:endParaRPr lang="ro-RO" sz="2200" dirty="0">
              <a:solidFill>
                <a:srgbClr val="FF0000"/>
              </a:solidFill>
              <a:latin typeface="Times New Roman" panose="02020603050405020304" pitchFamily="18" charset="0"/>
              <a:cs typeface="Times New Roman" panose="02020603050405020304" pitchFamily="18" charset="0"/>
            </a:endParaRPr>
          </a:p>
          <a:p>
            <a:pPr lvl="0" algn="just"/>
            <a:r>
              <a:rPr lang="ro-RO" sz="2200" i="1" dirty="0" smtClean="0">
                <a:latin typeface="Times New Roman" panose="02020603050405020304" pitchFamily="18" charset="0"/>
                <a:cs typeface="Times New Roman" panose="02020603050405020304" pitchFamily="18" charset="0"/>
              </a:rPr>
              <a:t>MATEMATICĂ. </a:t>
            </a:r>
            <a:r>
              <a:rPr lang="ro-RO" sz="2200" i="1" dirty="0">
                <a:latin typeface="Times New Roman" panose="02020603050405020304" pitchFamily="18" charset="0"/>
                <a:cs typeface="Times New Roman" panose="02020603050405020304" pitchFamily="18" charset="0"/>
              </a:rPr>
              <a:t>Curriculum pentru clasele a X-a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a </a:t>
            </a:r>
            <a:r>
              <a:rPr lang="ro-RO" sz="2200" i="1" dirty="0" smtClean="0">
                <a:latin typeface="Times New Roman" panose="02020603050405020304" pitchFamily="18" charset="0"/>
                <a:cs typeface="Times New Roman" panose="02020603050405020304" pitchFamily="18" charset="0"/>
              </a:rPr>
              <a:t>XII-a</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Chişinău, 2010, aprobat prin Ordinul nr. 9 din 23 februarie 2010 al Ministrului Educaţiei</a:t>
            </a:r>
            <a:r>
              <a:rPr lang="ro-RO" sz="2200" dirty="0" smtClean="0">
                <a:latin typeface="Times New Roman" panose="02020603050405020304" pitchFamily="18" charset="0"/>
                <a:cs typeface="Times New Roman" panose="02020603050405020304" pitchFamily="18" charset="0"/>
              </a:rPr>
              <a:t>; </a:t>
            </a:r>
            <a:r>
              <a:rPr lang="ro-RO" sz="2200" dirty="0" smtClean="0">
                <a:solidFill>
                  <a:srgbClr val="FF0000"/>
                </a:solidFill>
                <a:latin typeface="Times New Roman" panose="02020603050405020304" pitchFamily="18" charset="0"/>
                <a:cs typeface="Times New Roman" panose="02020603050405020304" pitchFamily="18" charset="0"/>
              </a:rPr>
              <a:t>(pentru clas</a:t>
            </a:r>
            <a:r>
              <a:rPr lang="en-US" sz="2200" dirty="0" smtClean="0">
                <a:solidFill>
                  <a:srgbClr val="FF0000"/>
                </a:solidFill>
                <a:latin typeface="Times New Roman" panose="02020603050405020304" pitchFamily="18" charset="0"/>
                <a:cs typeface="Times New Roman" panose="02020603050405020304" pitchFamily="18" charset="0"/>
              </a:rPr>
              <a:t>a </a:t>
            </a:r>
            <a:r>
              <a:rPr lang="en-US" sz="2200" dirty="0" err="1" smtClean="0">
                <a:solidFill>
                  <a:srgbClr val="FF0000"/>
                </a:solidFill>
                <a:latin typeface="Times New Roman" panose="02020603050405020304" pitchFamily="18" charset="0"/>
                <a:cs typeface="Times New Roman" panose="02020603050405020304" pitchFamily="18" charset="0"/>
              </a:rPr>
              <a:t>a</a:t>
            </a:r>
            <a:r>
              <a:rPr lang="en-US" sz="2200" dirty="0" smtClean="0">
                <a:solidFill>
                  <a:srgbClr val="FF0000"/>
                </a:solidFill>
                <a:latin typeface="Times New Roman" panose="02020603050405020304" pitchFamily="18" charset="0"/>
                <a:cs typeface="Times New Roman" panose="02020603050405020304" pitchFamily="18" charset="0"/>
              </a:rPr>
              <a:t> </a:t>
            </a:r>
            <a:r>
              <a:rPr lang="ro-RO" sz="2200" dirty="0" smtClean="0">
                <a:solidFill>
                  <a:srgbClr val="FF0000"/>
                </a:solidFill>
                <a:latin typeface="Times New Roman" panose="02020603050405020304" pitchFamily="18" charset="0"/>
                <a:cs typeface="Times New Roman" panose="02020603050405020304" pitchFamily="18" charset="0"/>
              </a:rPr>
              <a:t>X</a:t>
            </a:r>
            <a:r>
              <a:rPr lang="en-US" sz="2200" dirty="0" smtClean="0">
                <a:solidFill>
                  <a:srgbClr val="FF0000"/>
                </a:solidFill>
                <a:latin typeface="Times New Roman" panose="02020603050405020304" pitchFamily="18" charset="0"/>
                <a:cs typeface="Times New Roman" panose="02020603050405020304" pitchFamily="18" charset="0"/>
              </a:rPr>
              <a:t>I</a:t>
            </a:r>
            <a:r>
              <a:rPr lang="ro-RO" sz="2200" dirty="0" smtClean="0">
                <a:solidFill>
                  <a:srgbClr val="FF0000"/>
                </a:solidFill>
                <a:latin typeface="Times New Roman" panose="02020603050405020304" pitchFamily="18" charset="0"/>
                <a:cs typeface="Times New Roman" panose="02020603050405020304" pitchFamily="18" charset="0"/>
              </a:rPr>
              <a:t>I-</a:t>
            </a:r>
            <a:r>
              <a:rPr lang="en-US" sz="2200" dirty="0" smtClean="0">
                <a:solidFill>
                  <a:srgbClr val="FF0000"/>
                </a:solidFill>
                <a:latin typeface="Times New Roman" panose="02020603050405020304" pitchFamily="18" charset="0"/>
                <a:cs typeface="Times New Roman" panose="02020603050405020304" pitchFamily="18" charset="0"/>
              </a:rPr>
              <a:t>a</a:t>
            </a:r>
            <a:r>
              <a:rPr lang="ro-RO" sz="2200" dirty="0" smtClean="0">
                <a:solidFill>
                  <a:srgbClr val="FF0000"/>
                </a:solidFill>
                <a:latin typeface="Times New Roman" panose="02020603050405020304" pitchFamily="18" charset="0"/>
                <a:cs typeface="Times New Roman" panose="02020603050405020304" pitchFamily="18" charset="0"/>
              </a:rPr>
              <a:t>);</a:t>
            </a:r>
          </a:p>
          <a:p>
            <a:pPr lvl="0" algn="just"/>
            <a:r>
              <a:rPr lang="ro-RO" sz="2200" dirty="0" smtClean="0">
                <a:latin typeface="Times New Roman" panose="02020603050405020304" pitchFamily="18" charset="0"/>
                <a:cs typeface="Times New Roman" panose="02020603050405020304" pitchFamily="18" charset="0"/>
              </a:rPr>
              <a:t>Programe de examen pentru sesiunea 2021 (Ordinul MECC nr. 1108 din 09.10.2021);</a:t>
            </a:r>
          </a:p>
          <a:p>
            <a:pPr lvl="0" algn="just"/>
            <a:r>
              <a:rPr lang="ro-RO" sz="2200" dirty="0" smtClean="0">
                <a:latin typeface="Times New Roman" panose="02020603050405020304" pitchFamily="18" charset="0"/>
                <a:cs typeface="Times New Roman" panose="02020603050405020304" pitchFamily="18" charset="0"/>
              </a:rPr>
              <a:t>                                  </a:t>
            </a:r>
            <a:r>
              <a:rPr lang="ro-RO" sz="2200" dirty="0" err="1" smtClean="0">
                <a:latin typeface="Times New Roman" panose="02020603050405020304" pitchFamily="18" charset="0"/>
                <a:cs typeface="Times New Roman" panose="02020603050405020304" pitchFamily="18" charset="0"/>
              </a:rPr>
              <a:t>ance.gov.md</a:t>
            </a:r>
            <a:r>
              <a:rPr lang="ro-RO" sz="2200" dirty="0" smtClean="0">
                <a:latin typeface="Times New Roman" panose="02020603050405020304" pitchFamily="18" charset="0"/>
                <a:cs typeface="Times New Roman" panose="02020603050405020304" pitchFamily="18" charset="0"/>
              </a:rPr>
              <a:t> – Agenția Națională pentru Curriculum și Evaluare</a:t>
            </a:r>
            <a:endParaRPr lang="ro-RO" sz="22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2592925" y="624110"/>
            <a:ext cx="8911687" cy="753428"/>
          </a:xfrm>
        </p:spPr>
        <p:txBody>
          <a:bodyPr>
            <a:normAutofit fontScale="90000"/>
          </a:bodyPr>
          <a:lstStyle/>
          <a:p>
            <a:pPr algn="ctr"/>
            <a:r>
              <a:rPr lang="ro-RO" sz="4400" b="1" dirty="0">
                <a:solidFill>
                  <a:schemeClr val="accent1">
                    <a:lumMod val="50000"/>
                  </a:schemeClr>
                </a:solidFill>
                <a:latin typeface="Times New Roman" pitchFamily="18" charset="0"/>
              </a:rPr>
              <a:t>Acte normative</a:t>
            </a:r>
            <a:endParaRPr lang="ro-RO" sz="4400" dirty="0"/>
          </a:p>
        </p:txBody>
      </p:sp>
    </p:spTree>
    <p:extLst>
      <p:ext uri="{BB962C8B-B14F-4D97-AF65-F5344CB8AC3E}">
        <p14:creationId xmlns:p14="http://schemas.microsoft.com/office/powerpoint/2010/main" xmlns="" val="2685738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24303"/>
            <a:ext cx="10895012" cy="4586919"/>
          </a:xfrm>
        </p:spPr>
        <p:txBody>
          <a:bodyPr>
            <a:normAutofit fontScale="92500" lnSpcReduction="20000"/>
          </a:bodyPr>
          <a:lstStyle/>
          <a:p>
            <a:pPr algn="just"/>
            <a:r>
              <a:rPr lang="ro-RO" sz="2600" dirty="0" smtClean="0">
                <a:latin typeface="Times New Roman" panose="02020603050405020304" pitchFamily="18" charset="0"/>
                <a:cs typeface="Times New Roman" panose="02020603050405020304" pitchFamily="18" charset="0"/>
              </a:rPr>
              <a:t>M</a:t>
            </a:r>
            <a:r>
              <a:rPr lang="en-US" sz="2600" dirty="0" smtClean="0">
                <a:latin typeface="Times New Roman" panose="02020603050405020304" pitchFamily="18" charset="0"/>
                <a:cs typeface="Times New Roman" panose="02020603050405020304" pitchFamily="18" charset="0"/>
              </a:rPr>
              <a:t>ATEMATIC</a:t>
            </a:r>
            <a:r>
              <a:rPr lang="ro-RO" sz="2600" dirty="0" smtClean="0">
                <a:latin typeface="Times New Roman" panose="02020603050405020304" pitchFamily="18" charset="0"/>
                <a:cs typeface="Times New Roman" panose="02020603050405020304" pitchFamily="18" charset="0"/>
              </a:rPr>
              <a:t>Ă. Ghid de implementare a curriculumului modernizat pentru treapta gimnazială de învățământ. Chișinău, </a:t>
            </a:r>
            <a:r>
              <a:rPr lang="ro-RO" sz="2600" dirty="0" err="1" smtClean="0">
                <a:latin typeface="Times New Roman" panose="02020603050405020304" pitchFamily="18" charset="0"/>
                <a:cs typeface="Times New Roman" panose="02020603050405020304" pitchFamily="18" charset="0"/>
              </a:rPr>
              <a:t>Lyceum</a:t>
            </a:r>
            <a:r>
              <a:rPr lang="ro-RO" sz="2600" dirty="0" smtClean="0">
                <a:latin typeface="Times New Roman" panose="02020603050405020304" pitchFamily="18" charset="0"/>
                <a:cs typeface="Times New Roman" panose="02020603050405020304" pitchFamily="18" charset="0"/>
              </a:rPr>
              <a:t>, 2011;</a:t>
            </a:r>
          </a:p>
          <a:p>
            <a:pPr algn="just"/>
            <a:r>
              <a:rPr lang="ro-RO" sz="2600" dirty="0" smtClean="0">
                <a:latin typeface="Times New Roman" panose="02020603050405020304" pitchFamily="18" charset="0"/>
                <a:cs typeface="Times New Roman" panose="02020603050405020304" pitchFamily="18" charset="0"/>
              </a:rPr>
              <a:t>M</a:t>
            </a:r>
            <a:r>
              <a:rPr lang="en-US" sz="2600" dirty="0" smtClean="0">
                <a:latin typeface="Times New Roman" panose="02020603050405020304" pitchFamily="18" charset="0"/>
                <a:cs typeface="Times New Roman" panose="02020603050405020304" pitchFamily="18" charset="0"/>
              </a:rPr>
              <a:t>ATEMATIC</a:t>
            </a:r>
            <a:r>
              <a:rPr lang="ro-RO" sz="2600" dirty="0" smtClean="0">
                <a:latin typeface="Times New Roman" panose="02020603050405020304" pitchFamily="18" charset="0"/>
                <a:cs typeface="Times New Roman" panose="02020603050405020304" pitchFamily="18" charset="0"/>
              </a:rPr>
              <a:t>Ă. Ghid de implementare a curriculumului modernizat pentru treapta liceală. Chișinău, Cartier, 2010;</a:t>
            </a:r>
          </a:p>
          <a:p>
            <a:pPr algn="just"/>
            <a:r>
              <a:rPr lang="ro-RO" sz="2600" dirty="0" smtClean="0">
                <a:latin typeface="Times New Roman" panose="02020603050405020304" pitchFamily="18" charset="0"/>
                <a:cs typeface="Times New Roman" panose="02020603050405020304" pitchFamily="18" charset="0"/>
              </a:rPr>
              <a:t>Cadrul de referință al Curriculumului Național (aprobat la Consiliul Național pentru Curriculum la 30 mai 2017). Chișinău, </a:t>
            </a:r>
            <a:r>
              <a:rPr lang="ro-RO" sz="2600" dirty="0" err="1" smtClean="0">
                <a:latin typeface="Times New Roman" panose="02020603050405020304" pitchFamily="18" charset="0"/>
                <a:cs typeface="Times New Roman" panose="02020603050405020304" pitchFamily="18" charset="0"/>
              </a:rPr>
              <a:t>Lyceum</a:t>
            </a:r>
            <a:r>
              <a:rPr lang="ro-RO" sz="2600" dirty="0" smtClean="0">
                <a:latin typeface="Times New Roman" panose="02020603050405020304" pitchFamily="18" charset="0"/>
                <a:cs typeface="Times New Roman" panose="02020603050405020304" pitchFamily="18" charset="0"/>
              </a:rPr>
              <a:t>, 2017;</a:t>
            </a:r>
          </a:p>
          <a:p>
            <a:pPr lvl="0" algn="just"/>
            <a:r>
              <a:rPr lang="ro-RO" sz="2600" dirty="0" smtClean="0">
                <a:latin typeface="Times New Roman" panose="02020603050405020304" pitchFamily="18" charset="0"/>
                <a:cs typeface="Times New Roman" panose="02020603050405020304" pitchFamily="18" charset="0"/>
              </a:rPr>
              <a:t>Regulamentul privind evaluarea și notarea rezultatelor învățării, promovarea și absolvirea în învățământul primar și secundar (Ordinul nr. 70 din 30.01.2020); </a:t>
            </a:r>
          </a:p>
          <a:p>
            <a:pPr algn="just"/>
            <a:r>
              <a:rPr lang="ro-RO" sz="2600" dirty="0" smtClean="0">
                <a:latin typeface="Times New Roman" panose="02020603050405020304" pitchFamily="18" charset="0"/>
                <a:cs typeface="Times New Roman" panose="02020603050405020304" pitchFamily="18" charset="0"/>
              </a:rPr>
              <a:t>Instrucțiune privind managementul temelor pentru acasă în învățământul primar, gimnazial și liceal (Ordinul nr. 1249 din 22.08.20</a:t>
            </a:r>
            <a:r>
              <a:rPr lang="en-US" sz="2600" dirty="0" smtClean="0">
                <a:latin typeface="Times New Roman" panose="02020603050405020304" pitchFamily="18" charset="0"/>
                <a:cs typeface="Times New Roman" panose="02020603050405020304" pitchFamily="18" charset="0"/>
              </a:rPr>
              <a:t>18</a:t>
            </a:r>
            <a:r>
              <a:rPr lang="ro-RO" sz="2600" dirty="0" smtClean="0">
                <a:latin typeface="Times New Roman" panose="02020603050405020304" pitchFamily="18" charset="0"/>
                <a:cs typeface="Times New Roman" panose="02020603050405020304" pitchFamily="18" charset="0"/>
              </a:rPr>
              <a:t>);</a:t>
            </a:r>
          </a:p>
          <a:p>
            <a:pPr algn="just"/>
            <a:r>
              <a:rPr lang="ro-RO" sz="2600" dirty="0" smtClean="0">
                <a:latin typeface="Times New Roman" panose="02020603050405020304" pitchFamily="18" charset="0"/>
                <a:cs typeface="Times New Roman" panose="02020603050405020304" pitchFamily="18" charset="0"/>
              </a:rPr>
              <a:t>Ordinul nr. </a:t>
            </a:r>
            <a:r>
              <a:rPr lang="en-US" sz="2600" dirty="0" smtClean="0">
                <a:latin typeface="Times New Roman" panose="02020603050405020304" pitchFamily="18" charset="0"/>
                <a:cs typeface="Times New Roman" panose="02020603050405020304" pitchFamily="18" charset="0"/>
              </a:rPr>
              <a:t>591</a:t>
            </a:r>
            <a:r>
              <a:rPr lang="ro-RO" sz="2600" dirty="0" smtClean="0">
                <a:latin typeface="Times New Roman" panose="02020603050405020304" pitchFamily="18" charset="0"/>
                <a:cs typeface="Times New Roman" panose="02020603050405020304" pitchFamily="18" charset="0"/>
              </a:rPr>
              <a:t> din </a:t>
            </a:r>
            <a:r>
              <a:rPr lang="en-US" sz="2600" dirty="0" smtClean="0">
                <a:latin typeface="Times New Roman" panose="02020603050405020304" pitchFamily="18" charset="0"/>
                <a:cs typeface="Times New Roman" panose="02020603050405020304" pitchFamily="18" charset="0"/>
              </a:rPr>
              <a:t>26</a:t>
            </a:r>
            <a:r>
              <a:rPr lang="ro-RO" sz="2600" dirty="0" smtClean="0">
                <a:latin typeface="Times New Roman" panose="02020603050405020304" pitchFamily="18" charset="0"/>
                <a:cs typeface="Times New Roman" panose="02020603050405020304" pitchFamily="18" charset="0"/>
              </a:rPr>
              <a:t>.0</a:t>
            </a:r>
            <a:r>
              <a:rPr lang="en-US" sz="2600" dirty="0" smtClean="0">
                <a:latin typeface="Times New Roman" panose="02020603050405020304" pitchFamily="18" charset="0"/>
                <a:cs typeface="Times New Roman" panose="02020603050405020304" pitchFamily="18" charset="0"/>
              </a:rPr>
              <a:t>6</a:t>
            </a:r>
            <a:r>
              <a:rPr lang="ro-RO" sz="2600" dirty="0" smtClean="0">
                <a:latin typeface="Times New Roman" panose="02020603050405020304" pitchFamily="18" charset="0"/>
                <a:cs typeface="Times New Roman" panose="02020603050405020304" pitchFamily="18" charset="0"/>
              </a:rPr>
              <a:t>.20</a:t>
            </a:r>
            <a:r>
              <a:rPr lang="en-US" sz="2600" dirty="0" smtClean="0">
                <a:latin typeface="Times New Roman" panose="02020603050405020304" pitchFamily="18" charset="0"/>
                <a:cs typeface="Times New Roman" panose="02020603050405020304" pitchFamily="18" charset="0"/>
              </a:rPr>
              <a:t>20</a:t>
            </a:r>
            <a:r>
              <a:rPr lang="ro-RO" sz="2600" dirty="0" smtClean="0">
                <a:latin typeface="Times New Roman" panose="02020603050405020304" pitchFamily="18" charset="0"/>
                <a:cs typeface="Times New Roman" panose="02020603050405020304" pitchFamily="18" charset="0"/>
              </a:rPr>
              <a:t> cu privire la implementarea </a:t>
            </a:r>
            <a:r>
              <a:rPr lang="ro-RO" sz="2600" dirty="0" err="1" smtClean="0">
                <a:latin typeface="Times New Roman" panose="02020603050405020304" pitchFamily="18" charset="0"/>
                <a:cs typeface="Times New Roman" panose="02020603050405020304" pitchFamily="18" charset="0"/>
              </a:rPr>
              <a:t>curricula</a:t>
            </a:r>
            <a:r>
              <a:rPr lang="ro-RO" sz="2600" dirty="0" smtClean="0">
                <a:latin typeface="Times New Roman" panose="02020603050405020304" pitchFamily="18" charset="0"/>
                <a:cs typeface="Times New Roman" panose="02020603050405020304" pitchFamily="18" charset="0"/>
              </a:rPr>
              <a:t> disciplinare;</a:t>
            </a:r>
            <a:endParaRPr lang="en-US" sz="2600" dirty="0" smtClean="0">
              <a:latin typeface="Times New Roman" panose="02020603050405020304" pitchFamily="18" charset="0"/>
              <a:cs typeface="Times New Roman" panose="02020603050405020304" pitchFamily="18" charset="0"/>
            </a:endParaRPr>
          </a:p>
          <a:p>
            <a:pPr algn="just"/>
            <a:r>
              <a:rPr lang="ro-RO" sz="2600" dirty="0" smtClean="0">
                <a:latin typeface="Times New Roman" panose="02020603050405020304" pitchFamily="18" charset="0"/>
                <a:cs typeface="Times New Roman" panose="02020603050405020304" pitchFamily="18" charset="0"/>
              </a:rPr>
              <a:t>Repere metodologice privind individualizarea procesului educațional  în anul de studii 2020-2021.</a:t>
            </a:r>
          </a:p>
          <a:p>
            <a:endParaRPr lang="ro-RO" sz="2400" dirty="0" smtClean="0">
              <a:latin typeface="Times New Roman" panose="02020603050405020304" pitchFamily="18" charset="0"/>
              <a:cs typeface="Times New Roman" panose="02020603050405020304" pitchFamily="18" charset="0"/>
            </a:endParaRPr>
          </a:p>
          <a:p>
            <a:endParaRPr lang="ro-RO"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pPr marL="0" indent="0">
              <a:buNone/>
            </a:pPr>
            <a:endParaRPr lang="ro-RO" dirty="0"/>
          </a:p>
          <a:p>
            <a:endParaRPr lang="ro-RO" dirty="0"/>
          </a:p>
        </p:txBody>
      </p:sp>
      <p:sp>
        <p:nvSpPr>
          <p:cNvPr id="2" name="Title 1"/>
          <p:cNvSpPr>
            <a:spLocks noGrp="1"/>
          </p:cNvSpPr>
          <p:nvPr>
            <p:ph type="title"/>
          </p:nvPr>
        </p:nvSpPr>
        <p:spPr>
          <a:xfrm>
            <a:off x="2592925" y="624110"/>
            <a:ext cx="8911687" cy="753428"/>
          </a:xfrm>
        </p:spPr>
        <p:txBody>
          <a:bodyPr>
            <a:normAutofit/>
          </a:bodyPr>
          <a:lstStyle/>
          <a:p>
            <a:pPr algn="ctr"/>
            <a:r>
              <a:rPr lang="ro-RO" sz="4000" b="1" dirty="0">
                <a:solidFill>
                  <a:schemeClr val="accent1">
                    <a:lumMod val="50000"/>
                  </a:schemeClr>
                </a:solidFill>
                <a:latin typeface="Times New Roman" pitchFamily="18" charset="0"/>
              </a:rPr>
              <a:t>Acte normative</a:t>
            </a:r>
            <a:endParaRPr lang="ro-RO" sz="4000" dirty="0"/>
          </a:p>
        </p:txBody>
      </p:sp>
    </p:spTree>
    <p:extLst>
      <p:ext uri="{BB962C8B-B14F-4D97-AF65-F5344CB8AC3E}">
        <p14:creationId xmlns:p14="http://schemas.microsoft.com/office/powerpoint/2010/main" xmlns="" val="3914634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98786" y="1313792"/>
            <a:ext cx="10705826" cy="4897821"/>
          </a:xfrm>
        </p:spPr>
        <p:txBody>
          <a:bodyPr>
            <a:normAutofit/>
          </a:bodyPr>
          <a:lstStyle/>
          <a:p>
            <a:pPr algn="just"/>
            <a:r>
              <a:rPr lang="ro-RO" sz="2400" dirty="0" smtClean="0">
                <a:latin typeface="Times New Roman" pitchFamily="18" charset="0"/>
                <a:cs typeface="Times New Roman" pitchFamily="18" charset="0"/>
              </a:rPr>
              <a:t>Standarde de competență profesională ale cadrelor didactice din învățământul general (aprobate la 03 iulie 2018);</a:t>
            </a:r>
            <a:endParaRPr lang="en-US" sz="2400" dirty="0" smtClean="0">
              <a:latin typeface="Times New Roman" pitchFamily="18" charset="0"/>
              <a:cs typeface="Times New Roman" pitchFamily="18" charset="0"/>
            </a:endParaRPr>
          </a:p>
          <a:p>
            <a:pPr algn="just"/>
            <a:r>
              <a:rPr lang="ro-RO" sz="2400" dirty="0" smtClean="0">
                <a:latin typeface="Times New Roman" pitchFamily="18" charset="0"/>
                <a:cs typeface="Times New Roman" pitchFamily="18" charset="0"/>
              </a:rPr>
              <a:t>Regulamentul-tip de organizare și funcționare a instituțiilor de învățământ primar și secundar, ciclul I și II, aprobat prin ordinul nr. 235 din 25 martie 2016;</a:t>
            </a:r>
            <a:endParaRPr lang="en-US" sz="2400" dirty="0" smtClean="0">
              <a:latin typeface="Times New Roman" pitchFamily="18" charset="0"/>
              <a:cs typeface="Times New Roman" pitchFamily="18" charset="0"/>
            </a:endParaRPr>
          </a:p>
          <a:p>
            <a:pPr algn="just"/>
            <a:r>
              <a:rPr lang="ro-RO" sz="2400" dirty="0" smtClean="0">
                <a:latin typeface="Times New Roman" pitchFamily="18" charset="0"/>
                <a:cs typeface="Times New Roman" pitchFamily="18" charset="0"/>
              </a:rPr>
              <a:t>Metodologia de evaluare a instituțiilor de învățământ general, aprobată prin ordinul nr. 581 din 26.06.2020;</a:t>
            </a:r>
          </a:p>
          <a:p>
            <a:pPr algn="just"/>
            <a:r>
              <a:rPr lang="ro-RO" sz="2400" dirty="0" smtClean="0">
                <a:latin typeface="Times New Roman" pitchFamily="18" charset="0"/>
                <a:cs typeface="Times New Roman" pitchFamily="18" charset="0"/>
              </a:rPr>
              <a:t>Reglementări speciale privind demararea anului de studii 2020-2021, în contextul epidemiologic COVID-19 pentru instituțiile de învățământ primar, gimnazial și liceal;</a:t>
            </a:r>
          </a:p>
          <a:p>
            <a:pPr algn="just"/>
            <a:r>
              <a:rPr lang="vi-VN" sz="2400" dirty="0" smtClean="0">
                <a:latin typeface="Times New Roman" pitchFamily="18" charset="0"/>
                <a:cs typeface="Times New Roman" pitchFamily="18" charset="0"/>
              </a:rPr>
              <a:t>Metodologiei privind continuarea la distanță a procesului educațional în condiții de carantină în învățământul primar, gimnazial și liceal</a:t>
            </a:r>
            <a:r>
              <a:rPr lang="ro-RO" sz="2400" dirty="0" smtClean="0">
                <a:latin typeface="Times New Roman" pitchFamily="18" charset="0"/>
                <a:cs typeface="Times New Roman" pitchFamily="18" charset="0"/>
              </a:rPr>
              <a:t> (ordinul nr. 351 din 19.03.2020).</a:t>
            </a:r>
            <a:endParaRPr lang="en-US" sz="2400" dirty="0" smtClean="0">
              <a:latin typeface="Times New Roman" pitchFamily="18" charset="0"/>
              <a:cs typeface="Times New Roman" pitchFamily="18" charset="0"/>
            </a:endParaRPr>
          </a:p>
          <a:p>
            <a:endParaRPr lang="ro-RO" dirty="0" smtClean="0">
              <a:latin typeface="Times New Roman" panose="02020603050405020304" pitchFamily="18" charset="0"/>
              <a:cs typeface="Times New Roman" panose="02020603050405020304" pitchFamily="18" charset="0"/>
            </a:endParaRPr>
          </a:p>
          <a:p>
            <a:endParaRPr lang="ro-RO" dirty="0" smtClean="0">
              <a:latin typeface="Times New Roman" panose="02020603050405020304" pitchFamily="18" charset="0"/>
              <a:cs typeface="Times New Roman" panose="02020603050405020304" pitchFamily="18" charset="0"/>
            </a:endParaRPr>
          </a:p>
          <a:p>
            <a:endParaRPr lang="ro-RO" dirty="0"/>
          </a:p>
        </p:txBody>
      </p:sp>
      <p:sp>
        <p:nvSpPr>
          <p:cNvPr id="2" name="Заголовок 1"/>
          <p:cNvSpPr>
            <a:spLocks noGrp="1"/>
          </p:cNvSpPr>
          <p:nvPr>
            <p:ph type="title"/>
          </p:nvPr>
        </p:nvSpPr>
        <p:spPr>
          <a:xfrm>
            <a:off x="2592925" y="624110"/>
            <a:ext cx="8911687" cy="710704"/>
          </a:xfrm>
        </p:spPr>
        <p:txBody>
          <a:bodyPr>
            <a:normAutofit fontScale="90000"/>
          </a:bodyPr>
          <a:lstStyle/>
          <a:p>
            <a:pPr algn="ctr"/>
            <a:r>
              <a:rPr lang="ro-RO" b="1" dirty="0" smtClean="0">
                <a:solidFill>
                  <a:schemeClr val="accent1">
                    <a:lumMod val="50000"/>
                  </a:schemeClr>
                </a:solidFill>
                <a:latin typeface="Times New Roman" pitchFamily="18" charset="0"/>
              </a:rPr>
              <a:t>Acte normative</a:t>
            </a:r>
            <a:endParaRPr lang="ro-R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172" y="1292772"/>
            <a:ext cx="10821440" cy="5096153"/>
          </a:xfrm>
        </p:spPr>
        <p:txBody>
          <a:bodyPr>
            <a:noAutofit/>
          </a:bodyPr>
          <a:lstStyle/>
          <a:p>
            <a:pPr algn="just"/>
            <a:r>
              <a:rPr lang="ro-RO" sz="3200" dirty="0" smtClean="0"/>
              <a:t>Se</a:t>
            </a:r>
            <a:r>
              <a:rPr lang="en-US" sz="3200" dirty="0" smtClean="0"/>
              <a:t> </a:t>
            </a:r>
            <a:r>
              <a:rPr lang="ro-RO" sz="3200" dirty="0" smtClean="0"/>
              <a:t>utilizează manualele </a:t>
            </a:r>
            <a:r>
              <a:rPr lang="ro-RO" sz="3200" dirty="0"/>
              <a:t>anterioare (în limba română și rusă</a:t>
            </a:r>
            <a:r>
              <a:rPr lang="ro-RO" sz="3200" dirty="0" smtClean="0"/>
              <a:t>) pentru clasele VII, VIII, IX, X, XII. </a:t>
            </a:r>
          </a:p>
          <a:p>
            <a:r>
              <a:rPr lang="ro-RO" sz="3200" dirty="0" smtClean="0"/>
              <a:t>Manuale </a:t>
            </a:r>
            <a:r>
              <a:rPr lang="ro-RO" sz="3200" dirty="0"/>
              <a:t>noi – </a:t>
            </a:r>
            <a:r>
              <a:rPr lang="ro-RO" sz="3200" dirty="0" smtClean="0"/>
              <a:t>pentru clasele </a:t>
            </a:r>
            <a:r>
              <a:rPr lang="ro-RO" sz="3200" dirty="0" smtClean="0">
                <a:solidFill>
                  <a:srgbClr val="FF0000"/>
                </a:solidFill>
              </a:rPr>
              <a:t>V, VI și XI (editura Prut).</a:t>
            </a:r>
          </a:p>
          <a:p>
            <a:r>
              <a:rPr lang="ro-RO" sz="3200" dirty="0" smtClean="0"/>
              <a:t>În clasa a X-a, profil real:</a:t>
            </a:r>
          </a:p>
          <a:p>
            <a:pPr algn="just">
              <a:buNone/>
            </a:pPr>
            <a:r>
              <a:rPr lang="ro-RO" sz="2400" dirty="0" smtClean="0">
                <a:solidFill>
                  <a:srgbClr val="FF0000"/>
                </a:solidFill>
              </a:rPr>
              <a:t>    Tema „Polinoame. Fracții algebrice” se va studia din manualul pentru clasa a IX-a (se vor utiliza manualele care sunt rezervă în bibliotecă, sau varianta </a:t>
            </a:r>
            <a:r>
              <a:rPr lang="ro-RO" sz="2400" dirty="0" err="1" smtClean="0">
                <a:solidFill>
                  <a:srgbClr val="FF0000"/>
                </a:solidFill>
              </a:rPr>
              <a:t>electronuică</a:t>
            </a:r>
            <a:r>
              <a:rPr lang="ro-RO" sz="2400" dirty="0" smtClean="0">
                <a:solidFill>
                  <a:srgbClr val="FF0000"/>
                </a:solidFill>
              </a:rPr>
              <a:t> </a:t>
            </a:r>
            <a:r>
              <a:rPr lang="ro-RO" sz="2400" dirty="0" err="1" smtClean="0">
                <a:solidFill>
                  <a:srgbClr val="FF0000"/>
                </a:solidFill>
              </a:rPr>
              <a:t>www.ctice.md</a:t>
            </a:r>
            <a:r>
              <a:rPr lang="ro-RO" sz="2400" dirty="0" smtClean="0">
                <a:solidFill>
                  <a:srgbClr val="FF0000"/>
                </a:solidFill>
              </a:rPr>
              <a:t> ).</a:t>
            </a:r>
            <a:endParaRPr lang="ro-RO" sz="2400" dirty="0">
              <a:solidFill>
                <a:srgbClr val="FF0000"/>
              </a:solidFill>
            </a:endParaRPr>
          </a:p>
        </p:txBody>
      </p:sp>
      <p:sp>
        <p:nvSpPr>
          <p:cNvPr id="2" name="Title 1"/>
          <p:cNvSpPr>
            <a:spLocks noGrp="1"/>
          </p:cNvSpPr>
          <p:nvPr>
            <p:ph type="title"/>
          </p:nvPr>
        </p:nvSpPr>
        <p:spPr>
          <a:xfrm>
            <a:off x="1198179" y="231228"/>
            <a:ext cx="10306433" cy="924910"/>
          </a:xfrm>
        </p:spPr>
        <p:txBody>
          <a:bodyPr>
            <a:noAutofit/>
          </a:bodyPr>
          <a:lstStyle/>
          <a:p>
            <a:pPr algn="ctr"/>
            <a:r>
              <a:rPr lang="ro-RO" sz="4000" dirty="0" smtClean="0">
                <a:solidFill>
                  <a:schemeClr val="accent1">
                    <a:lumMod val="50000"/>
                  </a:schemeClr>
                </a:solidFill>
                <a:latin typeface="Times New Roman" pitchFamily="18" charset="0"/>
                <a:cs typeface="Times New Roman" pitchFamily="18" charset="0"/>
              </a:rPr>
              <a:t>Manuale în anul școlar 2020 – 2021</a:t>
            </a:r>
            <a:endParaRPr lang="ro-RO" sz="4000" dirty="0"/>
          </a:p>
        </p:txBody>
      </p:sp>
    </p:spTree>
    <p:extLst>
      <p:ext uri="{BB962C8B-B14F-4D97-AF65-F5344CB8AC3E}">
        <p14:creationId xmlns:p14="http://schemas.microsoft.com/office/powerpoint/2010/main" xmlns="" val="990187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1545" y="1355834"/>
            <a:ext cx="10443067" cy="4555388"/>
          </a:xfrm>
        </p:spPr>
        <p:txBody>
          <a:bodyPr>
            <a:normAutofit/>
          </a:bodyPr>
          <a:lstStyle/>
          <a:p>
            <a:pPr algn="just"/>
            <a:r>
              <a:rPr lang="ro-RO" sz="3200" dirty="0">
                <a:latin typeface="Times New Roman" panose="02020603050405020304" pitchFamily="18" charset="0"/>
                <a:cs typeface="Times New Roman" panose="02020603050405020304" pitchFamily="18" charset="0"/>
              </a:rPr>
              <a:t>Media zilnică a timpului destinat activităților de instruire pentru un elev din învățământul gimnazial și liceal (în clasă și </a:t>
            </a:r>
            <a:r>
              <a:rPr lang="en-US" sz="3200" dirty="0">
                <a:latin typeface="Times New Roman" panose="02020603050405020304" pitchFamily="18" charset="0"/>
                <a:cs typeface="Times New Roman" panose="02020603050405020304" pitchFamily="18" charset="0"/>
              </a:rPr>
              <a:t>la </a:t>
            </a:r>
            <a:r>
              <a:rPr lang="ro-RO" sz="3200" dirty="0" smtClean="0">
                <a:latin typeface="Times New Roman" panose="02020603050405020304" pitchFamily="18" charset="0"/>
                <a:cs typeface="Times New Roman" panose="02020603050405020304" pitchFamily="18" charset="0"/>
              </a:rPr>
              <a:t>domiciliu), </a:t>
            </a:r>
            <a:r>
              <a:rPr lang="ro-RO" sz="3200" dirty="0">
                <a:latin typeface="Times New Roman" panose="02020603050405020304" pitchFamily="18" charset="0"/>
                <a:cs typeface="Times New Roman" panose="02020603050405020304" pitchFamily="18" charset="0"/>
              </a:rPr>
              <a:t>însumând toate disciplinele școlare, trebuie să fie încadrată în </a:t>
            </a:r>
            <a:r>
              <a:rPr lang="ro-RO" sz="3200" dirty="0">
                <a:solidFill>
                  <a:srgbClr val="FF0000"/>
                </a:solidFill>
                <a:latin typeface="Times New Roman" panose="02020603050405020304" pitchFamily="18" charset="0"/>
                <a:cs typeface="Times New Roman" panose="02020603050405020304" pitchFamily="18" charset="0"/>
              </a:rPr>
              <a:t>6 - 8 ore</a:t>
            </a:r>
            <a:r>
              <a:rPr lang="ro-RO" sz="3200" dirty="0">
                <a:latin typeface="Times New Roman" panose="02020603050405020304" pitchFamily="18" charset="0"/>
                <a:cs typeface="Times New Roman" panose="02020603050405020304" pitchFamily="18" charset="0"/>
              </a:rPr>
              <a:t>. Volumul temelor pentru acasă pentru fiecare disciplină școlară, inclusiv pentru disciplina Matematica,  nu trebuie să depășească </a:t>
            </a:r>
            <a:r>
              <a:rPr lang="ro-RO" sz="3200" dirty="0">
                <a:solidFill>
                  <a:srgbClr val="FF0000"/>
                </a:solidFill>
                <a:latin typeface="Times New Roman" panose="02020603050405020304" pitchFamily="18" charset="0"/>
                <a:cs typeface="Times New Roman" panose="02020603050405020304" pitchFamily="18" charset="0"/>
              </a:rPr>
              <a:t>1/3 din volumul sarcinilor realizate în clasă</a:t>
            </a:r>
            <a:r>
              <a:rPr lang="ro-RO" sz="3200" dirty="0">
                <a:latin typeface="Times New Roman" panose="02020603050405020304" pitchFamily="18" charset="0"/>
                <a:cs typeface="Times New Roman" panose="02020603050405020304" pitchFamily="18" charset="0"/>
              </a:rPr>
              <a:t>, pe parcursul lecției</a:t>
            </a:r>
            <a:r>
              <a:rPr lang="ro-RO" sz="3200" dirty="0" smtClean="0">
                <a:latin typeface="Times New Roman" panose="02020603050405020304" pitchFamily="18" charset="0"/>
                <a:cs typeface="Times New Roman" panose="02020603050405020304" pitchFamily="18" charset="0"/>
              </a:rPr>
              <a:t>. (conform </a:t>
            </a:r>
            <a:r>
              <a:rPr lang="ro-RO" sz="3200" i="1" dirty="0" smtClean="0">
                <a:latin typeface="Times New Roman" panose="02020603050405020304" pitchFamily="18" charset="0"/>
                <a:cs typeface="Times New Roman" panose="02020603050405020304" pitchFamily="18" charset="0"/>
              </a:rPr>
              <a:t>Instrucțiunii privind managementul temelor pentru acasă în învățământul primar, gimnazial și liceal). </a:t>
            </a:r>
            <a:endParaRPr lang="ro-RO" sz="3200" i="1" dirty="0">
              <a:latin typeface="Times New Roman" panose="02020603050405020304" pitchFamily="18" charset="0"/>
              <a:cs typeface="Times New Roman" panose="02020603050405020304" pitchFamily="18" charset="0"/>
            </a:endParaRPr>
          </a:p>
          <a:p>
            <a:pPr algn="just"/>
            <a:endParaRPr lang="ro-RO" sz="32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177159" y="189186"/>
            <a:ext cx="10327453" cy="1330856"/>
          </a:xfrm>
        </p:spPr>
        <p:txBody>
          <a:bodyPr>
            <a:normAutofit/>
          </a:bodyPr>
          <a:lstStyle/>
          <a:p>
            <a:pPr algn="ctr"/>
            <a:r>
              <a:rPr lang="vi-VN" b="1" dirty="0">
                <a:solidFill>
                  <a:schemeClr val="accent1">
                    <a:lumMod val="50000"/>
                  </a:schemeClr>
                </a:solidFill>
              </a:rPr>
              <a:t>Volumul </a:t>
            </a:r>
            <a:r>
              <a:rPr lang="en-US" b="1" dirty="0">
                <a:solidFill>
                  <a:schemeClr val="accent1">
                    <a:lumMod val="50000"/>
                  </a:schemeClr>
                </a:solidFill>
              </a:rPr>
              <a:t> </a:t>
            </a:r>
            <a:r>
              <a:rPr lang="vi-VN" b="1" dirty="0">
                <a:solidFill>
                  <a:schemeClr val="accent1">
                    <a:lumMod val="50000"/>
                  </a:schemeClr>
                </a:solidFill>
              </a:rPr>
              <a:t>zilnic </a:t>
            </a:r>
            <a:r>
              <a:rPr lang="en-US" b="1" dirty="0">
                <a:solidFill>
                  <a:schemeClr val="accent1">
                    <a:lumMod val="50000"/>
                  </a:schemeClr>
                </a:solidFill>
              </a:rPr>
              <a:t> </a:t>
            </a:r>
            <a:r>
              <a:rPr lang="vi-VN" b="1" dirty="0">
                <a:solidFill>
                  <a:schemeClr val="accent1">
                    <a:lumMod val="50000"/>
                  </a:schemeClr>
                </a:solidFill>
              </a:rPr>
              <a:t>al temelor pentru acasă</a:t>
            </a:r>
            <a:endParaRPr lang="ro-RO" dirty="0"/>
          </a:p>
        </p:txBody>
      </p:sp>
    </p:spTree>
    <p:extLst>
      <p:ext uri="{BB962C8B-B14F-4D97-AF65-F5344CB8AC3E}">
        <p14:creationId xmlns:p14="http://schemas.microsoft.com/office/powerpoint/2010/main" xmlns="" val="2484973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421" y="1145628"/>
            <a:ext cx="10569191" cy="4765594"/>
          </a:xfrm>
        </p:spPr>
        <p:txBody>
          <a:bodyPr>
            <a:normAutofit/>
          </a:bodyPr>
          <a:lstStyle/>
          <a:p>
            <a:pPr lvl="0" algn="just"/>
            <a:r>
              <a:rPr lang="ro-RO" sz="3200" dirty="0">
                <a:latin typeface="Times New Roman" pitchFamily="18" charset="0"/>
                <a:cs typeface="Times New Roman" pitchFamily="18" charset="0"/>
              </a:rPr>
              <a:t>În ciclul gimnazial, în clasa a V-a, în primele două săptămâni de studiu nu se dau teme pentru acasă. Timpul estimat, zilnic, pentru realizarea temei, </a:t>
            </a:r>
            <a:r>
              <a:rPr lang="ro-RO" sz="3200" dirty="0">
                <a:solidFill>
                  <a:srgbClr val="FF0000"/>
                </a:solidFill>
                <a:latin typeface="Times New Roman" pitchFamily="18" charset="0"/>
                <a:cs typeface="Times New Roman" pitchFamily="18" charset="0"/>
              </a:rPr>
              <a:t>la toate disciplinele școlare</a:t>
            </a:r>
            <a:r>
              <a:rPr lang="ro-RO" sz="3200" dirty="0">
                <a:latin typeface="Times New Roman" pitchFamily="18" charset="0"/>
                <a:cs typeface="Times New Roman" pitchFamily="18" charset="0"/>
              </a:rPr>
              <a:t>, nu va depăși:</a:t>
            </a:r>
          </a:p>
          <a:p>
            <a:pPr lvl="0" algn="just"/>
            <a:r>
              <a:rPr lang="ro-RO" sz="3200" dirty="0">
                <a:latin typeface="Times New Roman" pitchFamily="18" charset="0"/>
                <a:cs typeface="Times New Roman" pitchFamily="18" charset="0"/>
              </a:rPr>
              <a:t> </a:t>
            </a:r>
            <a:r>
              <a:rPr lang="ro-RO" sz="3200" dirty="0">
                <a:solidFill>
                  <a:srgbClr val="FF0000"/>
                </a:solidFill>
                <a:latin typeface="Times New Roman" pitchFamily="18" charset="0"/>
                <a:cs typeface="Times New Roman" pitchFamily="18" charset="0"/>
              </a:rPr>
              <a:t>pentru clasele V-VI – 1,5 ore</a:t>
            </a:r>
          </a:p>
          <a:p>
            <a:pPr lvl="0" algn="just"/>
            <a:r>
              <a:rPr lang="ro-RO" sz="3200" dirty="0">
                <a:solidFill>
                  <a:srgbClr val="FF0000"/>
                </a:solidFill>
                <a:latin typeface="Times New Roman" pitchFamily="18" charset="0"/>
                <a:cs typeface="Times New Roman" pitchFamily="18" charset="0"/>
              </a:rPr>
              <a:t>pentru clasele VII-IX – 2 ore</a:t>
            </a:r>
          </a:p>
          <a:p>
            <a:pPr algn="just"/>
            <a:r>
              <a:rPr lang="ro-RO" sz="3200" dirty="0">
                <a:latin typeface="Times New Roman" pitchFamily="18" charset="0"/>
                <a:cs typeface="Times New Roman" pitchFamily="18" charset="0"/>
              </a:rPr>
              <a:t>Volumul săptămânal al temelor pentru acasă nu va depăși 7,5 ore pentru clasele V-VI și 10 ore de lucru pentru clasele VII - IX.</a:t>
            </a:r>
          </a:p>
          <a:p>
            <a:endParaRPr lang="ro-RO" dirty="0"/>
          </a:p>
        </p:txBody>
      </p:sp>
      <p:sp>
        <p:nvSpPr>
          <p:cNvPr id="2" name="Title 1"/>
          <p:cNvSpPr>
            <a:spLocks noGrp="1"/>
          </p:cNvSpPr>
          <p:nvPr>
            <p:ph type="title"/>
          </p:nvPr>
        </p:nvSpPr>
        <p:spPr>
          <a:xfrm>
            <a:off x="977461" y="178676"/>
            <a:ext cx="10527151" cy="914400"/>
          </a:xfrm>
        </p:spPr>
        <p:txBody>
          <a:bodyPr>
            <a:normAutofit/>
          </a:bodyPr>
          <a:lstStyle/>
          <a:p>
            <a:pPr algn="ctr"/>
            <a:r>
              <a:rPr lang="vi-VN" b="1" dirty="0">
                <a:solidFill>
                  <a:schemeClr val="accent1">
                    <a:lumMod val="50000"/>
                  </a:schemeClr>
                </a:solidFill>
                <a:latin typeface="Times New Roman" pitchFamily="18" charset="0"/>
                <a:cs typeface="Times New Roman" pitchFamily="18" charset="0"/>
              </a:rPr>
              <a:t>Volumul </a:t>
            </a:r>
            <a:r>
              <a:rPr lang="en-US" b="1" dirty="0">
                <a:solidFill>
                  <a:schemeClr val="accent1">
                    <a:lumMod val="50000"/>
                  </a:schemeClr>
                </a:solidFill>
                <a:latin typeface="Times New Roman" pitchFamily="18" charset="0"/>
                <a:cs typeface="Times New Roman" pitchFamily="18" charset="0"/>
              </a:rPr>
              <a:t> </a:t>
            </a:r>
            <a:r>
              <a:rPr lang="vi-VN" b="1" dirty="0">
                <a:solidFill>
                  <a:schemeClr val="accent1">
                    <a:lumMod val="50000"/>
                  </a:schemeClr>
                </a:solidFill>
                <a:latin typeface="Times New Roman" pitchFamily="18" charset="0"/>
                <a:cs typeface="Times New Roman" pitchFamily="18" charset="0"/>
              </a:rPr>
              <a:t>zilnic </a:t>
            </a:r>
            <a:r>
              <a:rPr lang="en-US" b="1" dirty="0">
                <a:solidFill>
                  <a:schemeClr val="accent1">
                    <a:lumMod val="50000"/>
                  </a:schemeClr>
                </a:solidFill>
                <a:latin typeface="Times New Roman" pitchFamily="18" charset="0"/>
                <a:cs typeface="Times New Roman" pitchFamily="18" charset="0"/>
              </a:rPr>
              <a:t> </a:t>
            </a:r>
            <a:r>
              <a:rPr lang="vi-VN" b="1" dirty="0">
                <a:solidFill>
                  <a:schemeClr val="accent1">
                    <a:lumMod val="50000"/>
                  </a:schemeClr>
                </a:solidFill>
                <a:latin typeface="Times New Roman" pitchFamily="18" charset="0"/>
                <a:cs typeface="Times New Roman" pitchFamily="18" charset="0"/>
              </a:rPr>
              <a:t>al temelor pentru acasă</a:t>
            </a:r>
            <a:endParaRPr lang="ro-RO" dirty="0">
              <a:latin typeface="Times New Roman" pitchFamily="18" charset="0"/>
              <a:cs typeface="Times New Roman" pitchFamily="18" charset="0"/>
            </a:endParaRPr>
          </a:p>
        </p:txBody>
      </p:sp>
    </p:spTree>
    <p:extLst>
      <p:ext uri="{BB962C8B-B14F-4D97-AF65-F5344CB8AC3E}">
        <p14:creationId xmlns:p14="http://schemas.microsoft.com/office/powerpoint/2010/main" xmlns="" val="3985044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r>
              <a:rPr lang="ro-RO" sz="3600" dirty="0">
                <a:solidFill>
                  <a:schemeClr val="tx1">
                    <a:lumMod val="95000"/>
                    <a:lumOff val="5000"/>
                  </a:schemeClr>
                </a:solidFill>
                <a:latin typeface="Times New Roman" pitchFamily="18" charset="0"/>
                <a:cs typeface="Times New Roman" pitchFamily="18" charset="0"/>
              </a:rPr>
              <a:t>În ciclul liceal timpul estimat, zilnic, realizării temei pentru acasă, </a:t>
            </a:r>
            <a:r>
              <a:rPr lang="ro-RO" sz="3600" dirty="0">
                <a:solidFill>
                  <a:srgbClr val="FF0000"/>
                </a:solidFill>
                <a:latin typeface="Times New Roman" pitchFamily="18" charset="0"/>
                <a:cs typeface="Times New Roman" pitchFamily="18" charset="0"/>
              </a:rPr>
              <a:t>la toate disciplinele</a:t>
            </a:r>
            <a:r>
              <a:rPr lang="ro-RO" sz="3600" dirty="0">
                <a:solidFill>
                  <a:schemeClr val="tx1">
                    <a:lumMod val="95000"/>
                    <a:lumOff val="5000"/>
                  </a:schemeClr>
                </a:solidFill>
                <a:latin typeface="Times New Roman" pitchFamily="18" charset="0"/>
                <a:cs typeface="Times New Roman" pitchFamily="18" charset="0"/>
              </a:rPr>
              <a:t>, nu va depăși 2,5 ore. Volumul săptămânal nu va depăși 12,5 ore.</a:t>
            </a:r>
          </a:p>
          <a:p>
            <a:endParaRPr lang="ro-RO" dirty="0"/>
          </a:p>
        </p:txBody>
      </p:sp>
      <p:sp>
        <p:nvSpPr>
          <p:cNvPr id="2" name="Title 1"/>
          <p:cNvSpPr>
            <a:spLocks noGrp="1"/>
          </p:cNvSpPr>
          <p:nvPr>
            <p:ph type="title"/>
          </p:nvPr>
        </p:nvSpPr>
        <p:spPr/>
        <p:txBody>
          <a:bodyPr/>
          <a:lstStyle/>
          <a:p>
            <a:pPr algn="ctr"/>
            <a:r>
              <a:rPr lang="vi-VN" b="1" dirty="0">
                <a:solidFill>
                  <a:schemeClr val="accent1">
                    <a:lumMod val="50000"/>
                  </a:schemeClr>
                </a:solidFill>
              </a:rPr>
              <a:t>Volumul </a:t>
            </a:r>
            <a:r>
              <a:rPr lang="en-US" b="1" dirty="0">
                <a:solidFill>
                  <a:schemeClr val="accent1">
                    <a:lumMod val="50000"/>
                  </a:schemeClr>
                </a:solidFill>
              </a:rPr>
              <a:t> </a:t>
            </a:r>
            <a:r>
              <a:rPr lang="vi-VN" b="1" dirty="0">
                <a:solidFill>
                  <a:schemeClr val="accent1">
                    <a:lumMod val="50000"/>
                  </a:schemeClr>
                </a:solidFill>
              </a:rPr>
              <a:t>zilnic </a:t>
            </a:r>
            <a:r>
              <a:rPr lang="en-US" b="1" dirty="0">
                <a:solidFill>
                  <a:schemeClr val="accent1">
                    <a:lumMod val="50000"/>
                  </a:schemeClr>
                </a:solidFill>
              </a:rPr>
              <a:t> </a:t>
            </a:r>
            <a:r>
              <a:rPr lang="vi-VN" b="1" dirty="0">
                <a:solidFill>
                  <a:schemeClr val="accent1">
                    <a:lumMod val="50000"/>
                  </a:schemeClr>
                </a:solidFill>
              </a:rPr>
              <a:t>al temelor pentru acasă</a:t>
            </a:r>
            <a:endParaRPr lang="ro-RO" dirty="0"/>
          </a:p>
        </p:txBody>
      </p:sp>
    </p:spTree>
    <p:extLst>
      <p:ext uri="{BB962C8B-B14F-4D97-AF65-F5344CB8AC3E}">
        <p14:creationId xmlns:p14="http://schemas.microsoft.com/office/powerpoint/2010/main" xmlns="" val="19906427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1507</TotalTime>
  <Words>2874</Words>
  <Application>Microsoft Office PowerPoint</Application>
  <PresentationFormat>Custom</PresentationFormat>
  <Paragraphs>155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Открытая</vt:lpstr>
      <vt:lpstr>Organizarea procesului educaţional la matematică în anul de studii 2020-2021</vt:lpstr>
      <vt:lpstr>Motto:</vt:lpstr>
      <vt:lpstr>Acte normative</vt:lpstr>
      <vt:lpstr>Acte normative</vt:lpstr>
      <vt:lpstr>Acte normative</vt:lpstr>
      <vt:lpstr>Manuale în anul școlar 2020 – 2021</vt:lpstr>
      <vt:lpstr>Volumul  zilnic  al temelor pentru acasă</vt:lpstr>
      <vt:lpstr>Volumul  zilnic  al temelor pentru acasă</vt:lpstr>
      <vt:lpstr>Volumul  zilnic  al temelor pentru acasă</vt:lpstr>
      <vt:lpstr>Recomandări cu privire la  procesul educațional la matematică (Componenta evaluativă)</vt:lpstr>
      <vt:lpstr>Componenta evaluativă</vt:lpstr>
      <vt:lpstr>Componenta evaluativă</vt:lpstr>
      <vt:lpstr>Evaluarea în clasa a V-a</vt:lpstr>
      <vt:lpstr>Evaluarea în clasa a V-a</vt:lpstr>
      <vt:lpstr>Evaluarea în clasa a VI-a</vt:lpstr>
      <vt:lpstr>Evaluarea rezultatelor învățării</vt:lpstr>
      <vt:lpstr>Nota „10” se acordă  elevului pentru: </vt:lpstr>
      <vt:lpstr>        Nota „9” se acordă  elevului pentru: </vt:lpstr>
      <vt:lpstr>Nota „8” se acordă  elevului pentru: </vt:lpstr>
      <vt:lpstr>Nota „7” se acordă  elevului pentru: </vt:lpstr>
      <vt:lpstr>Nota „6” se acordă  elevului pentru: </vt:lpstr>
      <vt:lpstr>Nota „5” se acordă  elevului pentru: </vt:lpstr>
      <vt:lpstr>Nota „4” se acordă  elevului pentru: </vt:lpstr>
      <vt:lpstr>Nota „3” se acordă  elevului pentru: </vt:lpstr>
      <vt:lpstr>Nota „2” se acordă  elevului pentru: </vt:lpstr>
      <vt:lpstr>Nota „1” se acordă  elevului pentru: </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Organizarea procesului educaţional la matematică în anul de studii 2019-2020</dc:title>
  <dc:creator>Ceapa V</dc:creator>
  <cp:lastModifiedBy>Laptop</cp:lastModifiedBy>
  <cp:revision>129</cp:revision>
  <cp:lastPrinted>2019-07-25T16:25:43Z</cp:lastPrinted>
  <dcterms:created xsi:type="dcterms:W3CDTF">2019-07-24T06:34:16Z</dcterms:created>
  <dcterms:modified xsi:type="dcterms:W3CDTF">2021-03-31T15:50:23Z</dcterms:modified>
</cp:coreProperties>
</file>