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3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0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83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33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64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33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2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50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13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35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3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В Швеции есть необычный отель, который открыт </a:t>
            </a:r>
            <a:r>
              <a:rPr lang="ru-RU" sz="6300" dirty="0" smtClean="0">
                <a:latin typeface="Corbel" panose="020B0503020204020204" pitchFamily="34" charset="0"/>
              </a:rPr>
              <a:t>с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декабря </a:t>
            </a:r>
            <a:r>
              <a:rPr lang="ru-RU" sz="6300" dirty="0">
                <a:latin typeface="Corbel" panose="020B0503020204020204" pitchFamily="34" charset="0"/>
              </a:rPr>
              <a:t>по апрель, а в остальное время, так </a:t>
            </a:r>
            <a:r>
              <a:rPr lang="ru-RU" sz="6300" dirty="0" smtClean="0">
                <a:latin typeface="Corbel" panose="020B0503020204020204" pitchFamily="34" charset="0"/>
              </a:rPr>
              <a:t>сказать,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закрывается </a:t>
            </a:r>
            <a:r>
              <a:rPr lang="ru-RU" sz="6300" dirty="0">
                <a:latin typeface="Corbel" panose="020B0503020204020204" pitchFamily="34" charset="0"/>
              </a:rPr>
              <a:t>на «капитальный ремонт». </a:t>
            </a:r>
            <a:endParaRPr lang="ru-RU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А </a:t>
            </a:r>
            <a:r>
              <a:rPr lang="ru-RU" sz="6300" b="1" dirty="0">
                <a:latin typeface="Corbel" panose="020B0503020204020204" pitchFamily="34" charset="0"/>
              </a:rPr>
              <a:t>в </a:t>
            </a:r>
            <a:r>
              <a:rPr lang="ru-RU" sz="6300" b="1" dirty="0" smtClean="0">
                <a:latin typeface="Corbel" panose="020B0503020204020204" pitchFamily="34" charset="0"/>
              </a:rPr>
              <a:t>чём особенность </a:t>
            </a:r>
            <a:r>
              <a:rPr lang="ru-RU" sz="6300" b="1" dirty="0">
                <a:latin typeface="Corbel" panose="020B0503020204020204" pitchFamily="34" charset="0"/>
              </a:rPr>
              <a:t>этого </a:t>
            </a:r>
            <a:r>
              <a:rPr lang="ru-RU" sz="6300" b="1" dirty="0" smtClean="0">
                <a:latin typeface="Corbel" panose="020B0503020204020204" pitchFamily="34" charset="0"/>
              </a:rPr>
              <a:t>отеля?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În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Suedia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există</a:t>
            </a:r>
            <a:r>
              <a:rPr lang="en-US" sz="6300" dirty="0">
                <a:latin typeface="Corbel" panose="020B0503020204020204" pitchFamily="34" charset="0"/>
              </a:rPr>
              <a:t> un hotel </a:t>
            </a:r>
            <a:r>
              <a:rPr lang="en-US" sz="6300" dirty="0" err="1">
                <a:latin typeface="Corbel" panose="020B0503020204020204" pitchFamily="34" charset="0"/>
              </a:rPr>
              <a:t>neobișnuit</a:t>
            </a:r>
            <a:r>
              <a:rPr lang="en-US" sz="6300" dirty="0">
                <a:latin typeface="Corbel" panose="020B0503020204020204" pitchFamily="34" charset="0"/>
              </a:rPr>
              <a:t>, care e </a:t>
            </a:r>
            <a:r>
              <a:rPr lang="en-US" sz="6300" dirty="0" err="1">
                <a:latin typeface="Corbel" panose="020B0503020204020204" pitchFamily="34" charset="0"/>
              </a:rPr>
              <a:t>deschis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decembrie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până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în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aprilie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en-US" sz="6300" dirty="0" err="1">
                <a:latin typeface="Corbel" panose="020B0503020204020204" pitchFamily="34" charset="0"/>
              </a:rPr>
              <a:t>În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restul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timpului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acesta</a:t>
            </a:r>
            <a:r>
              <a:rPr lang="en-US" sz="6300" dirty="0">
                <a:latin typeface="Corbel" panose="020B0503020204020204" pitchFamily="34" charset="0"/>
              </a:rPr>
              <a:t> e </a:t>
            </a:r>
            <a:r>
              <a:rPr lang="en-US" sz="6300" dirty="0" err="1" smtClean="0">
                <a:latin typeface="Corbel" panose="020B0503020204020204" pitchFamily="34" charset="0"/>
              </a:rPr>
              <a:t>închis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pentru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>
                <a:latin typeface="Corbel" panose="020B0503020204020204" pitchFamily="34" charset="0"/>
              </a:rPr>
              <a:t>”</a:t>
            </a:r>
            <a:r>
              <a:rPr lang="en-US" sz="6300" dirty="0" err="1">
                <a:latin typeface="Corbel" panose="020B0503020204020204" pitchFamily="34" charset="0"/>
              </a:rPr>
              <a:t>reparație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capitală</a:t>
            </a:r>
            <a:r>
              <a:rPr lang="en-US" sz="6300" dirty="0">
                <a:latin typeface="Corbel" panose="020B0503020204020204" pitchFamily="34" charset="0"/>
              </a:rPr>
              <a:t>”. </a:t>
            </a:r>
            <a:r>
              <a:rPr lang="en-US" sz="6300" b="1" dirty="0">
                <a:latin typeface="Corbel" panose="020B0503020204020204" pitchFamily="34" charset="0"/>
              </a:rPr>
              <a:t>Care </a:t>
            </a:r>
            <a:r>
              <a:rPr lang="en-US" sz="6300" b="1" dirty="0" smtClean="0">
                <a:latin typeface="Corbel" panose="020B0503020204020204" pitchFamily="34" charset="0"/>
              </a:rPr>
              <a:t>e</a:t>
            </a:r>
            <a:r>
              <a:rPr lang="ro-MD" sz="6300" b="1" dirty="0" smtClean="0">
                <a:latin typeface="Corbel" panose="020B0503020204020204" pitchFamily="34" charset="0"/>
              </a:rPr>
              <a:t>ste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specificul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acestui</a:t>
            </a:r>
            <a:endParaRPr lang="en-US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hotel</a:t>
            </a:r>
            <a:r>
              <a:rPr lang="en-US" sz="6300" b="1" dirty="0">
                <a:latin typeface="Corbel" panose="020B0503020204020204" pitchFamily="34" charset="0"/>
              </a:rPr>
              <a:t>? 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23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458450" y="3842477"/>
            <a:ext cx="9328753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o-MD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Он </a:t>
            </a:r>
            <a:r>
              <a:rPr lang="ru-RU" sz="5700" b="1" dirty="0">
                <a:solidFill>
                  <a:schemeClr val="bg1"/>
                </a:solidFill>
                <a:latin typeface="Corbel" panose="020B0503020204020204" pitchFamily="34" charset="0"/>
              </a:rPr>
              <a:t>сделан изо 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льда / </a:t>
            </a:r>
          </a:p>
          <a:p>
            <a:r>
              <a:rPr lang="ro-MD" sz="5700" b="1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sz="5700" b="1" smtClean="0">
                <a:solidFill>
                  <a:schemeClr val="bg1"/>
                </a:solidFill>
                <a:latin typeface="Corbel" panose="020B0503020204020204" pitchFamily="34" charset="0"/>
              </a:rPr>
              <a:t>E</a:t>
            </a:r>
            <a:r>
              <a:rPr lang="ro-MD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ste</a:t>
            </a:r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construit</a:t>
            </a:r>
            <a:r>
              <a:rPr lang="en-US" sz="5700" b="1" dirty="0">
                <a:solidFill>
                  <a:schemeClr val="bg1"/>
                </a:solidFill>
                <a:latin typeface="Corbel" panose="020B0503020204020204" pitchFamily="34" charset="0"/>
              </a:rPr>
              <a:t> din </a:t>
            </a:r>
            <a:r>
              <a:rPr lang="en-US" sz="5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gheață</a:t>
            </a:r>
            <a:endParaRPr lang="ru-RU" sz="57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e3f6ab0ccae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96753"/>
            <a:ext cx="9244013" cy="69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С 2011 года на очистных сооружениях </a:t>
            </a:r>
            <a:r>
              <a:rPr lang="ru-RU" sz="7200" dirty="0" smtClean="0">
                <a:latin typeface="Corbel" panose="020B0503020204020204" pitchFamily="34" charset="0"/>
              </a:rPr>
              <a:t>Санкт</a:t>
            </a:r>
            <a:r>
              <a:rPr lang="en-US" sz="7200" smtClean="0">
                <a:latin typeface="Corbel" panose="020B0503020204020204" pitchFamily="34" charset="0"/>
              </a:rPr>
              <a:t>-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Петербурга </a:t>
            </a:r>
            <a:r>
              <a:rPr lang="ru-RU" sz="7200" dirty="0">
                <a:latin typeface="Corbel" panose="020B0503020204020204" pitchFamily="34" charset="0"/>
              </a:rPr>
              <a:t>трудятся ОНИ. </a:t>
            </a:r>
            <a:r>
              <a:rPr lang="ru-RU" sz="7200" b="1" dirty="0">
                <a:latin typeface="Corbel" panose="020B0503020204020204" pitchFamily="34" charset="0"/>
              </a:rPr>
              <a:t>Назовите ЕГО, </a:t>
            </a:r>
            <a:r>
              <a:rPr lang="ru-RU" sz="7200" b="1" dirty="0" smtClean="0">
                <a:latin typeface="Corbel" panose="020B0503020204020204" pitchFamily="34" charset="0"/>
              </a:rPr>
              <a:t>зная,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это – один из двенадцати знаков </a:t>
            </a:r>
            <a:r>
              <a:rPr lang="ru-RU" sz="7200" b="1" dirty="0" smtClean="0">
                <a:latin typeface="Corbel" panose="020B0503020204020204" pitchFamily="34" charset="0"/>
              </a:rPr>
              <a:t>зодиака.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Din </a:t>
            </a:r>
            <a:r>
              <a:rPr lang="en-US" sz="7200" dirty="0">
                <a:latin typeface="Corbel" panose="020B0503020204020204" pitchFamily="34" charset="0"/>
              </a:rPr>
              <a:t>2011 </a:t>
            </a:r>
            <a:r>
              <a:rPr lang="en-US" sz="7200" dirty="0" err="1">
                <a:latin typeface="Corbel" panose="020B0503020204020204" pitchFamily="34" charset="0"/>
              </a:rPr>
              <a:t>Ei</a:t>
            </a:r>
            <a:r>
              <a:rPr lang="en-US" sz="7200" dirty="0">
                <a:latin typeface="Corbel" panose="020B0503020204020204" pitchFamily="34" charset="0"/>
              </a:rPr>
              <a:t> ”</a:t>
            </a:r>
            <a:r>
              <a:rPr lang="en-US" sz="7200" dirty="0" err="1">
                <a:latin typeface="Corbel" panose="020B0503020204020204" pitchFamily="34" charset="0"/>
              </a:rPr>
              <a:t>lucrează</a:t>
            </a:r>
            <a:r>
              <a:rPr lang="en-US" sz="7200" dirty="0">
                <a:latin typeface="Corbel" panose="020B0503020204020204" pitchFamily="34" charset="0"/>
              </a:rPr>
              <a:t>” la </a:t>
            </a:r>
            <a:r>
              <a:rPr lang="en-US" sz="7200" dirty="0" err="1">
                <a:latin typeface="Corbel" panose="020B0503020204020204" pitchFamily="34" charset="0"/>
              </a:rPr>
              <a:t>stațiile</a:t>
            </a:r>
            <a:r>
              <a:rPr lang="en-US" sz="7200" dirty="0">
                <a:latin typeface="Corbel" panose="020B0503020204020204" pitchFamily="34" charset="0"/>
              </a:rPr>
              <a:t> de </a:t>
            </a:r>
            <a:r>
              <a:rPr lang="en-US" sz="7200" dirty="0" err="1">
                <a:latin typeface="Corbel" panose="020B0503020204020204" pitchFamily="34" charset="0"/>
              </a:rPr>
              <a:t>epurare</a:t>
            </a:r>
            <a:r>
              <a:rPr lang="en-US" sz="7200" dirty="0">
                <a:latin typeface="Corbel" panose="020B0503020204020204" pitchFamily="34" charset="0"/>
              </a:rPr>
              <a:t> din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Sankt</a:t>
            </a:r>
            <a:r>
              <a:rPr lang="ru-RU" sz="7200" dirty="0" smtClean="0">
                <a:latin typeface="Corbel" panose="020B0503020204020204" pitchFamily="34" charset="0"/>
              </a:rPr>
              <a:t>-</a:t>
            </a:r>
            <a:r>
              <a:rPr lang="en-US" sz="7200" dirty="0" smtClean="0">
                <a:latin typeface="Corbel" panose="020B0503020204020204" pitchFamily="34" charset="0"/>
              </a:rPr>
              <a:t>Petersburg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 err="1">
                <a:latin typeface="Corbel" panose="020B0503020204020204" pitchFamily="34" charset="0"/>
              </a:rPr>
              <a:t>Numiți-i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știind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e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un </a:t>
            </a:r>
            <a:r>
              <a:rPr lang="en-US" sz="7200" b="1" dirty="0" err="1">
                <a:latin typeface="Corbel" panose="020B0503020204020204" pitchFamily="34" charset="0"/>
              </a:rPr>
              <a:t>semn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zodiacal</a:t>
            </a:r>
            <a:r>
              <a:rPr lang="en-US" sz="7200" b="1" dirty="0">
                <a:latin typeface="Corbel" panose="020B0503020204020204" pitchFamily="34" charset="0"/>
              </a:rPr>
              <a:t>.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921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63201" y="3814603"/>
            <a:ext cx="974090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Рак /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Rac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901595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957513"/>
            <a:ext cx="9415463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Какое озеро вошло в список «Семь </a:t>
            </a:r>
            <a:r>
              <a:rPr lang="ru-RU" sz="7200" b="1" dirty="0" smtClean="0">
                <a:latin typeface="Corbel" panose="020B0503020204020204" pitchFamily="34" charset="0"/>
              </a:rPr>
              <a:t>чудес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России»?</a:t>
            </a:r>
          </a:p>
          <a:p>
            <a:pPr fontAlgn="base"/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>
                <a:latin typeface="Corbel" panose="020B0503020204020204" pitchFamily="34" charset="0"/>
              </a:rPr>
              <a:t>lac a </a:t>
            </a:r>
            <a:r>
              <a:rPr lang="en-US" sz="7200" b="1" dirty="0" err="1">
                <a:latin typeface="Corbel" panose="020B0503020204020204" pitchFamily="34" charset="0"/>
              </a:rPr>
              <a:t>intrat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lista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celor</a:t>
            </a:r>
            <a:r>
              <a:rPr lang="en-US" sz="7200" b="1" dirty="0">
                <a:latin typeface="Corbel" panose="020B0503020204020204" pitchFamily="34" charset="0"/>
              </a:rPr>
              <a:t> ”7 </a:t>
            </a:r>
            <a:r>
              <a:rPr lang="en-US" sz="7200" b="1" dirty="0" err="1">
                <a:latin typeface="Corbel" panose="020B0503020204020204" pitchFamily="34" charset="0"/>
              </a:rPr>
              <a:t>minuni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ale</a:t>
            </a:r>
            <a:r>
              <a:rPr lang="ru-RU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Rusiei</a:t>
            </a:r>
            <a:r>
              <a:rPr lang="en-US" sz="7200" b="1" dirty="0">
                <a:latin typeface="Corbel" panose="020B0503020204020204" pitchFamily="34" charset="0"/>
              </a:rPr>
              <a:t>”?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50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14603"/>
            <a:ext cx="972185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Байкал /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Baikal 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Мыс_Лударь,_17_июня_2013_год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371796"/>
            <a:ext cx="9759857" cy="73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84"/>
            <a:ext cx="20058380" cy="1335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5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500" b="1" dirty="0" smtClean="0">
                <a:latin typeface="Corbel" panose="020B0503020204020204" pitchFamily="34" charset="0"/>
              </a:rPr>
              <a:t>только гласные.</a:t>
            </a:r>
            <a:endParaRPr lang="en-US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>
                <a:latin typeface="Corbel" panose="020B0503020204020204" pitchFamily="34" charset="0"/>
              </a:rPr>
              <a:t>о</a:t>
            </a:r>
            <a:r>
              <a:rPr lang="ru-RU" sz="5500" dirty="0" smtClean="0">
                <a:latin typeface="Corbel" panose="020B0503020204020204" pitchFamily="34" charset="0"/>
              </a:rPr>
              <a:t> </a:t>
            </a:r>
            <a:r>
              <a:rPr lang="ru-RU" sz="5500" dirty="0">
                <a:latin typeface="Corbel" panose="020B0503020204020204" pitchFamily="34" charset="0"/>
              </a:rPr>
              <a:t>е </a:t>
            </a:r>
            <a:r>
              <a:rPr lang="ru-RU" sz="5500" dirty="0" err="1">
                <a:latin typeface="Corbel" panose="020B0503020204020204" pitchFamily="34" charset="0"/>
              </a:rPr>
              <a:t>е</a:t>
            </a:r>
            <a:r>
              <a:rPr lang="ru-RU" sz="5500" dirty="0">
                <a:latin typeface="Corbel" panose="020B0503020204020204" pitchFamily="34" charset="0"/>
              </a:rPr>
              <a:t> </a:t>
            </a:r>
            <a:r>
              <a:rPr lang="ru-RU" sz="5500" dirty="0" smtClean="0">
                <a:latin typeface="Corbel" panose="020B0503020204020204" pitchFamily="34" charset="0"/>
              </a:rPr>
              <a:t>и е </a:t>
            </a:r>
            <a:r>
              <a:rPr lang="ru-RU" sz="5500" dirty="0">
                <a:latin typeface="Corbel" panose="020B0503020204020204" pitchFamily="34" charset="0"/>
              </a:rPr>
              <a:t>– Превращение морской воды в </a:t>
            </a:r>
            <a:r>
              <a:rPr lang="ru-RU" sz="5500" dirty="0" smtClean="0">
                <a:latin typeface="Corbel" panose="020B0503020204020204" pitchFamily="34" charset="0"/>
              </a:rPr>
              <a:t>питьевую.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>
                <a:latin typeface="Corbel" panose="020B0503020204020204" pitchFamily="34" charset="0"/>
              </a:rPr>
              <a:t>а</a:t>
            </a:r>
            <a:r>
              <a:rPr lang="ru-RU" sz="5500" dirty="0" smtClean="0">
                <a:latin typeface="Corbel" panose="020B0503020204020204" pitchFamily="34" charset="0"/>
              </a:rPr>
              <a:t> </a:t>
            </a:r>
            <a:r>
              <a:rPr lang="ru-RU" sz="5500" dirty="0">
                <a:latin typeface="Corbel" panose="020B0503020204020204" pitchFamily="34" charset="0"/>
              </a:rPr>
              <a:t>а е – Супергерой, который управляет </a:t>
            </a:r>
            <a:r>
              <a:rPr lang="ru-RU" sz="5500" dirty="0" smtClean="0">
                <a:latin typeface="Corbel" panose="020B0503020204020204" pitchFamily="34" charset="0"/>
              </a:rPr>
              <a:t>водой.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и </a:t>
            </a:r>
            <a:r>
              <a:rPr lang="ru-RU" sz="5500" dirty="0">
                <a:latin typeface="Corbel" panose="020B0503020204020204" pitchFamily="34" charset="0"/>
              </a:rPr>
              <a:t>а </a:t>
            </a:r>
            <a:r>
              <a:rPr lang="ru-RU" sz="5500" dirty="0" smtClean="0">
                <a:latin typeface="Corbel" panose="020B0503020204020204" pitchFamily="34" charset="0"/>
              </a:rPr>
              <a:t>и я </a:t>
            </a:r>
            <a:r>
              <a:rPr lang="ru-RU" sz="5500" dirty="0">
                <a:latin typeface="Corbel" panose="020B0503020204020204" pitchFamily="34" charset="0"/>
              </a:rPr>
              <a:t>– Отделение жидкости от </a:t>
            </a:r>
            <a:r>
              <a:rPr lang="ru-RU" sz="5500" dirty="0" smtClean="0">
                <a:latin typeface="Corbel" panose="020B0503020204020204" pitchFamily="34" charset="0"/>
              </a:rPr>
              <a:t>примесей.</a:t>
            </a:r>
            <a:endParaRPr lang="en-US" sz="5500" dirty="0">
              <a:latin typeface="Corbel" panose="020B0503020204020204" pitchFamily="34" charset="0"/>
            </a:endParaRPr>
          </a:p>
          <a:p>
            <a:pPr fontAlgn="base"/>
            <a:endParaRPr lang="ru-RU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500" b="1" dirty="0" smtClean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cuvintele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în</a:t>
            </a:r>
            <a:r>
              <a:rPr lang="en-US" sz="5500" b="1" dirty="0">
                <a:latin typeface="Corbel" panose="020B0503020204020204" pitchFamily="34" charset="0"/>
              </a:rPr>
              <a:t> care au </a:t>
            </a:r>
            <a:r>
              <a:rPr lang="en-US" sz="5500" b="1" dirty="0" err="1">
                <a:latin typeface="Corbel" panose="020B0503020204020204" pitchFamily="34" charset="0"/>
              </a:rPr>
              <a:t>fost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omise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toate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consoanele</a:t>
            </a:r>
            <a:r>
              <a:rPr lang="en-US" sz="5500" b="1" dirty="0">
                <a:latin typeface="Corbel" panose="020B0503020204020204" pitchFamily="34" charset="0"/>
              </a:rPr>
              <a:t>. </a:t>
            </a:r>
            <a:endParaRPr lang="en-US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smtClean="0">
                <a:latin typeface="Corbel" panose="020B0503020204020204" pitchFamily="34" charset="0"/>
              </a:rPr>
              <a:t>e </a:t>
            </a:r>
            <a:r>
              <a:rPr lang="en-US" sz="5500" dirty="0">
                <a:latin typeface="Corbel" panose="020B0503020204020204" pitchFamily="34" charset="0"/>
              </a:rPr>
              <a:t>a </a:t>
            </a:r>
            <a:r>
              <a:rPr lang="en-US" sz="5500" dirty="0" err="1">
                <a:latin typeface="Corbel" panose="020B0503020204020204" pitchFamily="34" charset="0"/>
              </a:rPr>
              <a:t>i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i</a:t>
            </a:r>
            <a:r>
              <a:rPr lang="en-US" sz="5500" dirty="0">
                <a:latin typeface="Corbel" panose="020B0503020204020204" pitchFamily="34" charset="0"/>
              </a:rPr>
              <a:t> a e – </a:t>
            </a:r>
            <a:r>
              <a:rPr lang="en-US" sz="5500" dirty="0" err="1">
                <a:latin typeface="Corbel" panose="020B0503020204020204" pitchFamily="34" charset="0"/>
              </a:rPr>
              <a:t>Transformarea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apei</a:t>
            </a:r>
            <a:r>
              <a:rPr lang="en-US" sz="5500" dirty="0">
                <a:latin typeface="Corbel" panose="020B0503020204020204" pitchFamily="34" charset="0"/>
              </a:rPr>
              <a:t> de mare </a:t>
            </a:r>
            <a:r>
              <a:rPr lang="en-US" sz="5500" dirty="0" err="1">
                <a:latin typeface="Corbel" panose="020B0503020204020204" pitchFamily="34" charset="0"/>
              </a:rPr>
              <a:t>în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cea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 smtClean="0">
                <a:latin typeface="Corbel" panose="020B0503020204020204" pitchFamily="34" charset="0"/>
              </a:rPr>
              <a:t>potabilă</a:t>
            </a:r>
            <a:r>
              <a:rPr lang="en-US" sz="55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500" dirty="0" smtClean="0">
                <a:latin typeface="Corbel" panose="020B0503020204020204" pitchFamily="34" charset="0"/>
              </a:rPr>
              <a:t>a u</a:t>
            </a:r>
            <a:r>
              <a:rPr lang="ru-RU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smtClean="0">
                <a:latin typeface="Corbel" panose="020B0503020204020204" pitchFamily="34" charset="0"/>
              </a:rPr>
              <a:t>a </a:t>
            </a:r>
            <a:r>
              <a:rPr lang="en-US" sz="5500" dirty="0">
                <a:latin typeface="Corbel" panose="020B0503020204020204" pitchFamily="34" charset="0"/>
              </a:rPr>
              <a:t>a – </a:t>
            </a:r>
            <a:r>
              <a:rPr lang="en-US" sz="5500" dirty="0" err="1">
                <a:latin typeface="Corbel" panose="020B0503020204020204" pitchFamily="34" charset="0"/>
              </a:rPr>
              <a:t>Supererou</a:t>
            </a:r>
            <a:r>
              <a:rPr lang="en-US" sz="5500" dirty="0">
                <a:latin typeface="Corbel" panose="020B0503020204020204" pitchFamily="34" charset="0"/>
              </a:rPr>
              <a:t> care </a:t>
            </a:r>
            <a:r>
              <a:rPr lang="en-US" sz="5500" dirty="0" err="1">
                <a:latin typeface="Corbel" panose="020B0503020204020204" pitchFamily="34" charset="0"/>
              </a:rPr>
              <a:t>controlează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 smtClean="0">
                <a:latin typeface="Corbel" panose="020B0503020204020204" pitchFamily="34" charset="0"/>
              </a:rPr>
              <a:t>apa</a:t>
            </a:r>
            <a:r>
              <a:rPr lang="en-US" sz="55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500" dirty="0" err="1" smtClean="0">
                <a:latin typeface="Corbel" panose="020B0503020204020204" pitchFamily="34" charset="0"/>
              </a:rPr>
              <a:t>i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>
                <a:latin typeface="Corbel" panose="020B0503020204020204" pitchFamily="34" charset="0"/>
              </a:rPr>
              <a:t>a e – </a:t>
            </a:r>
            <a:r>
              <a:rPr lang="en-US" sz="5500" dirty="0" err="1">
                <a:latin typeface="Corbel" panose="020B0503020204020204" pitchFamily="34" charset="0"/>
              </a:rPr>
              <a:t>Curățarea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unui</a:t>
            </a:r>
            <a:r>
              <a:rPr lang="en-US" sz="5500" dirty="0">
                <a:latin typeface="Corbel" panose="020B0503020204020204" pitchFamily="34" charset="0"/>
              </a:rPr>
              <a:t> fluid de </a:t>
            </a:r>
            <a:r>
              <a:rPr lang="en-US" sz="5500" dirty="0" err="1">
                <a:latin typeface="Corbel" panose="020B0503020204020204" pitchFamily="34" charset="0"/>
              </a:rPr>
              <a:t>impurități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și</a:t>
            </a:r>
            <a:r>
              <a:rPr lang="en-US" sz="5500" dirty="0">
                <a:latin typeface="Corbel" panose="020B0503020204020204" pitchFamily="34" charset="0"/>
              </a:rPr>
              <a:t> de </a:t>
            </a:r>
            <a:r>
              <a:rPr lang="en-US" sz="5500" dirty="0" err="1">
                <a:latin typeface="Corbel" panose="020B0503020204020204" pitchFamily="34" charset="0"/>
              </a:rPr>
              <a:t>microbi</a:t>
            </a:r>
            <a:r>
              <a:rPr lang="en-US" sz="55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109693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Опреснение/</a:t>
            </a:r>
            <a:r>
              <a:rPr lang="en-U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Desalinizare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Аквамен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Aquaman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Фильтрация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Filtrare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117694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ОТВЕТА/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– 3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5c77b0a16726066259222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7" y="2886075"/>
            <a:ext cx="9764886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Около 70% воды, добываемой из рек и </a:t>
            </a:r>
            <a:r>
              <a:rPr lang="ru-RU" sz="7200" b="1" dirty="0" smtClean="0">
                <a:latin typeface="Corbel" panose="020B0503020204020204" pitchFamily="34" charset="0"/>
              </a:rPr>
              <a:t>озёр,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используется </a:t>
            </a:r>
            <a:r>
              <a:rPr lang="ru-RU" sz="7200" b="1" dirty="0">
                <a:latin typeface="Corbel" panose="020B0503020204020204" pitchFamily="34" charset="0"/>
              </a:rPr>
              <a:t>для: питья или </a:t>
            </a:r>
            <a:r>
              <a:rPr lang="ru-RU" sz="7200" b="1" dirty="0" smtClean="0">
                <a:latin typeface="Corbel" panose="020B0503020204020204" pitchFamily="34" charset="0"/>
              </a:rPr>
              <a:t>орошения?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Pentru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consum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pentru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irigare</a:t>
            </a:r>
            <a:r>
              <a:rPr lang="en-US" sz="7200" b="1" dirty="0">
                <a:latin typeface="Corbel" panose="020B0503020204020204" pitchFamily="34" charset="0"/>
              </a:rPr>
              <a:t> se </a:t>
            </a:r>
            <a:r>
              <a:rPr lang="en-US" sz="7200" b="1" dirty="0" err="1">
                <a:latin typeface="Corbel" panose="020B0503020204020204" pitchFamily="34" charset="0"/>
              </a:rPr>
              <a:t>utilizează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circa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70</a:t>
            </a:r>
            <a:r>
              <a:rPr lang="en-US" sz="7200" b="1" dirty="0">
                <a:latin typeface="Corbel" panose="020B0503020204020204" pitchFamily="34" charset="0"/>
              </a:rPr>
              <a:t>% din </a:t>
            </a:r>
            <a:r>
              <a:rPr lang="en-US" sz="7200" b="1" dirty="0" err="1">
                <a:latin typeface="Corbel" panose="020B0503020204020204" pitchFamily="34" charset="0"/>
              </a:rPr>
              <a:t>apa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extrasă</a:t>
            </a:r>
            <a:r>
              <a:rPr lang="en-US" sz="7200" b="1" dirty="0">
                <a:latin typeface="Corbel" panose="020B0503020204020204" pitchFamily="34" charset="0"/>
              </a:rPr>
              <a:t> din </a:t>
            </a:r>
            <a:r>
              <a:rPr lang="en-US" sz="7200" b="1" dirty="0" err="1">
                <a:latin typeface="Corbel" panose="020B0503020204020204" pitchFamily="34" charset="0"/>
              </a:rPr>
              <a:t>râuri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lacuri</a:t>
            </a:r>
            <a:r>
              <a:rPr lang="en-US" sz="7200" b="1" dirty="0" smtClean="0">
                <a:latin typeface="Corbel" panose="020B0503020204020204" pitchFamily="34" charset="0"/>
              </a:rPr>
              <a:t>?</a:t>
            </a:r>
            <a:endParaRPr lang="en-US" sz="72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15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Орошение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Irigare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orosheniye-1024x79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1" y="2521206"/>
            <a:ext cx="9363075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одна капля нефти </a:t>
            </a:r>
            <a:r>
              <a:rPr lang="ru-RU" sz="7200" b="1" dirty="0" smtClean="0">
                <a:latin typeface="Corbel" panose="020B0503020204020204" pitchFamily="34" charset="0"/>
              </a:rPr>
              <a:t>делает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непригодной </a:t>
            </a:r>
            <a:r>
              <a:rPr lang="ru-RU" sz="7200" b="1" dirty="0">
                <a:latin typeface="Corbel" panose="020B0503020204020204" pitchFamily="34" charset="0"/>
              </a:rPr>
              <a:t>для питья 25 литров </a:t>
            </a:r>
            <a:r>
              <a:rPr lang="ru-RU" sz="7200" b="1" dirty="0" smtClean="0">
                <a:latin typeface="Corbel" panose="020B0503020204020204" pitchFamily="34" charset="0"/>
              </a:rPr>
              <a:t>воды?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o </a:t>
            </a:r>
            <a:r>
              <a:rPr lang="en-US" sz="7200" b="1" dirty="0" err="1">
                <a:latin typeface="Corbel" panose="020B0503020204020204" pitchFamily="34" charset="0"/>
              </a:rPr>
              <a:t>singură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picătură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petrol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este</a:t>
            </a:r>
            <a:r>
              <a:rPr lang="en-US" sz="7200" b="1" dirty="0" smtClean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ajuns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pentru</a:t>
            </a:r>
            <a:r>
              <a:rPr lang="en-US" sz="7200" b="1" dirty="0">
                <a:latin typeface="Corbel" panose="020B0503020204020204" pitchFamily="34" charset="0"/>
              </a:rPr>
              <a:t> a face </a:t>
            </a:r>
            <a:r>
              <a:rPr lang="en-US" sz="7200" b="1" dirty="0" err="1">
                <a:latin typeface="Corbel" panose="020B0503020204020204" pitchFamily="34" charset="0"/>
              </a:rPr>
              <a:t>nepotabili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25 </a:t>
            </a:r>
            <a:r>
              <a:rPr lang="en-US" sz="7200" b="1" dirty="0" err="1">
                <a:latin typeface="Corbel" panose="020B0503020204020204" pitchFamily="34" charset="0"/>
              </a:rPr>
              <a:t>litri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de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apă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0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 /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782467"/>
            <a:ext cx="9391650" cy="62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>
                <a:latin typeface="Corbel" panose="020B0503020204020204" pitchFamily="34" charset="0"/>
              </a:rPr>
              <a:t>В статье о туберкулёзе говорится о важности прививки </a:t>
            </a:r>
            <a:r>
              <a:rPr lang="ru-RU" sz="5200" dirty="0" smtClean="0">
                <a:latin typeface="Corbel" panose="020B0503020204020204" pitchFamily="34" charset="0"/>
              </a:rPr>
              <a:t>и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повышенном </a:t>
            </a:r>
            <a:r>
              <a:rPr lang="ru-RU" sz="5200" dirty="0">
                <a:latin typeface="Corbel" panose="020B0503020204020204" pitchFamily="34" charset="0"/>
              </a:rPr>
              <a:t>риске заражения среди </a:t>
            </a:r>
            <a:r>
              <a:rPr lang="ru-RU" sz="5200" dirty="0" err="1" smtClean="0">
                <a:latin typeface="Corbel" panose="020B0503020204020204" pitchFamily="34" charset="0"/>
              </a:rPr>
              <a:t>невакцинированных</a:t>
            </a:r>
            <a:r>
              <a:rPr lang="ru-RU" sz="5200" dirty="0" smtClean="0">
                <a:latin typeface="Corbel" panose="020B0503020204020204" pitchFamily="34" charset="0"/>
              </a:rPr>
              <a:t>.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Чтобы </a:t>
            </a:r>
            <a:r>
              <a:rPr lang="ru-RU" sz="5200" dirty="0">
                <a:latin typeface="Corbel" panose="020B0503020204020204" pitchFamily="34" charset="0"/>
              </a:rPr>
              <a:t>подчеркнуть лёгкость передачи </a:t>
            </a:r>
            <a:r>
              <a:rPr lang="ru-RU" sz="5200" dirty="0" smtClean="0">
                <a:latin typeface="Corbel" panose="020B0503020204020204" pitchFamily="34" charset="0"/>
              </a:rPr>
              <a:t>инфекции, возбудитель </a:t>
            </a: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туберкулёза </a:t>
            </a:r>
            <a:r>
              <a:rPr lang="ru-RU" sz="5200" dirty="0">
                <a:latin typeface="Corbel" panose="020B0503020204020204" pitchFamily="34" charset="0"/>
              </a:rPr>
              <a:t>сравнили с </a:t>
            </a:r>
            <a:r>
              <a:rPr lang="ru-RU" sz="5200" dirty="0" smtClean="0">
                <a:latin typeface="Corbel" panose="020B0503020204020204" pitchFamily="34" charset="0"/>
              </a:rPr>
              <a:t>легкоатлетическим инвентарём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200" b="1" dirty="0">
                <a:latin typeface="Corbel" panose="020B0503020204020204" pitchFamily="34" charset="0"/>
              </a:rPr>
              <a:t>его двумя </a:t>
            </a:r>
            <a:r>
              <a:rPr lang="ru-RU" sz="5200" b="1" dirty="0" smtClean="0">
                <a:latin typeface="Corbel" panose="020B0503020204020204" pitchFamily="34" charset="0"/>
              </a:rPr>
              <a:t>словами.</a:t>
            </a:r>
            <a:endParaRPr lang="en-US" sz="5200" b="1" dirty="0" smtClean="0">
              <a:latin typeface="Corbel" panose="020B0503020204020204" pitchFamily="34" charset="0"/>
            </a:endParaRPr>
          </a:p>
          <a:p>
            <a:pPr fontAlgn="base"/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Un </a:t>
            </a:r>
            <a:r>
              <a:rPr lang="en-US" sz="5200" dirty="0" err="1">
                <a:latin typeface="Corbel" panose="020B0503020204020204" pitchFamily="34" charset="0"/>
              </a:rPr>
              <a:t>articol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despre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tuberculoză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menționează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importanța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vaccinării</a:t>
            </a:r>
            <a:endParaRPr lang="en-US" sz="5200" dirty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și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riscul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sporit</a:t>
            </a:r>
            <a:r>
              <a:rPr lang="en-US" sz="5200" dirty="0">
                <a:latin typeface="Corbel" panose="020B0503020204020204" pitchFamily="34" charset="0"/>
              </a:rPr>
              <a:t> de </a:t>
            </a:r>
            <a:r>
              <a:rPr lang="en-US" sz="5200" dirty="0" err="1">
                <a:latin typeface="Corbel" panose="020B0503020204020204" pitchFamily="34" charset="0"/>
              </a:rPr>
              <a:t>infecție</a:t>
            </a:r>
            <a:r>
              <a:rPr lang="en-US" sz="5200" dirty="0">
                <a:latin typeface="Corbel" panose="020B0503020204020204" pitchFamily="34" charset="0"/>
              </a:rPr>
              <a:t> la </a:t>
            </a:r>
            <a:r>
              <a:rPr lang="en-US" sz="5200" dirty="0" err="1">
                <a:latin typeface="Corbel" panose="020B0503020204020204" pitchFamily="34" charset="0"/>
              </a:rPr>
              <a:t>persoanele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nevaccinate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b="1" dirty="0" smtClean="0">
                <a:latin typeface="Corbel" panose="020B0503020204020204" pitchFamily="34" charset="0"/>
              </a:rPr>
              <a:t>Cu </a:t>
            </a:r>
            <a:r>
              <a:rPr lang="en-US" sz="5200" b="1" dirty="0" err="1">
                <a:latin typeface="Corbel" panose="020B0503020204020204" pitchFamily="34" charset="0"/>
              </a:rPr>
              <a:t>ce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 smtClean="0">
                <a:latin typeface="Corbel" panose="020B0503020204020204" pitchFamily="34" charset="0"/>
              </a:rPr>
              <a:t>obiect</a:t>
            </a:r>
            <a:r>
              <a:rPr lang="ru-RU" sz="5200" b="1" dirty="0">
                <a:latin typeface="Corbel" panose="020B0503020204020204" pitchFamily="34" charset="0"/>
              </a:rPr>
              <a:t>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folosit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atletism</a:t>
            </a:r>
            <a:r>
              <a:rPr lang="en-US" sz="5200" b="1" dirty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comparat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agentul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cauzal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smtClean="0">
                <a:latin typeface="Corbel" panose="020B0503020204020204" pitchFamily="34" charset="0"/>
              </a:rPr>
              <a:t>al</a:t>
            </a:r>
            <a:r>
              <a:rPr lang="ru-RU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 smtClean="0">
                <a:latin typeface="Corbel" panose="020B0503020204020204" pitchFamily="34" charset="0"/>
              </a:rPr>
              <a:t>tuberculozei</a:t>
            </a:r>
            <a:r>
              <a:rPr lang="en-US" sz="5200" b="1" dirty="0" smtClean="0">
                <a:latin typeface="Corbel" panose="020B0503020204020204" pitchFamily="34" charset="0"/>
              </a:rPr>
              <a:t>,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pentru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>
                <a:latin typeface="Corbel" panose="020B0503020204020204" pitchFamily="34" charset="0"/>
              </a:rPr>
              <a:t>a </a:t>
            </a:r>
            <a:r>
              <a:rPr lang="en-US" sz="5200" b="1" dirty="0" err="1">
                <a:latin typeface="Corbel" panose="020B0503020204020204" pitchFamily="34" charset="0"/>
              </a:rPr>
              <a:t>sublinia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ușurința</a:t>
            </a:r>
            <a:r>
              <a:rPr lang="en-US" sz="5200" b="1" dirty="0">
                <a:latin typeface="Corbel" panose="020B0503020204020204" pitchFamily="34" charset="0"/>
              </a:rPr>
              <a:t> de </a:t>
            </a:r>
            <a:r>
              <a:rPr lang="en-US" sz="5200" b="1" dirty="0" err="1">
                <a:latin typeface="Corbel" panose="020B0503020204020204" pitchFamily="34" charset="0"/>
              </a:rPr>
              <a:t>transmitere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smtClean="0">
                <a:latin typeface="Corbel" panose="020B0503020204020204" pitchFamily="34" charset="0"/>
              </a:rPr>
              <a:t>a</a:t>
            </a:r>
            <a:r>
              <a:rPr lang="ru-RU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 smtClean="0">
                <a:latin typeface="Corbel" panose="020B0503020204020204" pitchFamily="34" charset="0"/>
              </a:rPr>
              <a:t>infecției</a:t>
            </a:r>
            <a:r>
              <a:rPr lang="en-US" sz="5200" b="1" dirty="0">
                <a:latin typeface="Corbel" panose="020B0503020204020204" pitchFamily="34" charset="0"/>
              </a:rPr>
              <a:t>?</a:t>
            </a:r>
            <a:endParaRPr lang="ru-RU" sz="5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42477"/>
            <a:ext cx="97218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Эстафетная палочка / </a:t>
            </a:r>
          </a:p>
          <a:p>
            <a:pPr algn="ctr" fontAlgn="base"/>
            <a:r>
              <a:rPr lang="en-US" sz="6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Băț</a:t>
            </a:r>
            <a:r>
              <a:rPr lang="en-US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4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6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ștafetă</a:t>
            </a:r>
            <a:endParaRPr lang="ru-RU" sz="64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d72ff919add672509d8be0131a0877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414309"/>
            <a:ext cx="9561512" cy="63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542</Words>
  <Application>Microsoft Office PowerPoint</Application>
  <PresentationFormat>Произвольный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406</cp:revision>
  <dcterms:modified xsi:type="dcterms:W3CDTF">2021-01-06T14:28:15Z</dcterms:modified>
</cp:coreProperties>
</file>