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60" r:id="rId5"/>
    <p:sldId id="331" r:id="rId6"/>
    <p:sldId id="361" r:id="rId7"/>
    <p:sldId id="396" r:id="rId8"/>
    <p:sldId id="398" r:id="rId9"/>
    <p:sldId id="394" r:id="rId10"/>
    <p:sldId id="266" r:id="rId11"/>
    <p:sldId id="268" r:id="rId12"/>
    <p:sldId id="399" r:id="rId13"/>
    <p:sldId id="377" r:id="rId14"/>
    <p:sldId id="400" r:id="rId15"/>
    <p:sldId id="401" r:id="rId16"/>
    <p:sldId id="402" r:id="rId17"/>
    <p:sldId id="275" r:id="rId18"/>
    <p:sldId id="280" r:id="rId19"/>
    <p:sldId id="408" r:id="rId20"/>
    <p:sldId id="403" r:id="rId21"/>
    <p:sldId id="405" r:id="rId22"/>
    <p:sldId id="407" r:id="rId23"/>
    <p:sldId id="404" r:id="rId24"/>
    <p:sldId id="281" r:id="rId25"/>
    <p:sldId id="282" r:id="rId26"/>
    <p:sldId id="415" r:id="rId27"/>
    <p:sldId id="412" r:id="rId28"/>
    <p:sldId id="411" r:id="rId29"/>
    <p:sldId id="410" r:id="rId30"/>
    <p:sldId id="409" r:id="rId31"/>
    <p:sldId id="288" r:id="rId32"/>
    <p:sldId id="293" r:id="rId33"/>
    <p:sldId id="420" r:id="rId34"/>
    <p:sldId id="421" r:id="rId35"/>
    <p:sldId id="418" r:id="rId36"/>
    <p:sldId id="416" r:id="rId37"/>
    <p:sldId id="417" r:id="rId38"/>
    <p:sldId id="25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90D"/>
    <a:srgbClr val="A42518"/>
    <a:srgbClr val="8368A4"/>
    <a:srgbClr val="275EA1"/>
    <a:srgbClr val="73509A"/>
    <a:srgbClr val="B22C2C"/>
    <a:srgbClr val="7A5E9C"/>
    <a:srgbClr val="995013"/>
    <a:srgbClr val="A33A1D"/>
    <a:srgbClr val="4476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05" d="100"/>
          <a:sy n="105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5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24.wmf"/><Relationship Id="rId7" Type="http://schemas.openxmlformats.org/officeDocument/2006/relationships/image" Target="../media/image101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5.wmf"/><Relationship Id="rId7" Type="http://schemas.openxmlformats.org/officeDocument/2006/relationships/image" Target="../media/image108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10" Type="http://schemas.openxmlformats.org/officeDocument/2006/relationships/image" Target="../media/image111.wmf"/><Relationship Id="rId4" Type="http://schemas.openxmlformats.org/officeDocument/2006/relationships/image" Target="../media/image79.wmf"/><Relationship Id="rId9" Type="http://schemas.openxmlformats.org/officeDocument/2006/relationships/image" Target="../media/image11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61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Relationship Id="rId9" Type="http://schemas.openxmlformats.org/officeDocument/2006/relationships/image" Target="../media/image1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79.wmf"/><Relationship Id="rId1" Type="http://schemas.openxmlformats.org/officeDocument/2006/relationships/image" Target="../media/image138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4" Type="http://schemas.openxmlformats.org/officeDocument/2006/relationships/image" Target="../media/image156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image" Target="../media/image159.wmf"/><Relationship Id="rId7" Type="http://schemas.openxmlformats.org/officeDocument/2006/relationships/image" Target="../media/image163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62.wmf"/><Relationship Id="rId11" Type="http://schemas.openxmlformats.org/officeDocument/2006/relationships/image" Target="../media/image167.wmf"/><Relationship Id="rId5" Type="http://schemas.openxmlformats.org/officeDocument/2006/relationships/image" Target="../media/image161.wmf"/><Relationship Id="rId10" Type="http://schemas.openxmlformats.org/officeDocument/2006/relationships/image" Target="../media/image166.wmf"/><Relationship Id="rId4" Type="http://schemas.openxmlformats.org/officeDocument/2006/relationships/image" Target="../media/image160.wmf"/><Relationship Id="rId9" Type="http://schemas.openxmlformats.org/officeDocument/2006/relationships/image" Target="../media/image165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24.wmf"/><Relationship Id="rId7" Type="http://schemas.openxmlformats.org/officeDocument/2006/relationships/image" Target="../media/image170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0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E0E8-DDCC-4650-89FF-3DA2889AF282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CDCA-C3AD-4D2D-B47B-20317A2B6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0395-AD55-4CFF-B988-9AC724C58BFF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CFA13-3504-47DE-A163-E7E2781B3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pic>
        <p:nvPicPr>
          <p:cNvPr id="10" name="Picture 2" descr="http://900igr.net/up/datai/195222/0006-009-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8834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41096" y="5934670"/>
            <a:ext cx="357880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Каратанова</a:t>
            </a: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Марина   Николаевна</a:t>
            </a:r>
          </a:p>
          <a:p>
            <a:pPr algn="ctr"/>
            <a:r>
              <a:rPr lang="ru-RU" sz="1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МКОУ СОШ №256 ГО ЗАТО г.Фокино</a:t>
            </a:r>
          </a:p>
          <a:p>
            <a:pPr algn="ctr"/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Приморский край</a:t>
            </a:r>
            <a:endParaRPr lang="ru-RU" sz="14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3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197B-0435-4234-B917-14CB39E6A592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8E21-D124-4FFF-A849-AB4805DAD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" Target="slide2.xml"/><Relationship Id="rId7" Type="http://schemas.openxmlformats.org/officeDocument/2006/relationships/image" Target="../media/image4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55.pn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41.png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42.pn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43.pn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5.png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7.bin"/><Relationship Id="rId3" Type="http://schemas.openxmlformats.org/officeDocument/2006/relationships/image" Target="../media/image44.png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55.pn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0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76.wmf"/><Relationship Id="rId15" Type="http://schemas.openxmlformats.org/officeDocument/2006/relationships/oleObject" Target="../embeddings/oleObject59.bin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75.wmf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45.png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png"/><Relationship Id="rId11" Type="http://schemas.openxmlformats.org/officeDocument/2006/relationships/slide" Target="slide2.xml"/><Relationship Id="rId5" Type="http://schemas.openxmlformats.org/officeDocument/2006/relationships/oleObject" Target="../embeddings/oleObject61.bin"/><Relationship Id="rId10" Type="http://schemas.openxmlformats.org/officeDocument/2006/relationships/oleObject" Target="../embeddings/oleObject65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6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slide" Target="slide2.xml"/><Relationship Id="rId7" Type="http://schemas.openxmlformats.org/officeDocument/2006/relationships/image" Target="../media/image8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image" Target="../media/image84.png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9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1.bin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0.bin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69.bin"/><Relationship Id="rId9" Type="http://schemas.openxmlformats.org/officeDocument/2006/relationships/oleObject" Target="../embeddings/oleObject7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1.xml"/><Relationship Id="rId5" Type="http://schemas.openxmlformats.org/officeDocument/2006/relationships/slide" Target="slide24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oleObject" Target="../embeddings/oleObject86.bin"/><Relationship Id="rId3" Type="http://schemas.openxmlformats.org/officeDocument/2006/relationships/image" Target="../media/image87.png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78.bin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7.bin"/><Relationship Id="rId7" Type="http://schemas.openxmlformats.org/officeDocument/2006/relationships/image" Target="../media/image88.png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9.bin"/><Relationship Id="rId11" Type="http://schemas.openxmlformats.org/officeDocument/2006/relationships/oleObject" Target="../embeddings/oleObject92.bin"/><Relationship Id="rId5" Type="http://schemas.openxmlformats.org/officeDocument/2006/relationships/image" Target="../media/image112.jpeg"/><Relationship Id="rId15" Type="http://schemas.openxmlformats.org/officeDocument/2006/relationships/oleObject" Target="../embeddings/oleObject96.bin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9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5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slide" Target="slide2.xml"/><Relationship Id="rId7" Type="http://schemas.openxmlformats.org/officeDocument/2006/relationships/image" Target="../media/image116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9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2.png"/><Relationship Id="rId5" Type="http://schemas.openxmlformats.org/officeDocument/2006/relationships/image" Target="../media/image113.png"/><Relationship Id="rId4" Type="http://schemas.openxmlformats.org/officeDocument/2006/relationships/oleObject" Target="../embeddings/oleObject9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image" Target="../media/image114.png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22.png"/><Relationship Id="rId3" Type="http://schemas.openxmlformats.org/officeDocument/2006/relationships/image" Target="../media/image115.png"/><Relationship Id="rId7" Type="http://schemas.openxmlformats.org/officeDocument/2006/relationships/oleObject" Target="../embeddings/oleObject108.bin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7.bin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6.bin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5.bin"/><Relationship Id="rId9" Type="http://schemas.openxmlformats.org/officeDocument/2006/relationships/oleObject" Target="../embeddings/oleObject1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image" Target="../media/image118.png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7.bin"/><Relationship Id="rId11" Type="http://schemas.openxmlformats.org/officeDocument/2006/relationships/slide" Target="slide2.xml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22.png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2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slide" Target="slide2.xml"/><Relationship Id="rId7" Type="http://schemas.openxmlformats.org/officeDocument/2006/relationships/image" Target="../media/image145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7" Type="http://schemas.openxmlformats.org/officeDocument/2006/relationships/image" Target="../media/image15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2.png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jpeg"/><Relationship Id="rId3" Type="http://schemas.openxmlformats.org/officeDocument/2006/relationships/image" Target="../media/image143.png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8.bin"/><Relationship Id="rId5" Type="http://schemas.openxmlformats.org/officeDocument/2006/relationships/oleObject" Target="../embeddings/oleObject127.bin"/><Relationship Id="rId4" Type="http://schemas.openxmlformats.org/officeDocument/2006/relationships/oleObject" Target="../embeddings/oleObject12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oleObject" Target="../embeddings/oleObject139.bin"/><Relationship Id="rId18" Type="http://schemas.openxmlformats.org/officeDocument/2006/relationships/oleObject" Target="../embeddings/oleObject143.bin"/><Relationship Id="rId3" Type="http://schemas.openxmlformats.org/officeDocument/2006/relationships/image" Target="../media/image144.png"/><Relationship Id="rId7" Type="http://schemas.openxmlformats.org/officeDocument/2006/relationships/oleObject" Target="../embeddings/oleObject133.bin"/><Relationship Id="rId12" Type="http://schemas.openxmlformats.org/officeDocument/2006/relationships/oleObject" Target="../embeddings/oleObject138.bin"/><Relationship Id="rId17" Type="http://schemas.openxmlformats.org/officeDocument/2006/relationships/oleObject" Target="../embeddings/oleObject14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41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32.bin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40.bin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0.bin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5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oleObject" Target="../embeddings/oleObject153.bin"/><Relationship Id="rId3" Type="http://schemas.openxmlformats.org/officeDocument/2006/relationships/image" Target="../media/image145.png"/><Relationship Id="rId7" Type="http://schemas.openxmlformats.org/officeDocument/2006/relationships/oleObject" Target="../embeddings/oleObject147.bin"/><Relationship Id="rId12" Type="http://schemas.openxmlformats.org/officeDocument/2006/relationships/oleObject" Target="../embeddings/oleObject1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46.bin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5.bin"/><Relationship Id="rId10" Type="http://schemas.openxmlformats.org/officeDocument/2006/relationships/oleObject" Target="../embeddings/oleObject150.bin"/><Relationship Id="rId4" Type="http://schemas.openxmlformats.org/officeDocument/2006/relationships/oleObject" Target="../embeddings/oleObject144.bin"/><Relationship Id="rId9" Type="http://schemas.openxmlformats.org/officeDocument/2006/relationships/oleObject" Target="../embeddings/oleObject149.bin"/><Relationship Id="rId14" Type="http://schemas.openxmlformats.org/officeDocument/2006/relationships/image" Target="../media/image1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6.png"/><Relationship Id="rId5" Type="http://schemas.openxmlformats.org/officeDocument/2006/relationships/image" Target="../media/image142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st2.depositphotos.com/5606164/8697/v/950/depositphotos_86972384-stock-illustration-teacher-on-a-white-background.jpg" TargetMode="External"/><Relationship Id="rId3" Type="http://schemas.openxmlformats.org/officeDocument/2006/relationships/hyperlink" Target="https://fs00.infourok.ru/images/doc/52/65160/hello_html_39f2f9fc.png" TargetMode="External"/><Relationship Id="rId7" Type="http://schemas.openxmlformats.org/officeDocument/2006/relationships/hyperlink" Target="https://avatanplus.com/files/resources/original/5919918154c6815c0be06143.png" TargetMode="External"/><Relationship Id="rId2" Type="http://schemas.openxmlformats.org/officeDocument/2006/relationships/hyperlink" Target="http://900igr.net/up/datai/195222/0006-009-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el-school-10.ru/wp-content/uploads/2014/10/ri1.png" TargetMode="External"/><Relationship Id="rId11" Type="http://schemas.openxmlformats.org/officeDocument/2006/relationships/hyperlink" Target="http://www.yenifelsefe.com/Content/UserFiles/ListItem/Big/pythagoras-ve-pythagorascilik_622_11-18-07.jpg" TargetMode="External"/><Relationship Id="rId5" Type="http://schemas.openxmlformats.org/officeDocument/2006/relationships/hyperlink" Target="https://ds04.infourok.ru/uploads/ex/12d5/00052f6c-bad08894/hello_html_m4fc74ae6.png" TargetMode="External"/><Relationship Id="rId10" Type="http://schemas.openxmlformats.org/officeDocument/2006/relationships/slide" Target="slide2.xml"/><Relationship Id="rId4" Type="http://schemas.openxmlformats.org/officeDocument/2006/relationships/hyperlink" Target="https://prikolnye-kartinki.ru/img/picture/Dec/22/306d4ba3660463373295028a787fc4d5/1.jpg" TargetMode="External"/><Relationship Id="rId9" Type="http://schemas.openxmlformats.org/officeDocument/2006/relationships/image" Target="../media/image1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6.png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3848" y="548680"/>
            <a:ext cx="5365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276872"/>
            <a:ext cx="21403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6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3789040"/>
            <a:ext cx="46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Геометрия - 8</a:t>
            </a:r>
            <a:endParaRPr lang="ru-RU" sz="5400" b="1" cap="all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467544" y="6309320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Самопроверка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2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Подробные ответы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51520" y="1340768"/>
            <a:ext cx="8712969" cy="769497"/>
            <a:chOff x="251520" y="1556792"/>
            <a:chExt cx="8712969" cy="769497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556792"/>
              <a:ext cx="8712969" cy="769497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323528" y="1556792"/>
              <a:ext cx="8568952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473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786505"/>
              <a:ext cx="8568952" cy="362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276872"/>
            <a:ext cx="8712968" cy="70621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140968"/>
            <a:ext cx="8712968" cy="71933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005064"/>
            <a:ext cx="8712968" cy="105896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474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229200"/>
            <a:ext cx="8712968" cy="74238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340768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356992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365104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373216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932040" y="4509120"/>
            <a:ext cx="2734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изменится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348880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040" y="342900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см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0032" y="23488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141277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540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7986" name="Object 2"/>
          <p:cNvGraphicFramePr>
            <a:graphicFrameLocks noChangeAspect="1"/>
          </p:cNvGraphicFramePr>
          <p:nvPr/>
        </p:nvGraphicFramePr>
        <p:xfrm>
          <a:off x="4927600" y="5229225"/>
          <a:ext cx="611188" cy="1168400"/>
        </p:xfrm>
        <a:graphic>
          <a:graphicData uri="http://schemas.openxmlformats.org/presentationml/2006/ole">
            <p:oleObj spid="_x0000_s297986" name="Формула" r:id="rId4" imgW="203040" imgH="39348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1520" y="1340768"/>
            <a:ext cx="8712969" cy="769497"/>
            <a:chOff x="251520" y="1556792"/>
            <a:chExt cx="8712969" cy="76949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556792"/>
              <a:ext cx="8712969" cy="769497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1556792"/>
              <a:ext cx="8568952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786505"/>
              <a:ext cx="8568952" cy="362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Группа 2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3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4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2483768" y="5733256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</a:rPr>
                <a:t>Сумма углов выпуклого </a:t>
              </a:r>
              <a:r>
                <a:rPr lang="ru-RU" sz="2400" b="1" i="1" dirty="0" err="1" smtClean="0">
                  <a:latin typeface="Times New Roman" pitchFamily="18" charset="0"/>
                </a:rPr>
                <a:t>п</a:t>
              </a:r>
              <a:r>
                <a:rPr lang="ru-RU" sz="2400" b="1" dirty="0" err="1" smtClean="0">
                  <a:latin typeface="Times New Roman" pitchFamily="18" charset="0"/>
                </a:rPr>
                <a:t>-угольника</a:t>
              </a:r>
              <a:endParaRPr lang="ru-RU" sz="2400" b="1" dirty="0" smtClean="0">
                <a:latin typeface="Times New Roman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itchFamily="18" charset="0"/>
                </a:rPr>
                <a:t>равна  180</a:t>
              </a:r>
              <a:r>
                <a:rPr lang="en-US" sz="2400" b="1" dirty="0" smtClean="0">
                  <a:latin typeface="Times New Roman" pitchFamily="18" charset="0"/>
                </a:rPr>
                <a:t>º</a:t>
              </a:r>
              <a:r>
                <a:rPr lang="ru-RU" sz="2400" b="1" dirty="0" smtClean="0">
                  <a:latin typeface="Times New Roman" pitchFamily="18" charset="0"/>
                </a:rPr>
                <a:t>(</a:t>
              </a:r>
              <a:r>
                <a:rPr lang="ru-RU" sz="2400" b="1" i="1" dirty="0" err="1" smtClean="0">
                  <a:latin typeface="Times New Roman" pitchFamily="18" charset="0"/>
                </a:rPr>
                <a:t>п</a:t>
              </a:r>
              <a:r>
                <a:rPr lang="ru-RU" sz="2400" b="1" dirty="0" smtClean="0">
                  <a:latin typeface="Times New Roman" pitchFamily="18" charset="0"/>
                </a:rPr>
                <a:t> – 2)</a:t>
              </a:r>
              <a:endParaRPr lang="ru-RU" sz="2400" b="1" dirty="0">
                <a:latin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3851920" y="3429000"/>
              <a:ext cx="504056" cy="72008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355976" y="3140968"/>
              <a:ext cx="1008112" cy="288032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364088" y="3140968"/>
              <a:ext cx="1368152" cy="57606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6732240" y="3717032"/>
              <a:ext cx="0" cy="72008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6228184" y="4437112"/>
              <a:ext cx="504056" cy="72008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644008" y="5085184"/>
              <a:ext cx="1584176" cy="72008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851920" y="4149080"/>
              <a:ext cx="792088" cy="93610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3851920" y="3717032"/>
              <a:ext cx="288032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851920" y="4149080"/>
              <a:ext cx="288032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3851920" y="4149080"/>
              <a:ext cx="2376264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3851920" y="3140968"/>
              <a:ext cx="1512168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8"/>
            <p:cNvGraphicFramePr>
              <a:graphicFrameLocks noChangeAspect="1"/>
            </p:cNvGraphicFramePr>
            <p:nvPr/>
          </p:nvGraphicFramePr>
          <p:xfrm>
            <a:off x="3402013" y="3860800"/>
            <a:ext cx="479425" cy="617538"/>
          </p:xfrm>
          <a:graphic>
            <a:graphicData uri="http://schemas.openxmlformats.org/presentationml/2006/ole">
              <p:oleObj spid="_x0000_s296962" name="Формула" r:id="rId5" imgW="164880" imgH="215640" progId="Equation.3">
                <p:embed/>
              </p:oleObj>
            </a:graphicData>
          </a:graphic>
        </p:graphicFrame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3923928" y="2780928"/>
            <a:ext cx="554038" cy="617537"/>
          </p:xfrm>
          <a:graphic>
            <a:graphicData uri="http://schemas.openxmlformats.org/presentationml/2006/ole">
              <p:oleObj spid="_x0000_s296963" name="Формула" r:id="rId6" imgW="190440" imgH="215640" progId="Equation.3">
                <p:embed/>
              </p:oleObj>
            </a:graphicData>
          </a:graphic>
        </p:graphicFrame>
        <p:graphicFrame>
          <p:nvGraphicFramePr>
            <p:cNvPr id="38" name="Object 4"/>
            <p:cNvGraphicFramePr>
              <a:graphicFrameLocks noChangeAspect="1"/>
            </p:cNvGraphicFramePr>
            <p:nvPr/>
          </p:nvGraphicFramePr>
          <p:xfrm>
            <a:off x="4175125" y="4995863"/>
            <a:ext cx="554038" cy="654050"/>
          </p:xfrm>
          <a:graphic>
            <a:graphicData uri="http://schemas.openxmlformats.org/presentationml/2006/ole">
              <p:oleObj spid="_x0000_s296964" name="Формула" r:id="rId7" imgW="190440" imgH="228600" progId="Equation.3">
                <p:embed/>
              </p:oleObj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6008688" y="4995863"/>
            <a:ext cx="774700" cy="654050"/>
          </p:xfrm>
          <a:graphic>
            <a:graphicData uri="http://schemas.openxmlformats.org/presentationml/2006/ole">
              <p:oleObj spid="_x0000_s296965" name="Формула" r:id="rId8" imgW="266400" imgH="228600" progId="Equation.3">
                <p:embed/>
              </p:oleObj>
            </a:graphicData>
          </a:graphic>
        </p:graphicFrame>
      </p:grp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56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3851920" y="3140968"/>
              <a:ext cx="1512168" cy="1008112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364088" y="3140968"/>
              <a:ext cx="1368152" cy="57606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6228184" y="3717032"/>
              <a:ext cx="504056" cy="144016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4644008" y="5085184"/>
              <a:ext cx="1584176" cy="72008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851920" y="4149080"/>
              <a:ext cx="792088" cy="93610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3402013" y="3860800"/>
            <a:ext cx="479425" cy="617538"/>
          </p:xfrm>
          <a:graphic>
            <a:graphicData uri="http://schemas.openxmlformats.org/presentationml/2006/ole">
              <p:oleObj spid="_x0000_s296966" name="Формула" r:id="rId9" imgW="164880" imgH="215640" progId="Equation.3">
                <p:embed/>
              </p:oleObj>
            </a:graphicData>
          </a:graphic>
        </p:graphicFrame>
        <p:graphicFrame>
          <p:nvGraphicFramePr>
            <p:cNvPr id="52" name="Object 3"/>
            <p:cNvGraphicFramePr>
              <a:graphicFrameLocks noChangeAspect="1"/>
            </p:cNvGraphicFramePr>
            <p:nvPr/>
          </p:nvGraphicFramePr>
          <p:xfrm>
            <a:off x="4860032" y="2564904"/>
            <a:ext cx="626046" cy="617537"/>
          </p:xfrm>
          <a:graphic>
            <a:graphicData uri="http://schemas.openxmlformats.org/presentationml/2006/ole">
              <p:oleObj spid="_x0000_s296967" name="Формула" r:id="rId10" imgW="190440" imgH="215640" progId="Equation.3">
                <p:embed/>
              </p:oleObj>
            </a:graphicData>
          </a:graphic>
        </p:graphicFrame>
        <p:graphicFrame>
          <p:nvGraphicFramePr>
            <p:cNvPr id="53" name="Object 4"/>
            <p:cNvGraphicFramePr>
              <a:graphicFrameLocks noChangeAspect="1"/>
            </p:cNvGraphicFramePr>
            <p:nvPr/>
          </p:nvGraphicFramePr>
          <p:xfrm>
            <a:off x="4194175" y="4995863"/>
            <a:ext cx="515938" cy="654050"/>
          </p:xfrm>
          <a:graphic>
            <a:graphicData uri="http://schemas.openxmlformats.org/presentationml/2006/ole">
              <p:oleObj spid="_x0000_s296968" name="Формула" r:id="rId11" imgW="177480" imgH="228600" progId="Equation.3">
                <p:embed/>
              </p:oleObj>
            </a:graphicData>
          </a:graphic>
        </p:graphicFrame>
        <p:graphicFrame>
          <p:nvGraphicFramePr>
            <p:cNvPr id="54" name="Object 5"/>
            <p:cNvGraphicFramePr>
              <a:graphicFrameLocks noChangeAspect="1"/>
            </p:cNvGraphicFramePr>
            <p:nvPr/>
          </p:nvGraphicFramePr>
          <p:xfrm>
            <a:off x="6119813" y="5013325"/>
            <a:ext cx="552450" cy="617538"/>
          </p:xfrm>
          <a:graphic>
            <a:graphicData uri="http://schemas.openxmlformats.org/presentationml/2006/ole">
              <p:oleObj spid="_x0000_s296969" name="Формула" r:id="rId12" imgW="190440" imgH="215640" progId="Equation.3">
                <p:embed/>
              </p:oleObj>
            </a:graphicData>
          </a:graphic>
        </p:graphicFrame>
        <p:graphicFrame>
          <p:nvGraphicFramePr>
            <p:cNvPr id="55" name="Object 6"/>
            <p:cNvGraphicFramePr>
              <a:graphicFrameLocks noChangeAspect="1"/>
            </p:cNvGraphicFramePr>
            <p:nvPr/>
          </p:nvGraphicFramePr>
          <p:xfrm>
            <a:off x="6677025" y="3340100"/>
            <a:ext cx="515938" cy="654050"/>
          </p:xfrm>
          <a:graphic>
            <a:graphicData uri="http://schemas.openxmlformats.org/presentationml/2006/ole">
              <p:oleObj spid="_x0000_s296970" name="Формула" r:id="rId13" imgW="177480" imgH="228600" progId="Equation.3">
                <p:embed/>
              </p:oleObj>
            </a:graphicData>
          </a:graphic>
        </p:graphicFrame>
      </p:grpSp>
      <p:graphicFrame>
        <p:nvGraphicFramePr>
          <p:cNvPr id="58" name="Object 7"/>
          <p:cNvGraphicFramePr>
            <a:graphicFrameLocks noChangeAspect="1"/>
          </p:cNvGraphicFramePr>
          <p:nvPr/>
        </p:nvGraphicFramePr>
        <p:xfrm>
          <a:off x="2411760" y="5805264"/>
          <a:ext cx="6045810" cy="630461"/>
        </p:xfrm>
        <a:graphic>
          <a:graphicData uri="http://schemas.openxmlformats.org/presentationml/2006/ole">
            <p:oleObj spid="_x0000_s296971" name="Формула" r:id="rId14" imgW="2070000" imgH="228600" progId="Equation.3">
              <p:embed/>
            </p:oleObj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7308304" y="5805264"/>
            <a:ext cx="108012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62" name="Управляющая кнопка: далее 61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712968" cy="70621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6" name="Управляющая кнопка: настраиваемая 115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 (3)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7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18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2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Параллелограммом называется четырёхугольник, у которого противоположные </a:t>
                </a:r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стороны попарно параллельны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9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121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122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123" name="Параллелограмм 122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</a:rPr>
                <a:t>D</a:t>
              </a:r>
              <a:endParaRPr lang="ru-RU" sz="2000" b="1" i="1" dirty="0">
                <a:latin typeface="Times New Roman" pitchFamily="18" charset="0"/>
              </a:endParaRPr>
            </a:p>
          </p:txBody>
        </p:sp>
      </p:grpSp>
      <p:grpSp>
        <p:nvGrpSpPr>
          <p:cNvPr id="127" name="Группа 14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28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35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42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У параллелограмма противоположные углы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РАВНЫ</a:t>
                  </a: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6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138" name="Text Box 31"/>
              <p:cNvSpPr txBox="1">
                <a:spLocks noChangeArrowheads="1"/>
              </p:cNvSpPr>
              <p:nvPr/>
            </p:nvSpPr>
            <p:spPr bwMode="auto">
              <a:xfrm>
                <a:off x="262778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139" name="Text Box 40"/>
              <p:cNvSpPr txBox="1">
                <a:spLocks noChangeArrowheads="1"/>
              </p:cNvSpPr>
              <p:nvPr/>
            </p:nvSpPr>
            <p:spPr bwMode="auto">
              <a:xfrm>
                <a:off x="5220072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140" name="Параллелограмм 139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Text Box 29"/>
              <p:cNvSpPr txBox="1">
                <a:spLocks noChangeArrowheads="1"/>
              </p:cNvSpPr>
              <p:nvPr/>
            </p:nvSpPr>
            <p:spPr bwMode="auto">
              <a:xfrm>
                <a:off x="4860032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D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</p:grpSp>
        <p:sp>
          <p:nvSpPr>
            <p:cNvPr id="129" name="Месяц 128"/>
            <p:cNvSpPr/>
            <p:nvPr/>
          </p:nvSpPr>
          <p:spPr>
            <a:xfrm rot="19197970">
              <a:off x="4842526" y="4868162"/>
              <a:ext cx="161654" cy="452245"/>
            </a:xfrm>
            <a:prstGeom prst="moon">
              <a:avLst>
                <a:gd name="adj" fmla="val 228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Месяц 129"/>
            <p:cNvSpPr/>
            <p:nvPr/>
          </p:nvSpPr>
          <p:spPr>
            <a:xfrm rot="8263481">
              <a:off x="2830883" y="5584801"/>
              <a:ext cx="161654" cy="452246"/>
            </a:xfrm>
            <a:prstGeom prst="moon">
              <a:avLst>
                <a:gd name="adj" fmla="val 193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Месяц 130"/>
            <p:cNvSpPr/>
            <p:nvPr/>
          </p:nvSpPr>
          <p:spPr>
            <a:xfrm rot="3044283">
              <a:off x="4663336" y="5556925"/>
              <a:ext cx="150415" cy="493258"/>
            </a:xfrm>
            <a:prstGeom prst="moon">
              <a:avLst>
                <a:gd name="adj" fmla="val 19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Месяц 131"/>
            <p:cNvSpPr/>
            <p:nvPr/>
          </p:nvSpPr>
          <p:spPr>
            <a:xfrm rot="13827305">
              <a:off x="3006665" y="4909558"/>
              <a:ext cx="150415" cy="493258"/>
            </a:xfrm>
            <a:prstGeom prst="moon">
              <a:avLst>
                <a:gd name="adj" fmla="val 1909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Месяц 132"/>
            <p:cNvSpPr/>
            <p:nvPr/>
          </p:nvSpPr>
          <p:spPr>
            <a:xfrm rot="13827305">
              <a:off x="2960720" y="4922977"/>
              <a:ext cx="122986" cy="361171"/>
            </a:xfrm>
            <a:prstGeom prst="moon">
              <a:avLst>
                <a:gd name="adj" fmla="val 1909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Месяц 133"/>
            <p:cNvSpPr/>
            <p:nvPr/>
          </p:nvSpPr>
          <p:spPr>
            <a:xfrm rot="3044283">
              <a:off x="4689243" y="5714570"/>
              <a:ext cx="122986" cy="361171"/>
            </a:xfrm>
            <a:prstGeom prst="moon">
              <a:avLst>
                <a:gd name="adj" fmla="val 19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4" name="Группа 33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45" name="Группа 37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grpSp>
            <p:nvGrpSpPr>
              <p:cNvPr id="151" name="Группа 2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57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2" name="Группа 102"/>
              <p:cNvGrpSpPr/>
              <p:nvPr/>
            </p:nvGrpSpPr>
            <p:grpSpPr>
              <a:xfrm>
                <a:off x="2555776" y="2636912"/>
                <a:ext cx="5510571" cy="2147296"/>
                <a:chOff x="858980" y="1550090"/>
                <a:chExt cx="7111224" cy="3211472"/>
              </a:xfrm>
            </p:grpSpPr>
            <p:sp>
              <p:nvSpPr>
                <p:cNvPr id="15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58980" y="4242450"/>
                  <a:ext cx="420689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itchFamily="18" charset="0"/>
                    </a:rPr>
                    <a:t>А</a:t>
                  </a:r>
                </a:p>
              </p:txBody>
            </p:sp>
            <p:sp>
              <p:nvSpPr>
                <p:cNvPr id="15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97173" y="1550090"/>
                  <a:ext cx="420688" cy="519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itchFamily="18" charset="0"/>
                    </a:rPr>
                    <a:t>В</a:t>
                  </a:r>
                </a:p>
              </p:txBody>
            </p:sp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549517" y="2842422"/>
                  <a:ext cx="420687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itchFamily="18" charset="0"/>
                    </a:rPr>
                    <a:t>С</a:t>
                  </a:r>
                </a:p>
              </p:txBody>
            </p:sp>
          </p:grpSp>
          <p:sp>
            <p:nvSpPr>
              <p:cNvPr id="153" name="Rectangle 12"/>
              <p:cNvSpPr>
                <a:spLocks noChangeArrowheads="1"/>
              </p:cNvSpPr>
              <p:nvPr/>
            </p:nvSpPr>
            <p:spPr bwMode="auto">
              <a:xfrm>
                <a:off x="2483768" y="5661248"/>
                <a:ext cx="6336705" cy="8651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2400" b="1" dirty="0" smtClean="0">
                    <a:latin typeface="Times New Roman" pitchFamily="18" charset="0"/>
                  </a:rPr>
                  <a:t>Сумма углов выпуклого четырёхугольника</a:t>
                </a:r>
              </a:p>
              <a:p>
                <a:pPr algn="ctr"/>
                <a:r>
                  <a:rPr lang="ru-RU" sz="2400" b="1" dirty="0" smtClean="0">
                    <a:latin typeface="Times New Roman" pitchFamily="18" charset="0"/>
                  </a:rPr>
                  <a:t>равна  </a:t>
                </a:r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</a:rPr>
                  <a:t>360</a:t>
                </a:r>
                <a:r>
                  <a:rPr lang="en-US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</a:rPr>
                  <a:t>º</a:t>
                </a:r>
                <a:endParaRPr lang="ru-RU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1043608" y="3212976"/>
              <a:ext cx="2448272" cy="1512168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flipH="1" flipV="1">
              <a:off x="3491880" y="3212976"/>
              <a:ext cx="2376264" cy="648072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 flipV="1">
              <a:off x="4932040" y="3861048"/>
              <a:ext cx="936104" cy="129614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1043608" y="4725144"/>
              <a:ext cx="3888432" cy="432048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4860032" y="5085184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</a:rPr>
                <a:t>D</a:t>
              </a:r>
              <a:endParaRPr lang="ru-RU" sz="2800" b="1" i="1" dirty="0">
                <a:latin typeface="Times New Roman" pitchFamily="18" charset="0"/>
              </a:endParaRPr>
            </a:p>
          </p:txBody>
        </p:sp>
      </p:grpSp>
      <p:sp>
        <p:nvSpPr>
          <p:cNvPr id="159" name="Управляющая кнопка: настраиваемая 15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0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61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72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79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0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3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Text Box 29"/>
              <p:cNvSpPr txBox="1">
                <a:spLocks noChangeArrowheads="1"/>
              </p:cNvSpPr>
              <p:nvPr/>
            </p:nvSpPr>
            <p:spPr bwMode="auto">
              <a:xfrm>
                <a:off x="3851920" y="4365104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175" name="Text Box 31"/>
              <p:cNvSpPr txBox="1">
                <a:spLocks noChangeArrowheads="1"/>
              </p:cNvSpPr>
              <p:nvPr/>
            </p:nvSpPr>
            <p:spPr bwMode="auto">
              <a:xfrm>
                <a:off x="4283968" y="278092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176" name="Text Box 40"/>
              <p:cNvSpPr txBox="1">
                <a:spLocks noChangeArrowheads="1"/>
              </p:cNvSpPr>
              <p:nvPr/>
            </p:nvSpPr>
            <p:spPr bwMode="auto">
              <a:xfrm>
                <a:off x="6660232" y="278092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177" name="Параллелограмм 176"/>
              <p:cNvSpPr/>
              <p:nvPr/>
            </p:nvSpPr>
            <p:spPr>
              <a:xfrm>
                <a:off x="4139952" y="3212976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Text Box 29"/>
              <p:cNvSpPr txBox="1">
                <a:spLocks noChangeArrowheads="1"/>
              </p:cNvSpPr>
              <p:nvPr/>
            </p:nvSpPr>
            <p:spPr bwMode="auto">
              <a:xfrm>
                <a:off x="6444208" y="4365104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D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</p:grpSp>
        <p:sp>
          <p:nvSpPr>
            <p:cNvPr id="162" name="Месяц 161"/>
            <p:cNvSpPr/>
            <p:nvPr/>
          </p:nvSpPr>
          <p:spPr>
            <a:xfrm rot="19197970">
              <a:off x="6426704" y="3211979"/>
              <a:ext cx="161654" cy="452245"/>
            </a:xfrm>
            <a:prstGeom prst="moon">
              <a:avLst>
                <a:gd name="adj" fmla="val 228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Месяц 162"/>
            <p:cNvSpPr/>
            <p:nvPr/>
          </p:nvSpPr>
          <p:spPr>
            <a:xfrm rot="8263481">
              <a:off x="4415061" y="3928618"/>
              <a:ext cx="161654" cy="452246"/>
            </a:xfrm>
            <a:prstGeom prst="moon">
              <a:avLst>
                <a:gd name="adj" fmla="val 193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Месяц 163"/>
            <p:cNvSpPr/>
            <p:nvPr/>
          </p:nvSpPr>
          <p:spPr>
            <a:xfrm rot="3044283">
              <a:off x="6247514" y="3900742"/>
              <a:ext cx="150415" cy="493258"/>
            </a:xfrm>
            <a:prstGeom prst="moon">
              <a:avLst>
                <a:gd name="adj" fmla="val 19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Месяц 164"/>
            <p:cNvSpPr/>
            <p:nvPr/>
          </p:nvSpPr>
          <p:spPr>
            <a:xfrm rot="13827305">
              <a:off x="4590843" y="3253375"/>
              <a:ext cx="150415" cy="493258"/>
            </a:xfrm>
            <a:prstGeom prst="moon">
              <a:avLst>
                <a:gd name="adj" fmla="val 1909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Месяц 165"/>
            <p:cNvSpPr/>
            <p:nvPr/>
          </p:nvSpPr>
          <p:spPr>
            <a:xfrm rot="13827305">
              <a:off x="4544898" y="3266794"/>
              <a:ext cx="122986" cy="361171"/>
            </a:xfrm>
            <a:prstGeom prst="moon">
              <a:avLst>
                <a:gd name="adj" fmla="val 1909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Месяц 166"/>
            <p:cNvSpPr/>
            <p:nvPr/>
          </p:nvSpPr>
          <p:spPr>
            <a:xfrm rot="3044283">
              <a:off x="6273421" y="4058387"/>
              <a:ext cx="122986" cy="361171"/>
            </a:xfrm>
            <a:prstGeom prst="moon">
              <a:avLst>
                <a:gd name="adj" fmla="val 19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68" name="Object 4"/>
            <p:cNvGraphicFramePr>
              <a:graphicFrameLocks noChangeAspect="1"/>
            </p:cNvGraphicFramePr>
            <p:nvPr/>
          </p:nvGraphicFramePr>
          <p:xfrm>
            <a:off x="179512" y="2636912"/>
            <a:ext cx="3819525" cy="457200"/>
          </p:xfrm>
          <a:graphic>
            <a:graphicData uri="http://schemas.openxmlformats.org/presentationml/2006/ole">
              <p:oleObj spid="_x0000_s284673" name="Формула" r:id="rId4" imgW="1650960" imgH="203040" progId="Equation.3">
                <p:embed/>
              </p:oleObj>
            </a:graphicData>
          </a:graphic>
        </p:graphicFrame>
        <p:graphicFrame>
          <p:nvGraphicFramePr>
            <p:cNvPr id="169" name="Object 8"/>
            <p:cNvGraphicFramePr>
              <a:graphicFrameLocks noChangeAspect="1"/>
            </p:cNvGraphicFramePr>
            <p:nvPr/>
          </p:nvGraphicFramePr>
          <p:xfrm>
            <a:off x="265113" y="2997200"/>
            <a:ext cx="1381125" cy="457200"/>
          </p:xfrm>
          <a:graphic>
            <a:graphicData uri="http://schemas.openxmlformats.org/presentationml/2006/ole">
              <p:oleObj spid="_x0000_s284674" name="Формула" r:id="rId5" imgW="596880" imgH="203040" progId="Equation.3">
                <p:embed/>
              </p:oleObj>
            </a:graphicData>
          </a:graphic>
        </p:graphicFrame>
        <p:graphicFrame>
          <p:nvGraphicFramePr>
            <p:cNvPr id="170" name="Object 9"/>
            <p:cNvGraphicFramePr>
              <a:graphicFrameLocks noChangeAspect="1"/>
            </p:cNvGraphicFramePr>
            <p:nvPr/>
          </p:nvGraphicFramePr>
          <p:xfrm>
            <a:off x="251520" y="3501008"/>
            <a:ext cx="3322638" cy="400050"/>
          </p:xfrm>
          <a:graphic>
            <a:graphicData uri="http://schemas.openxmlformats.org/presentationml/2006/ole">
              <p:oleObj spid="_x0000_s284675" name="Формула" r:id="rId6" imgW="1434960" imgH="177480" progId="Equation.3">
                <p:embed/>
              </p:oleObj>
            </a:graphicData>
          </a:graphic>
        </p:graphicFrame>
        <p:cxnSp>
          <p:nvCxnSpPr>
            <p:cNvPr id="171" name="Прямая соединительная линия 170"/>
            <p:cNvCxnSpPr/>
            <p:nvPr/>
          </p:nvCxnSpPr>
          <p:spPr>
            <a:xfrm>
              <a:off x="251520" y="3501008"/>
              <a:ext cx="36724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1" name="Object 9"/>
          <p:cNvGraphicFramePr>
            <a:graphicFrameLocks noChangeAspect="1"/>
          </p:cNvGraphicFramePr>
          <p:nvPr/>
        </p:nvGraphicFramePr>
        <p:xfrm>
          <a:off x="2429421" y="4797425"/>
          <a:ext cx="2619375" cy="528638"/>
        </p:xfrm>
        <a:graphic>
          <a:graphicData uri="http://schemas.openxmlformats.org/presentationml/2006/ole">
            <p:oleObj spid="_x0000_s284676" name="Формула" r:id="rId7" imgW="977760" imgH="203040" progId="Equation.3">
              <p:embed/>
            </p:oleObj>
          </a:graphicData>
        </a:graphic>
      </p:graphicFrame>
      <p:graphicFrame>
        <p:nvGraphicFramePr>
          <p:cNvPr id="182" name="Object 11"/>
          <p:cNvGraphicFramePr>
            <a:graphicFrameLocks noChangeAspect="1"/>
          </p:cNvGraphicFramePr>
          <p:nvPr/>
        </p:nvGraphicFramePr>
        <p:xfrm>
          <a:off x="2339752" y="5517232"/>
          <a:ext cx="4970463" cy="1093787"/>
        </p:xfrm>
        <a:graphic>
          <a:graphicData uri="http://schemas.openxmlformats.org/presentationml/2006/ole">
            <p:oleObj spid="_x0000_s284677" name="Формула" r:id="rId8" imgW="1854000" imgH="419040" progId="Equation.3">
              <p:embed/>
            </p:oleObj>
          </a:graphicData>
        </a:graphic>
      </p:graphicFrame>
      <p:sp>
        <p:nvSpPr>
          <p:cNvPr id="183" name="Прямоугольник 182"/>
          <p:cNvSpPr/>
          <p:nvPr/>
        </p:nvSpPr>
        <p:spPr>
          <a:xfrm>
            <a:off x="4211960" y="4797152"/>
            <a:ext cx="936104" cy="504056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оугольник 183"/>
          <p:cNvSpPr/>
          <p:nvPr/>
        </p:nvSpPr>
        <p:spPr>
          <a:xfrm>
            <a:off x="6372200" y="5805264"/>
            <a:ext cx="936104" cy="504056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Управляющая кнопка: настраиваемая 184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75" name="Управляющая кнопка: далее 74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712968" cy="71933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6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</a:rPr>
                <a:t>D</a:t>
              </a:r>
              <a:endParaRPr lang="ru-RU" sz="2000" b="1" i="1" dirty="0">
                <a:latin typeface="Times New Roman" pitchFamily="18" charset="0"/>
              </a:endParaRPr>
            </a:p>
          </p:txBody>
        </p:sp>
      </p:grpSp>
      <p:grpSp>
        <p:nvGrpSpPr>
          <p:cNvPr id="15" name="Группа 3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6" name="Группа 50"/>
            <p:cNvGrpSpPr/>
            <p:nvPr/>
          </p:nvGrpSpPr>
          <p:grpSpPr>
            <a:xfrm>
              <a:off x="1979712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27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Прямоугольником называется параллелограмм, у которого все углы прямые.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В прямоугольнике диагонали равны и точкой пересечения делятся пополам</a:t>
                  </a: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22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23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D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555776" y="580526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араллелограмм 25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427984" y="4797152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427984" y="4797152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(3)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Группа 46"/>
          <p:cNvGrpSpPr/>
          <p:nvPr/>
        </p:nvGrpSpPr>
        <p:grpSpPr>
          <a:xfrm>
            <a:off x="1979712" y="2564904"/>
            <a:ext cx="7067358" cy="4176464"/>
            <a:chOff x="1979712" y="2564904"/>
            <a:chExt cx="7067358" cy="4176464"/>
          </a:xfrm>
        </p:grpSpPr>
        <p:grpSp>
          <p:nvGrpSpPr>
            <p:cNvPr id="32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48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5650980" y="4366469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5724128" y="422108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5796136" y="27809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8460432" y="27809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37" name="Text Box 29"/>
            <p:cNvSpPr txBox="1">
              <a:spLocks noChangeArrowheads="1"/>
            </p:cNvSpPr>
            <p:nvPr/>
          </p:nvSpPr>
          <p:spPr bwMode="auto">
            <a:xfrm>
              <a:off x="8676456" y="422108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</a:rPr>
                <a:t>D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084168" y="407707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араллелограмм 38"/>
            <p:cNvSpPr/>
            <p:nvPr/>
          </p:nvSpPr>
          <p:spPr>
            <a:xfrm>
              <a:off x="6084168" y="3140968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084168" y="3140968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6084168" y="3140968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4"/>
            <p:cNvGraphicFramePr>
              <a:graphicFrameLocks noChangeAspect="1"/>
            </p:cNvGraphicFramePr>
            <p:nvPr/>
          </p:nvGraphicFramePr>
          <p:xfrm>
            <a:off x="2152650" y="2708275"/>
            <a:ext cx="3611563" cy="457200"/>
          </p:xfrm>
          <a:graphic>
            <a:graphicData uri="http://schemas.openxmlformats.org/presentationml/2006/ole">
              <p:oleObj spid="_x0000_s302082" name="Формула" r:id="rId4" imgW="1562040" imgH="203040" progId="Equation.3">
                <p:embed/>
              </p:oleObj>
            </a:graphicData>
          </a:graphic>
        </p:graphicFrame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7236296" y="335699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</a:rPr>
                <a:t>О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2095500" y="3141663"/>
            <a:ext cx="2466975" cy="400050"/>
          </p:xfrm>
          <a:graphic>
            <a:graphicData uri="http://schemas.openxmlformats.org/presentationml/2006/ole">
              <p:oleObj spid="_x0000_s302083" name="Формула" r:id="rId5" imgW="1066680" imgH="177480" progId="Equation.3">
                <p:embed/>
              </p:oleObj>
            </a:graphicData>
          </a:graphic>
        </p:graphicFrame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2195736" y="3573016"/>
            <a:ext cx="1527175" cy="400050"/>
          </p:xfrm>
          <a:graphic>
            <a:graphicData uri="http://schemas.openxmlformats.org/presentationml/2006/ole">
              <p:oleObj spid="_x0000_s302084" name="Формула" r:id="rId6" imgW="660240" imgH="177480" progId="Equation.3">
                <p:embed/>
              </p:oleObj>
            </a:graphicData>
          </a:graphic>
        </p:graphicFrame>
        <p:cxnSp>
          <p:nvCxnSpPr>
            <p:cNvPr id="46" name="Прямая соединительная линия 45"/>
            <p:cNvCxnSpPr/>
            <p:nvPr/>
          </p:nvCxnSpPr>
          <p:spPr>
            <a:xfrm>
              <a:off x="2123728" y="4005064"/>
              <a:ext cx="35283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2267744" y="4077072"/>
            <a:ext cx="2143125" cy="400050"/>
          </p:xfrm>
          <a:graphic>
            <a:graphicData uri="http://schemas.openxmlformats.org/presentationml/2006/ole">
              <p:oleObj spid="_x0000_s302085" name="Формула" r:id="rId7" imgW="927000" imgH="177480" progId="Equation.3">
                <p:embed/>
              </p:oleObj>
            </a:graphicData>
          </a:graphic>
        </p:graphicFrame>
      </p:grpSp>
      <p:graphicFrame>
        <p:nvGraphicFramePr>
          <p:cNvPr id="50" name="Object 4"/>
          <p:cNvGraphicFramePr>
            <a:graphicFrameLocks noChangeAspect="1"/>
          </p:cNvGraphicFramePr>
          <p:nvPr/>
        </p:nvGraphicFramePr>
        <p:xfrm>
          <a:off x="2627784" y="5085184"/>
          <a:ext cx="1438275" cy="400050"/>
        </p:xfrm>
        <a:graphic>
          <a:graphicData uri="http://schemas.openxmlformats.org/presentationml/2006/ole">
            <p:oleObj spid="_x0000_s302086" name="Формула" r:id="rId8" imgW="622080" imgH="177480" progId="Equation.3">
              <p:embed/>
            </p:oleObj>
          </a:graphicData>
        </a:graphic>
      </p:graphicFrame>
      <p:graphicFrame>
        <p:nvGraphicFramePr>
          <p:cNvPr id="51" name="Object 8"/>
          <p:cNvGraphicFramePr>
            <a:graphicFrameLocks noChangeAspect="1"/>
          </p:cNvGraphicFramePr>
          <p:nvPr/>
        </p:nvGraphicFramePr>
        <p:xfrm>
          <a:off x="5436096" y="4869160"/>
          <a:ext cx="3317875" cy="885825"/>
        </p:xfrm>
        <a:graphic>
          <a:graphicData uri="http://schemas.openxmlformats.org/presentationml/2006/ole">
            <p:oleObj spid="_x0000_s302087" name="Формула" r:id="rId9" imgW="1434960" imgH="393480" progId="Equation.3">
              <p:embed/>
            </p:oleObj>
          </a:graphicData>
        </a:graphic>
      </p:graphicFrame>
      <p:sp>
        <p:nvSpPr>
          <p:cNvPr id="52" name="Стрелка вправо с вырезом 51"/>
          <p:cNvSpPr/>
          <p:nvPr/>
        </p:nvSpPr>
        <p:spPr>
          <a:xfrm>
            <a:off x="4355976" y="5157192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812360" y="5085184"/>
            <a:ext cx="93610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56" name="Управляющая кнопка: далее 55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640960" cy="105896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5" name="Группа 50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347864" y="4869160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732240" y="306896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339752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Трапецией</a:t>
              </a:r>
              <a:r>
                <a:rPr lang="ru-RU" sz="2400" b="1" dirty="0" smtClean="0">
                  <a:latin typeface="Times New Roman" pitchFamily="18" charset="0"/>
                </a:rPr>
                <a:t> называется четырёхугольник,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</a:rPr>
                <a:t>у которого две стороны параллельны,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</a:rPr>
                <a:t>а две другие не параллельны</a:t>
              </a:r>
              <a:endParaRPr lang="ru-RU" sz="2400" b="1" dirty="0">
                <a:latin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572000" y="3429000"/>
              <a:ext cx="2160240" cy="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07904" y="5085184"/>
              <a:ext cx="3456384" cy="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3726886" y="3429000"/>
              <a:ext cx="845114" cy="1624212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6732240" y="3429000"/>
              <a:ext cx="432048" cy="165618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211960" y="299695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itchFamily="18" charset="0"/>
                </a:rPr>
                <a:t>В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164288" y="486916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itchFamily="18" charset="0"/>
                </a:rPr>
                <a:t>D</a:t>
              </a:r>
              <a:endParaRPr lang="ru-RU" sz="2800" b="1" i="1" dirty="0">
                <a:latin typeface="Times New Roman" pitchFamily="18" charset="0"/>
              </a:endParaRPr>
            </a:p>
          </p:txBody>
        </p:sp>
      </p:grpSp>
      <p:sp>
        <p:nvSpPr>
          <p:cNvPr id="17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(2)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9" name="Группа 34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419872" y="4365104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6804248" y="2564904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195736" y="4869160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Площадь трапеции </a:t>
              </a:r>
              <a:r>
                <a:rPr lang="ru-RU" sz="2400" b="1" dirty="0" smtClean="0">
                  <a:latin typeface="Times New Roman" pitchFamily="18" charset="0"/>
                </a:rPr>
                <a:t>равна произведению</a:t>
              </a:r>
            </a:p>
            <a:p>
              <a:pPr algn="ctr"/>
              <a:r>
                <a:rPr lang="ru-RU" sz="2400" b="1" dirty="0" err="1" smtClean="0">
                  <a:latin typeface="Times New Roman" pitchFamily="18" charset="0"/>
                </a:rPr>
                <a:t>полусуммы</a:t>
              </a:r>
              <a:r>
                <a:rPr lang="ru-RU" sz="2400" b="1" dirty="0" smtClean="0">
                  <a:latin typeface="Times New Roman" pitchFamily="18" charset="0"/>
                </a:rPr>
                <a:t> её оснований и высоты.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644008" y="2924944"/>
              <a:ext cx="2160240" cy="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3798894" y="2924944"/>
              <a:ext cx="845114" cy="1624212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6804248" y="2924944"/>
              <a:ext cx="432048" cy="165618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211960" y="2564904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itchFamily="18" charset="0"/>
                </a:rPr>
                <a:t>В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7236296" y="4293096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itchFamily="18" charset="0"/>
                </a:rPr>
                <a:t>D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pic>
          <p:nvPicPr>
            <p:cNvPr id="28" name="Object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9725" y="5640388"/>
              <a:ext cx="3132138" cy="1028700"/>
            </a:xfrm>
            <a:prstGeom prst="rect">
              <a:avLst/>
            </a:prstGeom>
            <a:noFill/>
          </p:spPr>
        </p:pic>
        <p:cxnSp>
          <p:nvCxnSpPr>
            <p:cNvPr id="29" name="Прямая соединительная линия 28"/>
            <p:cNvCxnSpPr/>
            <p:nvPr/>
          </p:nvCxnSpPr>
          <p:spPr>
            <a:xfrm>
              <a:off x="4644008" y="2924944"/>
              <a:ext cx="0" cy="1656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4499992" y="4581128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itchFamily="18" charset="0"/>
                </a:rPr>
                <a:t>Н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644008" y="4293096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779912" y="4581128"/>
              <a:ext cx="3456384" cy="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(3)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8" name="Группа 1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5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39" name="Группа 14"/>
            <p:cNvGrpSpPr/>
            <p:nvPr/>
          </p:nvGrpSpPr>
          <p:grpSpPr>
            <a:xfrm>
              <a:off x="5076051" y="2636914"/>
              <a:ext cx="3828721" cy="2395429"/>
              <a:chOff x="3419872" y="2564904"/>
              <a:chExt cx="4260776" cy="2539444"/>
            </a:xfrm>
          </p:grpSpPr>
          <p:sp>
            <p:nvSpPr>
              <p:cNvPr id="45" name="Text Box 5"/>
              <p:cNvSpPr txBox="1">
                <a:spLocks noChangeArrowheads="1"/>
              </p:cNvSpPr>
              <p:nvPr/>
            </p:nvSpPr>
            <p:spPr bwMode="auto">
              <a:xfrm>
                <a:off x="3419872" y="4365104"/>
                <a:ext cx="325997" cy="347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46" name="Text Box 7"/>
              <p:cNvSpPr txBox="1">
                <a:spLocks noChangeArrowheads="1"/>
              </p:cNvSpPr>
              <p:nvPr/>
            </p:nvSpPr>
            <p:spPr bwMode="auto">
              <a:xfrm>
                <a:off x="6804248" y="2564904"/>
                <a:ext cx="325995" cy="347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itchFamily="18" charset="0"/>
                  </a:rPr>
                  <a:t>С</a:t>
                </a:r>
              </a:p>
            </p:txBody>
          </p: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4644008" y="2924944"/>
                <a:ext cx="2160240" cy="0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H="1">
                <a:off x="3798894" y="2924944"/>
                <a:ext cx="845114" cy="1624212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flipH="1" flipV="1">
                <a:off x="6804248" y="2924944"/>
                <a:ext cx="432048" cy="1656184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 Box 7"/>
              <p:cNvSpPr txBox="1">
                <a:spLocks noChangeArrowheads="1"/>
              </p:cNvSpPr>
              <p:nvPr/>
            </p:nvSpPr>
            <p:spPr bwMode="auto">
              <a:xfrm>
                <a:off x="4211960" y="2564904"/>
                <a:ext cx="42351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itchFamily="18" charset="0"/>
                  </a:rPr>
                  <a:t>В</a:t>
                </a:r>
                <a:endParaRPr lang="ru-RU" sz="2800" b="1" i="1" dirty="0">
                  <a:latin typeface="Times New Roman" pitchFamily="18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7236296" y="4293096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itchFamily="18" charset="0"/>
                  </a:rPr>
                  <a:t>D</a:t>
                </a:r>
                <a:endParaRPr lang="ru-RU" sz="2800" b="1" i="1" dirty="0">
                  <a:latin typeface="Times New Roman" pitchFamily="18" charset="0"/>
                </a:endParaRP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4644008" y="2924944"/>
                <a:ext cx="0" cy="16561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4499992" y="4581128"/>
                <a:ext cx="46358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itchFamily="18" charset="0"/>
                  </a:rPr>
                  <a:t>Н</a:t>
                </a:r>
                <a:endParaRPr lang="ru-RU" sz="2800" b="1" i="1" dirty="0">
                  <a:latin typeface="Times New Roman" pitchFamily="18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4644008" y="4293096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3779912" y="4581128"/>
                <a:ext cx="3456384" cy="0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Object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513" y="2708275"/>
              <a:ext cx="3263900" cy="530225"/>
            </a:xfrm>
            <a:prstGeom prst="rect">
              <a:avLst/>
            </a:prstGeom>
            <a:noFill/>
          </p:spPr>
        </p:pic>
        <p:cxnSp>
          <p:nvCxnSpPr>
            <p:cNvPr id="41" name="Прямая соединительная линия 40"/>
            <p:cNvCxnSpPr/>
            <p:nvPr/>
          </p:nvCxnSpPr>
          <p:spPr>
            <a:xfrm>
              <a:off x="2123728" y="3933056"/>
              <a:ext cx="23762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Object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39752" y="3861048"/>
              <a:ext cx="1700212" cy="654050"/>
            </a:xfrm>
            <a:prstGeom prst="rect">
              <a:avLst/>
            </a:prstGeom>
            <a:noFill/>
          </p:spPr>
        </p:pic>
        <p:graphicFrame>
          <p:nvGraphicFramePr>
            <p:cNvPr id="43" name="Object 3"/>
            <p:cNvGraphicFramePr>
              <a:graphicFrameLocks noChangeAspect="1"/>
            </p:cNvGraphicFramePr>
            <p:nvPr/>
          </p:nvGraphicFramePr>
          <p:xfrm>
            <a:off x="2195736" y="3140968"/>
            <a:ext cx="3081338" cy="457200"/>
          </p:xfrm>
          <a:graphic>
            <a:graphicData uri="http://schemas.openxmlformats.org/presentationml/2006/ole">
              <p:oleObj spid="_x0000_s303105" name="Формула" r:id="rId7" imgW="1333440" imgH="203040" progId="Equation.3">
                <p:embed/>
              </p:oleObj>
            </a:graphicData>
          </a:graphic>
        </p:graphicFrame>
        <p:graphicFrame>
          <p:nvGraphicFramePr>
            <p:cNvPr id="44" name="Object 4"/>
            <p:cNvGraphicFramePr>
              <a:graphicFrameLocks noChangeAspect="1"/>
            </p:cNvGraphicFramePr>
            <p:nvPr/>
          </p:nvGraphicFramePr>
          <p:xfrm>
            <a:off x="2195736" y="3501008"/>
            <a:ext cx="2112963" cy="400050"/>
          </p:xfrm>
          <a:graphic>
            <a:graphicData uri="http://schemas.openxmlformats.org/presentationml/2006/ole">
              <p:oleObj spid="_x0000_s303106" name="Формула" r:id="rId8" imgW="914400" imgH="177480" progId="Equation.3">
                <p:embed/>
              </p:oleObj>
            </a:graphicData>
          </a:graphic>
        </p:graphicFrame>
      </p:grpSp>
      <p:graphicFrame>
        <p:nvGraphicFramePr>
          <p:cNvPr id="58" name="Object 2"/>
          <p:cNvGraphicFramePr>
            <a:graphicFrameLocks noChangeAspect="1"/>
          </p:cNvGraphicFramePr>
          <p:nvPr/>
        </p:nvGraphicFramePr>
        <p:xfrm>
          <a:off x="2037656" y="5013027"/>
          <a:ext cx="1144588" cy="400050"/>
        </p:xfrm>
        <a:graphic>
          <a:graphicData uri="http://schemas.openxmlformats.org/presentationml/2006/ole">
            <p:oleObj spid="_x0000_s303107" name="Формула" r:id="rId9" imgW="495000" imgH="177480" progId="Equation.3">
              <p:embed/>
            </p:oleObj>
          </a:graphicData>
        </a:graphic>
      </p:graphicFrame>
      <p:graphicFrame>
        <p:nvGraphicFramePr>
          <p:cNvPr id="59" name="Object 5"/>
          <p:cNvGraphicFramePr>
            <a:graphicFrameLocks noChangeAspect="1"/>
          </p:cNvGraphicFramePr>
          <p:nvPr/>
        </p:nvGraphicFramePr>
        <p:xfrm>
          <a:off x="2051720" y="5445224"/>
          <a:ext cx="1114425" cy="400050"/>
        </p:xfrm>
        <a:graphic>
          <a:graphicData uri="http://schemas.openxmlformats.org/presentationml/2006/ole">
            <p:oleObj spid="_x0000_s303108" name="Формула" r:id="rId10" imgW="482400" imgH="177480" progId="Equation.3">
              <p:embed/>
            </p:oleObj>
          </a:graphicData>
        </a:graphic>
      </p:graphicFrame>
      <p:graphicFrame>
        <p:nvGraphicFramePr>
          <p:cNvPr id="60" name="Object 6"/>
          <p:cNvGraphicFramePr>
            <a:graphicFrameLocks noChangeAspect="1"/>
          </p:cNvGraphicFramePr>
          <p:nvPr/>
        </p:nvGraphicFramePr>
        <p:xfrm>
          <a:off x="2037656" y="5877123"/>
          <a:ext cx="1174750" cy="400050"/>
        </p:xfrm>
        <a:graphic>
          <a:graphicData uri="http://schemas.openxmlformats.org/presentationml/2006/ole">
            <p:oleObj spid="_x0000_s303109" name="Формула" r:id="rId11" imgW="507960" imgH="177480" progId="Equation.3">
              <p:embed/>
            </p:oleObj>
          </a:graphicData>
        </a:graphic>
      </p:graphicFrame>
      <p:sp>
        <p:nvSpPr>
          <p:cNvPr id="61" name="AutoShape 19"/>
          <p:cNvSpPr>
            <a:spLocks/>
          </p:cNvSpPr>
          <p:nvPr/>
        </p:nvSpPr>
        <p:spPr bwMode="auto">
          <a:xfrm rot="10800000">
            <a:off x="3261792" y="5013027"/>
            <a:ext cx="288032" cy="136815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2" name="Object 7"/>
          <p:cNvGraphicFramePr>
            <a:graphicFrameLocks noChangeAspect="1"/>
          </p:cNvGraphicFramePr>
          <p:nvPr/>
        </p:nvGraphicFramePr>
        <p:xfrm>
          <a:off x="3563888" y="5229200"/>
          <a:ext cx="1616075" cy="885825"/>
        </p:xfrm>
        <a:graphic>
          <a:graphicData uri="http://schemas.openxmlformats.org/presentationml/2006/ole">
            <p:oleObj spid="_x0000_s303110" name="Формула" r:id="rId12" imgW="698400" imgH="393480" progId="Equation.3">
              <p:embed/>
            </p:oleObj>
          </a:graphicData>
        </a:graphic>
      </p:graphicFrame>
      <p:graphicFrame>
        <p:nvGraphicFramePr>
          <p:cNvPr id="63" name="Object 8"/>
          <p:cNvGraphicFramePr>
            <a:graphicFrameLocks noChangeAspect="1"/>
          </p:cNvGraphicFramePr>
          <p:nvPr/>
        </p:nvGraphicFramePr>
        <p:xfrm>
          <a:off x="5436096" y="5013176"/>
          <a:ext cx="1614488" cy="400050"/>
        </p:xfrm>
        <a:graphic>
          <a:graphicData uri="http://schemas.openxmlformats.org/presentationml/2006/ole">
            <p:oleObj spid="_x0000_s303111" name="Формула" r:id="rId13" imgW="698400" imgH="177480" progId="Equation.3">
              <p:embed/>
            </p:oleObj>
          </a:graphicData>
        </a:graphic>
      </p:graphicFrame>
      <p:graphicFrame>
        <p:nvGraphicFramePr>
          <p:cNvPr id="64" name="Object 9"/>
          <p:cNvGraphicFramePr>
            <a:graphicFrameLocks noChangeAspect="1"/>
          </p:cNvGraphicFramePr>
          <p:nvPr/>
        </p:nvGraphicFramePr>
        <p:xfrm>
          <a:off x="5508104" y="5445224"/>
          <a:ext cx="1584325" cy="400050"/>
        </p:xfrm>
        <a:graphic>
          <a:graphicData uri="http://schemas.openxmlformats.org/presentationml/2006/ole">
            <p:oleObj spid="_x0000_s303112" name="Формула" r:id="rId14" imgW="685800" imgH="177480" progId="Equation.3">
              <p:embed/>
            </p:oleObj>
          </a:graphicData>
        </a:graphic>
      </p:graphicFrame>
      <p:graphicFrame>
        <p:nvGraphicFramePr>
          <p:cNvPr id="65" name="Object 10"/>
          <p:cNvGraphicFramePr>
            <a:graphicFrameLocks noChangeAspect="1"/>
          </p:cNvGraphicFramePr>
          <p:nvPr/>
        </p:nvGraphicFramePr>
        <p:xfrm>
          <a:off x="5508104" y="5877272"/>
          <a:ext cx="1174750" cy="400050"/>
        </p:xfrm>
        <a:graphic>
          <a:graphicData uri="http://schemas.openxmlformats.org/presentationml/2006/ole">
            <p:oleObj spid="_x0000_s303113" name="Формула" r:id="rId15" imgW="507960" imgH="177480" progId="Equation.3">
              <p:embed/>
            </p:oleObj>
          </a:graphicData>
        </a:graphic>
      </p:graphicFrame>
      <p:sp>
        <p:nvSpPr>
          <p:cNvPr id="66" name="AutoShape 19"/>
          <p:cNvSpPr>
            <a:spLocks/>
          </p:cNvSpPr>
          <p:nvPr/>
        </p:nvSpPr>
        <p:spPr bwMode="auto">
          <a:xfrm rot="10800000">
            <a:off x="7092280" y="5013176"/>
            <a:ext cx="288032" cy="136815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7" name="Object 11"/>
          <p:cNvGraphicFramePr>
            <a:graphicFrameLocks noChangeAspect="1"/>
          </p:cNvGraphicFramePr>
          <p:nvPr/>
        </p:nvGraphicFramePr>
        <p:xfrm>
          <a:off x="7380312" y="5301208"/>
          <a:ext cx="1616075" cy="885825"/>
        </p:xfrm>
        <a:graphic>
          <a:graphicData uri="http://schemas.openxmlformats.org/presentationml/2006/ole">
            <p:oleObj spid="_x0000_s303114" name="Формула" r:id="rId16" imgW="698400" imgH="393480" progId="Equation.3">
              <p:embed/>
            </p:oleObj>
          </a:graphicData>
        </a:graphic>
      </p:graphicFrame>
      <p:pic>
        <p:nvPicPr>
          <p:cNvPr id="68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69" name="Управляющая кнопка: далее 68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1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640960" cy="74238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79712" y="2564904"/>
            <a:ext cx="7056784" cy="4176464"/>
            <a:chOff x="1979712" y="1822512"/>
            <a:chExt cx="7056784" cy="417646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979712" y="1822512"/>
              <a:ext cx="7056784" cy="4176464"/>
              <a:chOff x="1979712" y="2564904"/>
              <a:chExt cx="7056784" cy="4176464"/>
            </a:xfrm>
          </p:grpSpPr>
          <p:grpSp>
            <p:nvGrpSpPr>
              <p:cNvPr id="7" name="Группа 29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12" name="Группа 35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15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2636912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itchFamily="18" charset="0"/>
                      </a:rPr>
                      <a:t>А</a:t>
                    </a:r>
                  </a:p>
                </p:txBody>
              </p:sp>
              <p:sp>
                <p:nvSpPr>
                  <p:cNvPr id="1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3968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itchFamily="18" charset="0"/>
                      </a:rPr>
                      <a:t>В</a:t>
                    </a:r>
                  </a:p>
                </p:txBody>
              </p:sp>
              <p:sp>
                <p:nvSpPr>
                  <p:cNvPr id="1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itchFamily="18" charset="0"/>
                      </a:rPr>
                      <a:t>С</a:t>
                    </a:r>
                  </a:p>
                </p:txBody>
              </p:sp>
              <p:grpSp>
                <p:nvGrpSpPr>
                  <p:cNvPr id="18" name="Группа 41"/>
                  <p:cNvGrpSpPr/>
                  <p:nvPr/>
                </p:nvGrpSpPr>
                <p:grpSpPr>
                  <a:xfrm>
                    <a:off x="2555787" y="2852940"/>
                    <a:ext cx="1697686" cy="1993970"/>
                    <a:chOff x="6108655" y="2875192"/>
                    <a:chExt cx="1097133" cy="1297273"/>
                  </a:xfrm>
                </p:grpSpPr>
                <p:sp>
                  <p:nvSpPr>
                    <p:cNvPr id="2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4039995"/>
                      <a:ext cx="144544" cy="131886"/>
                    </a:xfrm>
                    <a:prstGeom prst="rect">
                      <a:avLst/>
                    </a:prstGeom>
                    <a:noFill/>
                    <a:ln w="317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21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2875192"/>
                      <a:ext cx="1097132" cy="1297273"/>
                    </a:xfrm>
                    <a:prstGeom prst="rtTriangle">
                      <a:avLst/>
                    </a:prstGeom>
                    <a:noFill/>
                    <a:ln w="571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22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4989937">
                      <a:off x="6160055" y="3035628"/>
                      <a:ext cx="72946" cy="175745"/>
                    </a:xfrm>
                    <a:prstGeom prst="moon">
                      <a:avLst>
                        <a:gd name="adj" fmla="val 31736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19" name="TextBox 58"/>
                  <p:cNvSpPr txBox="1"/>
                  <p:nvPr/>
                </p:nvSpPr>
                <p:spPr>
                  <a:xfrm>
                    <a:off x="8772235" y="2636912"/>
                    <a:ext cx="184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endParaRPr lang="ru-RU" sz="2800" b="1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3" name="TextBox 52"/>
                <p:cNvSpPr txBox="1"/>
                <p:nvPr/>
              </p:nvSpPr>
              <p:spPr>
                <a:xfrm>
                  <a:off x="3790297" y="2780928"/>
                  <a:ext cx="512787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Косинусом острого угла</a:t>
                  </a:r>
                </a:p>
                <a:p>
                  <a:pPr algn="r"/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прямоугольного треугольника</a:t>
                  </a:r>
                </a:p>
                <a:p>
                  <a:pPr algn="r"/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называют отношение</a:t>
                  </a:r>
                </a:p>
                <a:p>
                  <a:pPr algn="r"/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прилежащего катета</a:t>
                  </a:r>
                </a:p>
                <a:p>
                  <a:pPr algn="r"/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к гипотенузе</a:t>
                  </a:r>
                  <a:endParaRPr lang="ru-RU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" name="TextBox 47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48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49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" name="Object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27313" y="3284538"/>
                <a:ext cx="287337" cy="261937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4932040" y="4437112"/>
            <a:ext cx="2106814" cy="1296144"/>
          </p:xfrm>
          <a:graphic>
            <a:graphicData uri="http://schemas.openxmlformats.org/presentationml/2006/ole">
              <p:oleObj spid="_x0000_s304129" name="Формула" r:id="rId5" imgW="622080" imgH="393480" progId="Equation.3">
                <p:embed/>
              </p:oleObj>
            </a:graphicData>
          </a:graphic>
        </p:graphicFrame>
      </p:grpSp>
      <p:pic>
        <p:nvPicPr>
          <p:cNvPr id="23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Группа 7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8" name="Группа 6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30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37" name="Прямоугольник 36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itchFamily="18" charset="0"/>
                    </a:rPr>
                    <a:t>А</a:t>
                  </a:r>
                </a:p>
              </p:txBody>
            </p:sp>
            <p:sp>
              <p:nvSpPr>
                <p:cNvPr id="3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itchFamily="18" charset="0"/>
                    </a:rPr>
                    <a:t>В</a:t>
                  </a:r>
                </a:p>
              </p:txBody>
            </p:sp>
            <p:sp>
              <p:nvSpPr>
                <p:cNvPr id="4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itchFamily="18" charset="0"/>
                    </a:rPr>
                    <a:t>С</a:t>
                  </a:r>
                </a:p>
              </p:txBody>
            </p:sp>
            <p:grpSp>
              <p:nvGrpSpPr>
                <p:cNvPr id="41" name="Группа 152"/>
                <p:cNvGrpSpPr/>
                <p:nvPr/>
              </p:nvGrpSpPr>
              <p:grpSpPr>
                <a:xfrm>
                  <a:off x="2555776" y="2852936"/>
                  <a:ext cx="1697684" cy="1993968"/>
                  <a:chOff x="6108655" y="2875192"/>
                  <a:chExt cx="1097133" cy="1297273"/>
                </a:xfrm>
              </p:grpSpPr>
              <p:sp>
                <p:nvSpPr>
                  <p:cNvPr id="43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chemeClr val="accent3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5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2" name="TextBox 41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34" name="Object 3"/>
              <p:cNvGraphicFramePr>
                <a:graphicFrameLocks noChangeAspect="1"/>
              </p:cNvGraphicFramePr>
              <p:nvPr/>
            </p:nvGraphicFramePr>
            <p:xfrm>
              <a:off x="4788024" y="2636912"/>
              <a:ext cx="2736304" cy="487836"/>
            </p:xfrm>
            <a:graphic>
              <a:graphicData uri="http://schemas.openxmlformats.org/presentationml/2006/ole">
                <p:oleObj spid="_x0000_s304130" name="Формула" r:id="rId7" imgW="1130040" imgH="203040" progId="Equation.3">
                  <p:embed/>
                </p:oleObj>
              </a:graphicData>
            </a:graphic>
          </p:graphicFrame>
          <p:graphicFrame>
            <p:nvGraphicFramePr>
              <p:cNvPr id="35" name="Object 4"/>
              <p:cNvGraphicFramePr>
                <a:graphicFrameLocks noChangeAspect="1"/>
              </p:cNvGraphicFramePr>
              <p:nvPr/>
            </p:nvGraphicFramePr>
            <p:xfrm>
              <a:off x="4243388" y="3141663"/>
              <a:ext cx="4368800" cy="488950"/>
            </p:xfrm>
            <a:graphic>
              <a:graphicData uri="http://schemas.openxmlformats.org/presentationml/2006/ole">
                <p:oleObj spid="_x0000_s304131" name="Формула" r:id="rId8" imgW="1803240" imgH="203040" progId="Equation.3">
                  <p:embed/>
                </p:oleObj>
              </a:graphicData>
            </a:graphic>
          </p:graphicFrame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4572000" y="3717032"/>
                <a:ext cx="32403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5546725" y="3819525"/>
            <a:ext cx="1733550" cy="546100"/>
          </p:xfrm>
          <a:graphic>
            <a:graphicData uri="http://schemas.openxmlformats.org/presentationml/2006/ole">
              <p:oleObj spid="_x0000_s304132" name="Формула" r:id="rId9" imgW="558720" imgH="177480" progId="Equation.3">
                <p:embed/>
              </p:oleObj>
            </a:graphicData>
          </a:graphic>
        </p:graphicFrame>
      </p:grpSp>
      <p:graphicFrame>
        <p:nvGraphicFramePr>
          <p:cNvPr id="46" name="Object 3"/>
          <p:cNvGraphicFramePr>
            <a:graphicFrameLocks noChangeAspect="1"/>
          </p:cNvGraphicFramePr>
          <p:nvPr/>
        </p:nvGraphicFramePr>
        <p:xfrm>
          <a:off x="5251450" y="4652963"/>
          <a:ext cx="2455863" cy="1423987"/>
        </p:xfrm>
        <a:graphic>
          <a:graphicData uri="http://schemas.openxmlformats.org/presentationml/2006/ole">
            <p:oleObj spid="_x0000_s304133" name="Формула" r:id="rId10" imgW="672840" imgH="393480" progId="Equation.3">
              <p:embed/>
            </p:oleObj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6876256" y="4581128"/>
            <a:ext cx="936104" cy="14401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омой 47">
            <a:hlinkClick r:id="rId11" action="ppaction://hlinksldjump" highlightClick="1"/>
          </p:cNvPr>
          <p:cNvSpPr/>
          <p:nvPr/>
        </p:nvSpPr>
        <p:spPr>
          <a:xfrm>
            <a:off x="1475656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Самопроверка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2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Подробные ответы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8712968" cy="72008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251520" y="2348880"/>
            <a:ext cx="8712968" cy="673740"/>
            <a:chOff x="251520" y="2348880"/>
            <a:chExt cx="8712968" cy="673740"/>
          </a:xfrm>
        </p:grpSpPr>
        <p:pic>
          <p:nvPicPr>
            <p:cNvPr id="19149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2348880"/>
              <a:ext cx="8712968" cy="67374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323528" y="2348880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576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7" y="2564905"/>
              <a:ext cx="8496945" cy="355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212976"/>
            <a:ext cx="8712968" cy="72088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149080"/>
            <a:ext cx="8712968" cy="7253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23" name="Группа 22"/>
          <p:cNvGrpSpPr/>
          <p:nvPr/>
        </p:nvGrpSpPr>
        <p:grpSpPr>
          <a:xfrm>
            <a:off x="251520" y="5085184"/>
            <a:ext cx="8712968" cy="673740"/>
            <a:chOff x="251520" y="5085184"/>
            <a:chExt cx="8712968" cy="67374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5085184"/>
              <a:ext cx="8712968" cy="67374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323528" y="5085184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5765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1520" y="5229200"/>
              <a:ext cx="7992888" cy="37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Площадь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Теорема Пифагора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88024" y="15567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4048" y="2276872"/>
            <a:ext cx="25890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быть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квадратом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1628800"/>
            <a:ext cx="3046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обязательно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4932040" y="5229200"/>
          <a:ext cx="920750" cy="1327150"/>
        </p:xfrm>
        <a:graphic>
          <a:graphicData uri="http://schemas.openxmlformats.org/presentationml/2006/ole">
            <p:oleObj spid="_x0000_s49160" name="Формула" r:id="rId4" imgW="266400" imgH="431640" progId="Equation.3">
              <p:embed/>
            </p:oleObj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5148064" y="4509120"/>
          <a:ext cx="1052512" cy="701675"/>
        </p:xfrm>
        <a:graphic>
          <a:graphicData uri="http://schemas.openxmlformats.org/presentationml/2006/ole">
            <p:oleObj spid="_x0000_s49161" name="Формула" r:id="rId5" imgW="304560" imgH="228600" progId="Equation.3">
              <p:embed/>
            </p:oleObj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5004048" y="3573016"/>
          <a:ext cx="1492250" cy="623887"/>
        </p:xfrm>
        <a:graphic>
          <a:graphicData uri="http://schemas.openxmlformats.org/presentationml/2006/ole">
            <p:oleObj spid="_x0000_s49162" name="Формула" r:id="rId6" imgW="431640" imgH="203040" progId="Equation.3">
              <p:embed/>
            </p:oleObj>
          </a:graphicData>
        </a:graphic>
      </p:graphicFrame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Площадь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Теорема Пифагора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712968" cy="72008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Примеры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4" name="Группа 49"/>
              <p:cNvGrpSpPr/>
              <p:nvPr/>
            </p:nvGrpSpPr>
            <p:grpSpPr>
              <a:xfrm>
                <a:off x="107504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5" name="Группа 18"/>
                <p:cNvGrpSpPr/>
                <p:nvPr/>
              </p:nvGrpSpPr>
              <p:grpSpPr>
                <a:xfrm>
                  <a:off x="107504" y="2564904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12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Параллелограмм.</a:t>
                    </a:r>
                    <a:endPara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" name="Line 13"/>
                <p:cNvSpPr>
                  <a:spLocks noChangeShapeType="1"/>
                </p:cNvSpPr>
                <p:nvPr/>
              </p:nvSpPr>
              <p:spPr bwMode="auto">
                <a:xfrm>
                  <a:off x="2122588" y="6094661"/>
                  <a:ext cx="3175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39552" y="4725144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itchFamily="18" charset="0"/>
                    </a:rPr>
                    <a:t>А</a:t>
                  </a:r>
                </a:p>
              </p:txBody>
            </p:sp>
            <p:sp>
              <p:nvSpPr>
                <p:cNvPr id="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99592" y="342900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itchFamily="18" charset="0"/>
                    </a:rPr>
                    <a:t>В</a:t>
                  </a:r>
                </a:p>
              </p:txBody>
            </p:sp>
            <p:sp>
              <p:nvSpPr>
                <p:cNvPr id="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563888" y="3501008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itchFamily="18" charset="0"/>
                    </a:rPr>
                    <a:t>С</a:t>
                  </a:r>
                </a:p>
              </p:txBody>
            </p:sp>
            <p:sp>
              <p:nvSpPr>
                <p:cNvPr id="10" name="Параллелограмм 9"/>
                <p:cNvSpPr/>
                <p:nvPr/>
              </p:nvSpPr>
              <p:spPr>
                <a:xfrm>
                  <a:off x="899592" y="3789040"/>
                  <a:ext cx="2664296" cy="1224136"/>
                </a:xfrm>
                <a:prstGeom prst="parallelogram">
                  <a:avLst/>
                </a:prstGeom>
                <a:noFill/>
                <a:ln w="508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03848" y="4869160"/>
                  <a:ext cx="37061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itchFamily="18" charset="0"/>
                    </a:rPr>
                    <a:t>D</a:t>
                  </a:r>
                  <a:endParaRPr lang="ru-RU" sz="2000" b="1" i="1" dirty="0"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187624" y="3789040"/>
                <a:ext cx="2088232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3779912" y="4795908"/>
            <a:ext cx="2952328" cy="488607"/>
          </p:xfrm>
          <a:graphic>
            <a:graphicData uri="http://schemas.openxmlformats.org/presentationml/2006/ole">
              <p:oleObj spid="_x0000_s320514" name="Формула" r:id="rId4" imgW="1002960" imgH="177480" progId="Equation.3">
                <p:embed/>
              </p:oleObj>
            </a:graphicData>
          </a:graphic>
        </p:graphicFrame>
        <p:graphicFrame>
          <p:nvGraphicFramePr>
            <p:cNvPr id="320515" name="Object 3"/>
            <p:cNvGraphicFramePr>
              <a:graphicFrameLocks noChangeAspect="1"/>
            </p:cNvGraphicFramePr>
            <p:nvPr/>
          </p:nvGraphicFramePr>
          <p:xfrm>
            <a:off x="3203848" y="5445224"/>
            <a:ext cx="3727450" cy="522288"/>
          </p:xfrm>
          <a:graphic>
            <a:graphicData uri="http://schemas.openxmlformats.org/presentationml/2006/ole">
              <p:oleObj spid="_x0000_s320515" name="Формула" r:id="rId5" imgW="1269720" imgH="190440" progId="Equation.3">
                <p:embed/>
              </p:oleObj>
            </a:graphicData>
          </a:graphic>
        </p:graphicFrame>
      </p:grpSp>
      <p:grpSp>
        <p:nvGrpSpPr>
          <p:cNvPr id="22" name="Группа 2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26" name="Группа 49"/>
              <p:cNvGrpSpPr/>
              <p:nvPr/>
            </p:nvGrpSpPr>
            <p:grpSpPr>
              <a:xfrm>
                <a:off x="107504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28" name="Группа 18"/>
                <p:cNvGrpSpPr/>
                <p:nvPr/>
              </p:nvGrpSpPr>
              <p:grpSpPr>
                <a:xfrm>
                  <a:off x="107504" y="2564904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35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Прямоугольник.</a:t>
                    </a:r>
                    <a:endPara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9" name="Line 13"/>
                <p:cNvSpPr>
                  <a:spLocks noChangeShapeType="1"/>
                </p:cNvSpPr>
                <p:nvPr/>
              </p:nvSpPr>
              <p:spPr bwMode="auto">
                <a:xfrm>
                  <a:off x="2122588" y="6094661"/>
                  <a:ext cx="3175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39552" y="4797152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itchFamily="18" charset="0"/>
                    </a:rPr>
                    <a:t>А</a:t>
                  </a:r>
                </a:p>
              </p:txBody>
            </p:sp>
            <p:sp>
              <p:nvSpPr>
                <p:cNvPr id="3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11560" y="342900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itchFamily="18" charset="0"/>
                    </a:rPr>
                    <a:t>В</a:t>
                  </a:r>
                </a:p>
              </p:txBody>
            </p:sp>
            <p:sp>
              <p:nvSpPr>
                <p:cNvPr id="3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491880" y="342900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itchFamily="18" charset="0"/>
                    </a:rPr>
                    <a:t>С</a:t>
                  </a:r>
                </a:p>
              </p:txBody>
            </p:sp>
            <p:sp>
              <p:nvSpPr>
                <p:cNvPr id="33" name="Параллелограмм 32"/>
                <p:cNvSpPr/>
                <p:nvPr/>
              </p:nvSpPr>
              <p:spPr>
                <a:xfrm>
                  <a:off x="899592" y="3789040"/>
                  <a:ext cx="2664296" cy="1224136"/>
                </a:xfrm>
                <a:prstGeom prst="parallelogram">
                  <a:avLst>
                    <a:gd name="adj" fmla="val 0"/>
                  </a:avLst>
                </a:prstGeom>
                <a:noFill/>
                <a:ln w="508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563888" y="4869160"/>
                  <a:ext cx="37061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itchFamily="18" charset="0"/>
                    </a:rPr>
                    <a:t>D</a:t>
                  </a:r>
                  <a:endParaRPr lang="ru-RU" sz="2000" b="1" i="1" dirty="0"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899592" y="3789040"/>
                <a:ext cx="266429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3779912" y="5301208"/>
            <a:ext cx="2952750" cy="488950"/>
          </p:xfrm>
          <a:graphic>
            <a:graphicData uri="http://schemas.openxmlformats.org/presentationml/2006/ole">
              <p:oleObj spid="_x0000_s320516" name="Формула" r:id="rId6" imgW="1002960" imgH="177480" progId="Equation.3">
                <p:embed/>
              </p:oleObj>
            </a:graphicData>
          </a:graphic>
        </p:graphicFrame>
        <p:graphicFrame>
          <p:nvGraphicFramePr>
            <p:cNvPr id="25" name="Object 3"/>
            <p:cNvGraphicFramePr>
              <a:graphicFrameLocks noChangeAspect="1"/>
            </p:cNvGraphicFramePr>
            <p:nvPr/>
          </p:nvGraphicFramePr>
          <p:xfrm>
            <a:off x="3203848" y="5805264"/>
            <a:ext cx="3727450" cy="522288"/>
          </p:xfrm>
          <a:graphic>
            <a:graphicData uri="http://schemas.openxmlformats.org/presentationml/2006/ole">
              <p:oleObj spid="_x0000_s320517" name="Формула" r:id="rId7" imgW="1269720" imgH="190440" progId="Equation.3">
                <p:embed/>
              </p:oleObj>
            </a:graphicData>
          </a:graphic>
        </p:graphicFrame>
      </p:grpSp>
      <p:grpSp>
        <p:nvGrpSpPr>
          <p:cNvPr id="37" name="Группа 36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8" name="Группа 18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43" name="Группа 2"/>
              <p:cNvGrpSpPr/>
              <p:nvPr/>
            </p:nvGrpSpPr>
            <p:grpSpPr>
              <a:xfrm>
                <a:off x="107504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46" name="Группа 49"/>
                <p:cNvGrpSpPr/>
                <p:nvPr/>
              </p:nvGrpSpPr>
              <p:grpSpPr>
                <a:xfrm>
                  <a:off x="107504" y="2564904"/>
                  <a:ext cx="7056784" cy="4176464"/>
                  <a:chOff x="107504" y="2564904"/>
                  <a:chExt cx="7056784" cy="4176464"/>
                </a:xfrm>
              </p:grpSpPr>
              <p:grpSp>
                <p:nvGrpSpPr>
                  <p:cNvPr id="48" name="Группа 18"/>
                  <p:cNvGrpSpPr/>
                  <p:nvPr/>
                </p:nvGrpSpPr>
                <p:grpSpPr>
                  <a:xfrm>
                    <a:off x="107504" y="2564904"/>
                    <a:ext cx="7056784" cy="4176464"/>
                    <a:chOff x="1979712" y="2492896"/>
                    <a:chExt cx="7056784" cy="4176464"/>
                  </a:xfrm>
                </p:grpSpPr>
                <p:sp>
                  <p:nvSpPr>
                    <p:cNvPr id="54" name="Прямоугольник 53"/>
                    <p:cNvSpPr/>
                    <p:nvPr/>
                  </p:nvSpPr>
                  <p:spPr>
                    <a:xfrm>
                      <a:off x="1979712" y="2492896"/>
                      <a:ext cx="7056784" cy="41764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етырёхугольник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5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52517" y="6454130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122588" y="6094661"/>
                    <a:ext cx="3175" cy="15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9552" y="5373216"/>
                    <a:ext cx="35618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 b="1" i="1" dirty="0">
                        <a:latin typeface="Times New Roman" pitchFamily="18" charset="0"/>
                      </a:rPr>
                      <a:t>А</a:t>
                    </a:r>
                  </a:p>
                </p:txBody>
              </p:sp>
              <p:sp>
                <p:nvSpPr>
                  <p:cNvPr id="51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5696" y="3068960"/>
                    <a:ext cx="35618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 b="1" i="1" dirty="0">
                        <a:latin typeface="Times New Roman" pitchFamily="18" charset="0"/>
                      </a:rPr>
                      <a:t>В</a:t>
                    </a:r>
                  </a:p>
                </p:txBody>
              </p:sp>
              <p:sp>
                <p:nvSpPr>
                  <p:cNvPr id="5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1840" y="5229200"/>
                    <a:ext cx="35618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 b="1" i="1" dirty="0">
                        <a:latin typeface="Times New Roman" pitchFamily="18" charset="0"/>
                      </a:rPr>
                      <a:t>С</a:t>
                    </a:r>
                  </a:p>
                </p:txBody>
              </p:sp>
              <p:sp>
                <p:nvSpPr>
                  <p:cNvPr id="53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5696" y="6309320"/>
                    <a:ext cx="370614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i="1" dirty="0" smtClean="0">
                        <a:latin typeface="Times New Roman" pitchFamily="18" charset="0"/>
                      </a:rPr>
                      <a:t>D</a:t>
                    </a:r>
                    <a:endParaRPr lang="ru-RU" sz="2000" b="1" i="1" dirty="0">
                      <a:latin typeface="Times New Roman" pitchFamily="18" charset="0"/>
                    </a:endParaRPr>
                  </a:p>
                </p:txBody>
              </p:sp>
            </p:grp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2051720" y="3501008"/>
                  <a:ext cx="0" cy="280831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44" name="Object 2"/>
              <p:cNvGraphicFramePr>
                <a:graphicFrameLocks noChangeAspect="1"/>
              </p:cNvGraphicFramePr>
              <p:nvPr/>
            </p:nvGraphicFramePr>
            <p:xfrm>
              <a:off x="3779912" y="5301208"/>
              <a:ext cx="2952750" cy="488950"/>
            </p:xfrm>
            <a:graphic>
              <a:graphicData uri="http://schemas.openxmlformats.org/presentationml/2006/ole">
                <p:oleObj spid="_x0000_s320518" name="Формула" r:id="rId8" imgW="1002960" imgH="177480" progId="Equation.3">
                  <p:embed/>
                </p:oleObj>
              </a:graphicData>
            </a:graphic>
          </p:graphicFrame>
          <p:graphicFrame>
            <p:nvGraphicFramePr>
              <p:cNvPr id="45" name="Object 3"/>
              <p:cNvGraphicFramePr>
                <a:graphicFrameLocks noChangeAspect="1"/>
              </p:cNvGraphicFramePr>
              <p:nvPr/>
            </p:nvGraphicFramePr>
            <p:xfrm>
              <a:off x="3203848" y="5805264"/>
              <a:ext cx="3727450" cy="522288"/>
            </p:xfrm>
            <a:graphic>
              <a:graphicData uri="http://schemas.openxmlformats.org/presentationml/2006/ole">
                <p:oleObj spid="_x0000_s320519" name="Формула" r:id="rId9" imgW="1269720" imgH="190440" progId="Equation.3">
                  <p:embed/>
                </p:oleObj>
              </a:graphicData>
            </a:graphic>
          </p:graphicFrame>
        </p:grp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899592" y="3429000"/>
              <a:ext cx="1152128" cy="216024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051720" y="3429000"/>
              <a:ext cx="1080120" cy="2088232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2051720" y="5517232"/>
              <a:ext cx="1080120" cy="792088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899592" y="5589240"/>
              <a:ext cx="1152128" cy="72008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58" name="Группа 18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60" name="Группа 2"/>
              <p:cNvGrpSpPr/>
              <p:nvPr/>
            </p:nvGrpSpPr>
            <p:grpSpPr>
              <a:xfrm>
                <a:off x="107504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63" name="Группа 49"/>
                <p:cNvGrpSpPr/>
                <p:nvPr/>
              </p:nvGrpSpPr>
              <p:grpSpPr>
                <a:xfrm>
                  <a:off x="107504" y="2564904"/>
                  <a:ext cx="7056784" cy="4176464"/>
                  <a:chOff x="107504" y="2564904"/>
                  <a:chExt cx="7056784" cy="4176464"/>
                </a:xfrm>
              </p:grpSpPr>
              <p:grpSp>
                <p:nvGrpSpPr>
                  <p:cNvPr id="65" name="Группа 18"/>
                  <p:cNvGrpSpPr/>
                  <p:nvPr/>
                </p:nvGrpSpPr>
                <p:grpSpPr>
                  <a:xfrm>
                    <a:off x="107504" y="2564904"/>
                    <a:ext cx="7056784" cy="4176464"/>
                    <a:chOff x="1979712" y="2492896"/>
                    <a:chExt cx="7056784" cy="4176464"/>
                  </a:xfrm>
                </p:grpSpPr>
                <p:sp>
                  <p:nvSpPr>
                    <p:cNvPr id="71" name="Прямоугольник 3"/>
                    <p:cNvSpPr/>
                    <p:nvPr/>
                  </p:nvSpPr>
                  <p:spPr>
                    <a:xfrm>
                      <a:off x="1979712" y="2492896"/>
                      <a:ext cx="7056784" cy="41764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Ромб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2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52517" y="6454130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122588" y="6094661"/>
                    <a:ext cx="3175" cy="15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7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9592" y="4509120"/>
                    <a:ext cx="35618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 b="1" i="1" dirty="0">
                        <a:latin typeface="Times New Roman" pitchFamily="18" charset="0"/>
                      </a:rPr>
                      <a:t>А</a:t>
                    </a:r>
                  </a:p>
                </p:txBody>
              </p:sp>
              <p:sp>
                <p:nvSpPr>
                  <p:cNvPr id="68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5696" y="2780928"/>
                    <a:ext cx="35618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 b="1" i="1" dirty="0">
                        <a:latin typeface="Times New Roman" pitchFamily="18" charset="0"/>
                      </a:rPr>
                      <a:t>В</a:t>
                    </a:r>
                  </a:p>
                </p:txBody>
              </p:sp>
              <p:sp>
                <p:nvSpPr>
                  <p:cNvPr id="69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1800" y="4653136"/>
                    <a:ext cx="35618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 b="1" i="1" dirty="0">
                        <a:latin typeface="Times New Roman" pitchFamily="18" charset="0"/>
                      </a:rPr>
                      <a:t>С</a:t>
                    </a:r>
                  </a:p>
                </p:txBody>
              </p:sp>
              <p:sp>
                <p:nvSpPr>
                  <p:cNvPr id="70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5696" y="6309320"/>
                    <a:ext cx="370614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i="1" dirty="0" smtClean="0">
                        <a:latin typeface="Times New Roman" pitchFamily="18" charset="0"/>
                      </a:rPr>
                      <a:t>D</a:t>
                    </a:r>
                    <a:endParaRPr lang="ru-RU" sz="2000" b="1" i="1" dirty="0">
                      <a:latin typeface="Times New Roman" pitchFamily="18" charset="0"/>
                    </a:endParaRPr>
                  </a:p>
                </p:txBody>
              </p:sp>
            </p:grpSp>
            <p:cxnSp>
              <p:nvCxnSpPr>
                <p:cNvPr id="64" name="Прямая соединительная линия 4"/>
                <p:cNvCxnSpPr>
                  <a:stCxn id="59" idx="0"/>
                  <a:endCxn id="59" idx="2"/>
                </p:cNvCxnSpPr>
                <p:nvPr/>
              </p:nvCxnSpPr>
              <p:spPr>
                <a:xfrm>
                  <a:off x="2015716" y="3212976"/>
                  <a:ext cx="0" cy="309634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61" name="Object 2"/>
              <p:cNvGraphicFramePr>
                <a:graphicFrameLocks noChangeAspect="1"/>
              </p:cNvGraphicFramePr>
              <p:nvPr/>
            </p:nvGraphicFramePr>
            <p:xfrm>
              <a:off x="3779912" y="5301208"/>
              <a:ext cx="2952750" cy="488950"/>
            </p:xfrm>
            <a:graphic>
              <a:graphicData uri="http://schemas.openxmlformats.org/presentationml/2006/ole">
                <p:oleObj spid="_x0000_s320520" name="Формула" r:id="rId10" imgW="1002960" imgH="177480" progId="Equation.3">
                  <p:embed/>
                </p:oleObj>
              </a:graphicData>
            </a:graphic>
          </p:graphicFrame>
          <p:graphicFrame>
            <p:nvGraphicFramePr>
              <p:cNvPr id="62" name="Object 3"/>
              <p:cNvGraphicFramePr>
                <a:graphicFrameLocks noChangeAspect="1"/>
              </p:cNvGraphicFramePr>
              <p:nvPr/>
            </p:nvGraphicFramePr>
            <p:xfrm>
              <a:off x="3203848" y="5805264"/>
              <a:ext cx="3727450" cy="522288"/>
            </p:xfrm>
            <a:graphic>
              <a:graphicData uri="http://schemas.openxmlformats.org/presentationml/2006/ole">
                <p:oleObj spid="_x0000_s320521" name="Формула" r:id="rId11" imgW="1269720" imgH="190440" progId="Equation.3">
                  <p:embed/>
                </p:oleObj>
              </a:graphicData>
            </a:graphic>
          </p:graphicFrame>
        </p:grpSp>
        <p:sp>
          <p:nvSpPr>
            <p:cNvPr id="59" name="Ромб 58"/>
            <p:cNvSpPr/>
            <p:nvPr/>
          </p:nvSpPr>
          <p:spPr>
            <a:xfrm>
              <a:off x="1259632" y="3212976"/>
              <a:ext cx="1512168" cy="3096344"/>
            </a:xfrm>
            <a:prstGeom prst="diamond">
              <a:avLst/>
            </a:prstGeom>
            <a:noFill/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3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74" name="Управляющая кнопка: далее 73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Площадь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Теорема Пифагора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683568" y="1484784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ф-ции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683568" y="2492896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683568" y="3501008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Площадь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Теорема Пифагора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683568" y="450912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683568" y="5517232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функции острого угла.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54661" y="188640"/>
            <a:ext cx="3614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676456" y="6453336"/>
            <a:ext cx="360040" cy="288032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1520" y="1484784"/>
            <a:ext cx="8640960" cy="673740"/>
            <a:chOff x="251520" y="2348880"/>
            <a:chExt cx="8712968" cy="67374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348880"/>
              <a:ext cx="8712968" cy="67374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2348880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7" y="2564905"/>
              <a:ext cx="8496945" cy="355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8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13" name="Параллелограмм 12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</a:rPr>
                <a:t>D</a:t>
              </a:r>
              <a:endParaRPr lang="ru-RU" sz="2000" b="1" i="1" dirty="0">
                <a:latin typeface="Times New Roman" pitchFamily="18" charset="0"/>
              </a:endParaRPr>
            </a:p>
          </p:txBody>
        </p:sp>
      </p:grpSp>
      <p:grpSp>
        <p:nvGrpSpPr>
          <p:cNvPr id="18" name="Группа 50"/>
          <p:cNvGrpSpPr/>
          <p:nvPr/>
        </p:nvGrpSpPr>
        <p:grpSpPr>
          <a:xfrm>
            <a:off x="107504" y="2564904"/>
            <a:ext cx="7056784" cy="4176464"/>
            <a:chOff x="107504" y="2636912"/>
            <a:chExt cx="7056784" cy="4176464"/>
          </a:xfrm>
        </p:grpSpPr>
        <p:grpSp>
          <p:nvGrpSpPr>
            <p:cNvPr id="21" name="Группа 18"/>
            <p:cNvGrpSpPr/>
            <p:nvPr/>
          </p:nvGrpSpPr>
          <p:grpSpPr>
            <a:xfrm>
              <a:off x="107504" y="2636912"/>
              <a:ext cx="7056784" cy="4176464"/>
              <a:chOff x="1979712" y="2564904"/>
              <a:chExt cx="7056784" cy="4176464"/>
            </a:xfrm>
          </p:grpSpPr>
          <p:sp>
            <p:nvSpPr>
              <p:cNvPr id="29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Прямоугольником называется параллелограмм, у которого все углы прямые.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В прямоугольнике диагонали равны и точкой пересечения делятся пополам</a:t>
                </a: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26774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>
              <a:off x="4932040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5148064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</a:rPr>
                <a:t>D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555776" y="580526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27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3" name="Группа 3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39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41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47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" name="Группа 102"/>
                <p:cNvGrpSpPr/>
                <p:nvPr/>
              </p:nvGrpSpPr>
              <p:grpSpPr>
                <a:xfrm>
                  <a:off x="2555776" y="2708920"/>
                  <a:ext cx="5870611" cy="1427216"/>
                  <a:chOff x="858980" y="1657784"/>
                  <a:chExt cx="7575844" cy="2134529"/>
                </a:xfrm>
              </p:grpSpPr>
              <p:sp>
                <p:nvSpPr>
                  <p:cNvPr id="44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980" y="3273200"/>
                    <a:ext cx="420689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itchFamily="18" charset="0"/>
                      </a:rPr>
                      <a:t>А</a:t>
                    </a:r>
                  </a:p>
                </p:txBody>
              </p:sp>
              <p:sp>
                <p:nvSpPr>
                  <p:cNvPr id="45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3021" y="1657784"/>
                    <a:ext cx="420688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itchFamily="18" charset="0"/>
                      </a:rPr>
                      <a:t>В</a:t>
                    </a:r>
                  </a:p>
                </p:txBody>
              </p:sp>
              <p:sp>
                <p:nvSpPr>
                  <p:cNvPr id="4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4137" y="3273200"/>
                    <a:ext cx="420687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itchFamily="18" charset="0"/>
                      </a:rPr>
                      <a:t>С</a:t>
                    </a:r>
                  </a:p>
                </p:txBody>
              </p:sp>
            </p:grpSp>
            <p:sp>
              <p:nvSpPr>
                <p:cNvPr id="43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1760" y="5517232"/>
                  <a:ext cx="6336705" cy="8651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24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Times New Roman" pitchFamily="18" charset="0"/>
                    </a:rPr>
                    <a:t>РОМБОМ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itchFamily="18" charset="0"/>
                    </a:rPr>
                    <a:t> называют </a:t>
                  </a:r>
                </a:p>
                <a:p>
                  <a:pPr algn="ctr"/>
                  <a:r>
                    <a:rPr lang="ru-RU" sz="2400" b="1" dirty="0" smtClean="0">
                      <a:latin typeface="Times New Roman" pitchFamily="18" charset="0"/>
                    </a:rPr>
                    <a:t>параллелограмм, у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itchFamily="18" charset="0"/>
                    </a:rPr>
                    <a:t>которого все стороны равны</a:t>
                  </a:r>
                  <a:endParaRPr lang="ru-RU" sz="2400" b="1" dirty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3491880" y="4941168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itchFamily="18" charset="0"/>
                  </a:rPr>
                  <a:t>D</a:t>
                </a:r>
                <a:endParaRPr lang="ru-RU" sz="2800" b="1" i="1" dirty="0">
                  <a:latin typeface="Times New Roman" pitchFamily="18" charset="0"/>
                </a:endParaRPr>
              </a:p>
            </p:txBody>
          </p:sp>
        </p:grpSp>
        <p:sp>
          <p:nvSpPr>
            <p:cNvPr id="34" name="Ромб 33"/>
            <p:cNvSpPr/>
            <p:nvPr/>
          </p:nvSpPr>
          <p:spPr>
            <a:xfrm>
              <a:off x="1115616" y="3284984"/>
              <a:ext cx="5112568" cy="1656184"/>
            </a:xfrm>
            <a:prstGeom prst="diamond">
              <a:avLst/>
            </a:prstGeom>
            <a:noFill/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411760" y="357301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644008" y="4509120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4572000" y="3573016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2267744" y="4509120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55" name="Группа 3"/>
              <p:cNvGrpSpPr/>
              <p:nvPr/>
            </p:nvGrpSpPr>
            <p:grpSpPr>
              <a:xfrm>
                <a:off x="107504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57" name="Группа 37"/>
                <p:cNvGrpSpPr/>
                <p:nvPr/>
              </p:nvGrpSpPr>
              <p:grpSpPr>
                <a:xfrm>
                  <a:off x="107504" y="2564904"/>
                  <a:ext cx="7056784" cy="4176464"/>
                  <a:chOff x="1979712" y="2492896"/>
                  <a:chExt cx="7056784" cy="4176464"/>
                </a:xfrm>
              </p:grpSpPr>
              <p:grpSp>
                <p:nvGrpSpPr>
                  <p:cNvPr id="59" name="Группа 2"/>
                  <p:cNvGrpSpPr/>
                  <p:nvPr/>
                </p:nvGrpSpPr>
                <p:grpSpPr>
                  <a:xfrm>
                    <a:off x="1979712" y="2492896"/>
                    <a:ext cx="7056784" cy="4176464"/>
                    <a:chOff x="1979712" y="2492896"/>
                    <a:chExt cx="7056784" cy="4176464"/>
                  </a:xfrm>
                </p:grpSpPr>
                <p:sp>
                  <p:nvSpPr>
                    <p:cNvPr id="65" name="Прямоугольник 3"/>
                    <p:cNvSpPr/>
                    <p:nvPr/>
                  </p:nvSpPr>
                  <p:spPr>
                    <a:xfrm>
                      <a:off x="1979712" y="2492896"/>
                      <a:ext cx="7056784" cy="41764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6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52517" y="6454130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Группа 102"/>
                  <p:cNvGrpSpPr/>
                  <p:nvPr/>
                </p:nvGrpSpPr>
                <p:grpSpPr>
                  <a:xfrm>
                    <a:off x="3851920" y="2852936"/>
                    <a:ext cx="3278323" cy="2507335"/>
                    <a:chOff x="2531614" y="1873173"/>
                    <a:chExt cx="4230576" cy="3749944"/>
                  </a:xfrm>
                </p:grpSpPr>
                <p:sp>
                  <p:nvSpPr>
                    <p:cNvPr id="62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31614" y="5104005"/>
                      <a:ext cx="420689" cy="5191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 b="1" i="1" dirty="0">
                          <a:latin typeface="Times New Roman" pitchFamily="18" charset="0"/>
                        </a:rPr>
                        <a:t>А</a:t>
                      </a:r>
                    </a:p>
                  </p:txBody>
                </p:sp>
                <p:sp>
                  <p:nvSpPr>
                    <p:cNvPr id="63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31614" y="1873173"/>
                      <a:ext cx="420688" cy="5191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 b="1" i="1" dirty="0">
                          <a:latin typeface="Times New Roman" pitchFamily="18" charset="0"/>
                        </a:rPr>
                        <a:t>В</a:t>
                      </a:r>
                    </a:p>
                  </p:txBody>
                </p:sp>
                <p:sp>
                  <p:nvSpPr>
                    <p:cNvPr id="6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41503" y="1873173"/>
                      <a:ext cx="420687" cy="5191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 b="1" i="1" dirty="0">
                          <a:latin typeface="Times New Roman" pitchFamily="18" charset="0"/>
                        </a:rPr>
                        <a:t>С</a:t>
                      </a:r>
                    </a:p>
                  </p:txBody>
                </p:sp>
              </p:grpSp>
              <p:sp>
                <p:nvSpPr>
                  <p:cNvPr id="61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411760" y="5517232"/>
                    <a:ext cx="6336705" cy="86518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ru-RU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</a:rPr>
                      <a:t>КВАДРАТОМ</a:t>
                    </a:r>
                    <a:r>
                      <a:rPr lang="ru-RU" sz="2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</a:rPr>
                      <a:t> </a:t>
                    </a:r>
                    <a:r>
                      <a:rPr lang="ru-RU" sz="2400" b="1" dirty="0" smtClean="0">
                        <a:latin typeface="Times New Roman" pitchFamily="18" charset="0"/>
                      </a:rPr>
                      <a:t> </a:t>
                    </a:r>
                    <a:r>
                      <a:rPr lang="ru-RU" sz="2400" b="1" dirty="0" smtClean="0">
                        <a:latin typeface="Times New Roman" pitchFamily="18" charset="0"/>
                      </a:rPr>
                      <a:t>называют </a:t>
                    </a:r>
                  </a:p>
                  <a:p>
                    <a:pPr algn="ctr"/>
                    <a:r>
                      <a:rPr lang="ru-RU" sz="2400" b="1" dirty="0" smtClean="0">
                        <a:latin typeface="Times New Roman" pitchFamily="18" charset="0"/>
                      </a:rPr>
                      <a:t>прямоугольник, </a:t>
                    </a:r>
                    <a:r>
                      <a:rPr lang="ru-RU" sz="2400" b="1" dirty="0" smtClean="0">
                        <a:latin typeface="Times New Roman" pitchFamily="18" charset="0"/>
                      </a:rPr>
                      <a:t>у</a:t>
                    </a:r>
                    <a:r>
                      <a:rPr lang="ru-RU" sz="2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</a:rPr>
                      <a:t> </a:t>
                    </a:r>
                    <a:r>
                      <a:rPr lang="ru-RU" sz="2400" b="1" dirty="0" smtClean="0">
                        <a:latin typeface="Times New Roman" pitchFamily="18" charset="0"/>
                      </a:rPr>
                      <a:t>которого все стороны равны</a:t>
                    </a:r>
                    <a:endParaRPr lang="ru-RU" sz="2400" b="1" dirty="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32040" y="5013176"/>
                  <a:ext cx="444352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i="1" dirty="0" smtClean="0">
                      <a:latin typeface="Times New Roman" pitchFamily="18" charset="0"/>
                    </a:rPr>
                    <a:t>D</a:t>
                  </a:r>
                  <a:endParaRPr lang="ru-RU" sz="2800" b="1" i="1" dirty="0"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2267744" y="4293096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Прямоугольник 50"/>
            <p:cNvSpPr/>
            <p:nvPr/>
          </p:nvSpPr>
          <p:spPr>
            <a:xfrm>
              <a:off x="2411760" y="3068960"/>
              <a:ext cx="2541984" cy="2397968"/>
            </a:xfrm>
            <a:prstGeom prst="rect">
              <a:avLst/>
            </a:prstGeom>
            <a:noFill/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788024" y="4293096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707904" y="2924944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707904" y="530120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68" name="Управляющая кнопка: далее 67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Площадь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Теорема Пифагора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640960" cy="72088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5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6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75E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</a:rPr>
                <a:t>D</a:t>
              </a:r>
              <a:endParaRPr lang="ru-RU" sz="2000" b="1" i="1" dirty="0">
                <a:latin typeface="Times New Roman" pitchFamily="18" charset="0"/>
              </a:endParaRPr>
            </a:p>
          </p:txBody>
        </p:sp>
      </p:grp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8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24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31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75EA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Площадь параллелограмма равна произведению прилежащих сторон на синус угла между ними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899592" y="573325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27" name="Text Box 31"/>
              <p:cNvSpPr txBox="1">
                <a:spLocks noChangeArrowheads="1"/>
              </p:cNvSpPr>
              <p:nvPr/>
            </p:nvSpPr>
            <p:spPr bwMode="auto">
              <a:xfrm>
                <a:off x="1331640" y="407707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28" name="Text Box 40"/>
              <p:cNvSpPr txBox="1">
                <a:spLocks noChangeArrowheads="1"/>
              </p:cNvSpPr>
              <p:nvPr/>
            </p:nvSpPr>
            <p:spPr bwMode="auto">
              <a:xfrm>
                <a:off x="3779912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29" name="Параллелограмм 8"/>
              <p:cNvSpPr/>
              <p:nvPr/>
            </p:nvSpPr>
            <p:spPr>
              <a:xfrm>
                <a:off x="1187624" y="4509120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3491880" y="5733256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D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</p:grpSp>
        <p:sp>
          <p:nvSpPr>
            <p:cNvPr id="19" name="Text Box 40"/>
            <p:cNvSpPr txBox="1">
              <a:spLocks noChangeArrowheads="1"/>
            </p:cNvSpPr>
            <p:nvPr/>
          </p:nvSpPr>
          <p:spPr bwMode="auto">
            <a:xfrm>
              <a:off x="2195736" y="5733256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</a:rPr>
                <a:t>а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971600" y="472514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21" name="Месяц 20"/>
            <p:cNvSpPr/>
            <p:nvPr/>
          </p:nvSpPr>
          <p:spPr>
            <a:xfrm rot="8865914">
              <a:off x="1416636" y="5314426"/>
              <a:ext cx="154562" cy="363364"/>
            </a:xfrm>
            <a:prstGeom prst="moon">
              <a:avLst>
                <a:gd name="adj" fmla="val 92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1475656" y="5157192"/>
            <a:ext cx="335538" cy="306040"/>
          </p:xfrm>
          <a:graphic>
            <a:graphicData uri="http://schemas.openxmlformats.org/presentationml/2006/ole">
              <p:oleObj spid="_x0000_s319490" name="Формула" r:id="rId4" imgW="152280" imgH="139680" progId="Equation.3">
                <p:embed/>
              </p:oleObj>
            </a:graphicData>
          </a:graphic>
        </p:graphicFrame>
        <p:graphicFrame>
          <p:nvGraphicFramePr>
            <p:cNvPr id="23" name="Object 6"/>
            <p:cNvGraphicFramePr>
              <a:graphicFrameLocks noChangeAspect="1"/>
            </p:cNvGraphicFramePr>
            <p:nvPr/>
          </p:nvGraphicFramePr>
          <p:xfrm>
            <a:off x="4012223" y="4869160"/>
            <a:ext cx="2941021" cy="616074"/>
          </p:xfrm>
          <a:graphic>
            <a:graphicData uri="http://schemas.openxmlformats.org/presentationml/2006/ole">
              <p:oleObj spid="_x0000_s319491" name="Формула" r:id="rId5" imgW="825480" imgH="177480" progId="Equation.3">
                <p:embed/>
              </p:oleObj>
            </a:graphicData>
          </a:graphic>
        </p:graphicFrame>
      </p:grp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Площадь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Теорема Пифагора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(3)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6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47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54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75EA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8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Text Box 29"/>
              <p:cNvSpPr txBox="1">
                <a:spLocks noChangeArrowheads="1"/>
              </p:cNvSpPr>
              <p:nvPr/>
            </p:nvSpPr>
            <p:spPr bwMode="auto">
              <a:xfrm>
                <a:off x="3779912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50" name="Text Box 31"/>
              <p:cNvSpPr txBox="1">
                <a:spLocks noChangeArrowheads="1"/>
              </p:cNvSpPr>
              <p:nvPr/>
            </p:nvSpPr>
            <p:spPr bwMode="auto">
              <a:xfrm>
                <a:off x="4139952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51" name="Text Box 40"/>
              <p:cNvSpPr txBox="1">
                <a:spLocks noChangeArrowheads="1"/>
              </p:cNvSpPr>
              <p:nvPr/>
            </p:nvSpPr>
            <p:spPr bwMode="auto">
              <a:xfrm>
                <a:off x="6732240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52" name="Параллелограмм 51"/>
              <p:cNvSpPr/>
              <p:nvPr/>
            </p:nvSpPr>
            <p:spPr>
              <a:xfrm>
                <a:off x="4139952" y="2996952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 Box 29"/>
              <p:cNvSpPr txBox="1">
                <a:spLocks noChangeArrowheads="1"/>
              </p:cNvSpPr>
              <p:nvPr/>
            </p:nvSpPr>
            <p:spPr bwMode="auto">
              <a:xfrm>
                <a:off x="6444208" y="41490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D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</p:grp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5148064" y="4149080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</a:rPr>
                <a:t>а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3923928" y="3212976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39" name="Месяц 38"/>
            <p:cNvSpPr/>
            <p:nvPr/>
          </p:nvSpPr>
          <p:spPr>
            <a:xfrm rot="8865914">
              <a:off x="4368963" y="3802257"/>
              <a:ext cx="154562" cy="363364"/>
            </a:xfrm>
            <a:prstGeom prst="moon">
              <a:avLst>
                <a:gd name="adj" fmla="val 92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0" name="Object 4"/>
            <p:cNvGraphicFramePr>
              <a:graphicFrameLocks noChangeAspect="1"/>
            </p:cNvGraphicFramePr>
            <p:nvPr/>
          </p:nvGraphicFramePr>
          <p:xfrm>
            <a:off x="4427984" y="3645024"/>
            <a:ext cx="335538" cy="306040"/>
          </p:xfrm>
          <a:graphic>
            <a:graphicData uri="http://schemas.openxmlformats.org/presentationml/2006/ole">
              <p:oleObj spid="_x0000_s319492" name="Формула" r:id="rId6" imgW="152280" imgH="139680" progId="Equation.3">
                <p:embed/>
              </p:oleObj>
            </a:graphicData>
          </a:graphic>
        </p:graphicFrame>
        <p:graphicFrame>
          <p:nvGraphicFramePr>
            <p:cNvPr id="41" name="Object 4"/>
            <p:cNvGraphicFramePr>
              <a:graphicFrameLocks noChangeAspect="1"/>
            </p:cNvGraphicFramePr>
            <p:nvPr/>
          </p:nvGraphicFramePr>
          <p:xfrm>
            <a:off x="179512" y="2636912"/>
            <a:ext cx="3819525" cy="457200"/>
          </p:xfrm>
          <a:graphic>
            <a:graphicData uri="http://schemas.openxmlformats.org/presentationml/2006/ole">
              <p:oleObj spid="_x0000_s319493" name="Формула" r:id="rId7" imgW="1650960" imgH="203040" progId="Equation.3">
                <p:embed/>
              </p:oleObj>
            </a:graphicData>
          </a:graphic>
        </p:graphicFrame>
        <p:graphicFrame>
          <p:nvGraphicFramePr>
            <p:cNvPr id="42" name="Object 5"/>
            <p:cNvGraphicFramePr>
              <a:graphicFrameLocks noChangeAspect="1"/>
            </p:cNvGraphicFramePr>
            <p:nvPr/>
          </p:nvGraphicFramePr>
          <p:xfrm>
            <a:off x="238125" y="3068638"/>
            <a:ext cx="1498600" cy="400050"/>
          </p:xfrm>
          <a:graphic>
            <a:graphicData uri="http://schemas.openxmlformats.org/presentationml/2006/ole">
              <p:oleObj spid="_x0000_s319494" name="Формула" r:id="rId8" imgW="647640" imgH="177480" progId="Equation.3">
                <p:embed/>
              </p:oleObj>
            </a:graphicData>
          </a:graphic>
        </p:graphicFrame>
        <p:graphicFrame>
          <p:nvGraphicFramePr>
            <p:cNvPr id="43" name="Object 5"/>
            <p:cNvGraphicFramePr>
              <a:graphicFrameLocks noChangeAspect="1"/>
            </p:cNvGraphicFramePr>
            <p:nvPr/>
          </p:nvGraphicFramePr>
          <p:xfrm>
            <a:off x="223838" y="3500438"/>
            <a:ext cx="1527175" cy="400050"/>
          </p:xfrm>
          <a:graphic>
            <a:graphicData uri="http://schemas.openxmlformats.org/presentationml/2006/ole">
              <p:oleObj spid="_x0000_s319495" name="Формула" r:id="rId9" imgW="660240" imgH="177480" progId="Equation.3">
                <p:embed/>
              </p:oleObj>
            </a:graphicData>
          </a:graphic>
        </p:graphicFrame>
        <p:cxnSp>
          <p:nvCxnSpPr>
            <p:cNvPr id="44" name="Прямая соединительная линия 43"/>
            <p:cNvCxnSpPr/>
            <p:nvPr/>
          </p:nvCxnSpPr>
          <p:spPr>
            <a:xfrm>
              <a:off x="251520" y="4365104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" name="Object 8"/>
            <p:cNvGraphicFramePr>
              <a:graphicFrameLocks noChangeAspect="1"/>
            </p:cNvGraphicFramePr>
            <p:nvPr/>
          </p:nvGraphicFramePr>
          <p:xfrm>
            <a:off x="755576" y="4365104"/>
            <a:ext cx="1350963" cy="514350"/>
          </p:xfrm>
          <a:graphic>
            <a:graphicData uri="http://schemas.openxmlformats.org/presentationml/2006/ole">
              <p:oleObj spid="_x0000_s319496" name="Формула" r:id="rId10" imgW="583920" imgH="228600" progId="Equation.3">
                <p:embed/>
              </p:oleObj>
            </a:graphicData>
          </a:graphic>
        </p:graphicFrame>
        <p:graphicFrame>
          <p:nvGraphicFramePr>
            <p:cNvPr id="46" name="Object 8"/>
            <p:cNvGraphicFramePr>
              <a:graphicFrameLocks noChangeAspect="1"/>
            </p:cNvGraphicFramePr>
            <p:nvPr/>
          </p:nvGraphicFramePr>
          <p:xfrm>
            <a:off x="395536" y="3861048"/>
            <a:ext cx="1146175" cy="457200"/>
          </p:xfrm>
          <a:graphic>
            <a:graphicData uri="http://schemas.openxmlformats.org/presentationml/2006/ole">
              <p:oleObj spid="_x0000_s319497" name="Формула" r:id="rId11" imgW="495000" imgH="203040" progId="Equation.3">
                <p:embed/>
              </p:oleObj>
            </a:graphicData>
          </a:graphic>
        </p:graphicFrame>
      </p:grpSp>
      <p:graphicFrame>
        <p:nvGraphicFramePr>
          <p:cNvPr id="56" name="Object 6"/>
          <p:cNvGraphicFramePr>
            <a:graphicFrameLocks noChangeAspect="1"/>
          </p:cNvGraphicFramePr>
          <p:nvPr/>
        </p:nvGraphicFramePr>
        <p:xfrm>
          <a:off x="2339752" y="4797152"/>
          <a:ext cx="2941021" cy="616074"/>
        </p:xfrm>
        <a:graphic>
          <a:graphicData uri="http://schemas.openxmlformats.org/presentationml/2006/ole">
            <p:oleObj spid="_x0000_s319498" name="Формула" r:id="rId12" imgW="825480" imgH="177480" progId="Equation.3">
              <p:embed/>
            </p:oleObj>
          </a:graphicData>
        </a:graphic>
      </p:graphicFrame>
      <p:graphicFrame>
        <p:nvGraphicFramePr>
          <p:cNvPr id="57" name="Object 9"/>
          <p:cNvGraphicFramePr>
            <a:graphicFrameLocks noChangeAspect="1"/>
          </p:cNvGraphicFramePr>
          <p:nvPr/>
        </p:nvGraphicFramePr>
        <p:xfrm>
          <a:off x="971600" y="5589240"/>
          <a:ext cx="5654675" cy="792162"/>
        </p:xfrm>
        <a:graphic>
          <a:graphicData uri="http://schemas.openxmlformats.org/presentationml/2006/ole">
            <p:oleObj spid="_x0000_s319499" name="Формула" r:id="rId13" imgW="1587240" imgH="228600" progId="Equation.3">
              <p:embed/>
            </p:oleObj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4788024" y="5517232"/>
            <a:ext cx="1872208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 (2)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3" name="Группа 160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2636912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85" name="Text Box 6"/>
              <p:cNvSpPr txBox="1">
                <a:spLocks noChangeArrowheads="1"/>
              </p:cNvSpPr>
              <p:nvPr/>
            </p:nvSpPr>
            <p:spPr bwMode="auto">
              <a:xfrm>
                <a:off x="4283968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itchFamily="18" charset="0"/>
                  </a:rPr>
                  <a:t>С</a:t>
                </a:r>
              </a:p>
            </p:txBody>
          </p:sp>
          <p:grpSp>
            <p:nvGrpSpPr>
              <p:cNvPr id="4" name="Группа 152"/>
              <p:cNvGrpSpPr/>
              <p:nvPr/>
            </p:nvGrpSpPr>
            <p:grpSpPr>
              <a:xfrm>
                <a:off x="2555776" y="2852936"/>
                <a:ext cx="1697684" cy="1993968"/>
                <a:chOff x="6108655" y="2875192"/>
                <a:chExt cx="1097133" cy="1297273"/>
              </a:xfrm>
            </p:grpSpPr>
            <p:sp>
              <p:nvSpPr>
                <p:cNvPr id="89" name="Rectangle 8"/>
                <p:cNvSpPr>
                  <a:spLocks noChangeArrowheads="1"/>
                </p:cNvSpPr>
                <p:nvPr/>
              </p:nvSpPr>
              <p:spPr bwMode="auto">
                <a:xfrm>
                  <a:off x="6108656" y="4039995"/>
                  <a:ext cx="144544" cy="131886"/>
                </a:xfrm>
                <a:prstGeom prst="rect">
                  <a:avLst/>
                </a:prstGeom>
                <a:noFill/>
                <a:ln w="31750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AutoShape 9"/>
                <p:cNvSpPr>
                  <a:spLocks noChangeArrowheads="1"/>
                </p:cNvSpPr>
                <p:nvPr/>
              </p:nvSpPr>
              <p:spPr bwMode="auto">
                <a:xfrm>
                  <a:off x="6108656" y="2875192"/>
                  <a:ext cx="1097132" cy="1297273"/>
                </a:xfrm>
                <a:prstGeom prst="rtTriangle">
                  <a:avLst/>
                </a:prstGeom>
                <a:noFill/>
                <a:ln w="57150">
                  <a:solidFill>
                    <a:schemeClr val="accent4">
                      <a:lumMod val="7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AutoShape 24"/>
                <p:cNvSpPr>
                  <a:spLocks noChangeArrowheads="1"/>
                </p:cNvSpPr>
                <p:nvPr/>
              </p:nvSpPr>
              <p:spPr bwMode="auto">
                <a:xfrm rot="14989937">
                  <a:off x="6160055" y="3035628"/>
                  <a:ext cx="72946" cy="17574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3857365" y="2636912"/>
                <a:ext cx="509960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Прямоугольный треугольник</a:t>
                </a:r>
                <a:endParaRPr lang="ru-RU" sz="28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— это треугольник</a:t>
                </a:r>
                <a:r>
                  <a:rPr lang="ru-RU" sz="28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algn="r"/>
                <a:r>
                  <a:rPr lang="ru-RU" sz="2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 котором один угол прямой </a:t>
                </a:r>
              </a:p>
              <a:p>
                <a:pPr algn="r"/>
                <a:r>
                  <a:rPr lang="ru-RU" sz="2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(т.е. составляет 90 градусов).</a:t>
                </a:r>
                <a:endPara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81" name="Object 3"/>
            <p:cNvGraphicFramePr>
              <a:graphicFrameLocks noChangeAspect="1"/>
            </p:cNvGraphicFramePr>
            <p:nvPr/>
          </p:nvGraphicFramePr>
          <p:xfrm>
            <a:off x="4499992" y="5229200"/>
            <a:ext cx="3702050" cy="484187"/>
          </p:xfrm>
          <a:graphic>
            <a:graphicData uri="http://schemas.openxmlformats.org/presentationml/2006/ole">
              <p:oleObj spid="_x0000_s317442" name="Формула" r:id="rId3" imgW="1346040" imgH="177480" progId="Equation.3">
                <p:embed/>
              </p:oleObj>
            </a:graphicData>
          </a:graphic>
        </p:graphicFrame>
        <p:graphicFrame>
          <p:nvGraphicFramePr>
            <p:cNvPr id="82" name="Object 10"/>
            <p:cNvGraphicFramePr>
              <a:graphicFrameLocks noChangeAspect="1"/>
            </p:cNvGraphicFramePr>
            <p:nvPr/>
          </p:nvGraphicFramePr>
          <p:xfrm>
            <a:off x="4868863" y="5770563"/>
            <a:ext cx="3108325" cy="554037"/>
          </p:xfrm>
          <a:graphic>
            <a:graphicData uri="http://schemas.openxmlformats.org/presentationml/2006/ole">
              <p:oleObj spid="_x0000_s317443" name="Формула" r:id="rId4" imgW="1130040" imgH="203040" progId="Equation.3">
                <p:embed/>
              </p:oleObj>
            </a:graphicData>
          </a:graphic>
        </p:graphicFrame>
      </p:grpSp>
      <p:grpSp>
        <p:nvGrpSpPr>
          <p:cNvPr id="5" name="Группа 45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6" name="Группа 19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7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01" name="Прямоугольник 100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75EA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itchFamily="18" charset="0"/>
                    </a:rPr>
                    <a:t>А</a:t>
                  </a:r>
                </a:p>
              </p:txBody>
            </p:sp>
            <p:sp>
              <p:nvSpPr>
                <p:cNvPr id="10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itchFamily="18" charset="0"/>
                    </a:rPr>
                    <a:t>В</a:t>
                  </a:r>
                </a:p>
              </p:txBody>
            </p:sp>
            <p:sp>
              <p:nvSpPr>
                <p:cNvPr id="10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itchFamily="18" charset="0"/>
                    </a:rPr>
                    <a:t>С</a:t>
                  </a:r>
                </a:p>
              </p:txBody>
            </p:sp>
            <p:grpSp>
              <p:nvGrpSpPr>
                <p:cNvPr id="8" name="Группа 152"/>
                <p:cNvGrpSpPr/>
                <p:nvPr/>
              </p:nvGrpSpPr>
              <p:grpSpPr>
                <a:xfrm>
                  <a:off x="2555776" y="2852936"/>
                  <a:ext cx="1697684" cy="1993968"/>
                  <a:chOff x="6108655" y="2875192"/>
                  <a:chExt cx="1097133" cy="1297273"/>
                </a:xfrm>
              </p:grpSpPr>
              <p:sp>
                <p:nvSpPr>
                  <p:cNvPr id="10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rgbClr val="275EA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6" name="TextBox 105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0" name="TextBox 99"/>
              <p:cNvSpPr txBox="1"/>
              <p:nvPr/>
            </p:nvSpPr>
            <p:spPr>
              <a:xfrm>
                <a:off x="3625446" y="4941168"/>
                <a:ext cx="528228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Квадрат гипотенузы</a:t>
                </a:r>
              </a:p>
              <a:p>
                <a:pPr algn="r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равен сумме квадратов катетов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4" name="Picture 2" descr="http://www.yenifelsefe.com/Content/UserFiles/ListItem/Big/pythagoras-ve-pythagorascilik_622_11-18-0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2708920"/>
              <a:ext cx="4278090" cy="2118156"/>
            </a:xfrm>
            <a:prstGeom prst="rect">
              <a:avLst/>
            </a:prstGeom>
            <a:noFill/>
          </p:spPr>
        </p:pic>
        <p:sp>
          <p:nvSpPr>
            <p:cNvPr id="95" name="TextBox 94"/>
            <p:cNvSpPr txBox="1"/>
            <p:nvPr/>
          </p:nvSpPr>
          <p:spPr>
            <a:xfrm>
              <a:off x="2195736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03848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347864" y="34290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8" name="Object 3"/>
            <p:cNvGraphicFramePr>
              <a:graphicFrameLocks noChangeAspect="1"/>
            </p:cNvGraphicFramePr>
            <p:nvPr/>
          </p:nvGraphicFramePr>
          <p:xfrm>
            <a:off x="4931027" y="5877272"/>
            <a:ext cx="2686055" cy="734666"/>
          </p:xfrm>
          <a:graphic>
            <a:graphicData uri="http://schemas.openxmlformats.org/presentationml/2006/ole">
              <p:oleObj spid="_x0000_s317444" name="Формула" r:id="rId6" imgW="736560" imgH="203040" progId="Equation.3">
                <p:embed/>
              </p:oleObj>
            </a:graphicData>
          </a:graphic>
        </p:graphicFrame>
      </p:grpSp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412776"/>
            <a:ext cx="8712968" cy="7253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92" name="Управляющая кнопка: настраиваемая 9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Площадь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Теорема Пифагора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9" name="Группа 123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05" name="Группа 63"/>
            <p:cNvGrpSpPr/>
            <p:nvPr/>
          </p:nvGrpSpPr>
          <p:grpSpPr>
            <a:xfrm>
              <a:off x="107504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111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56" name="Прямоугольник 155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itchFamily="18" charset="0"/>
                    </a:rPr>
                    <a:t>А</a:t>
                  </a:r>
                </a:p>
              </p:txBody>
            </p:sp>
            <p:sp>
              <p:nvSpPr>
                <p:cNvPr id="15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355976" y="4653136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itchFamily="18" charset="0"/>
                    </a:rPr>
                    <a:t>В</a:t>
                  </a:r>
                </a:p>
              </p:txBody>
            </p:sp>
            <p:sp>
              <p:nvSpPr>
                <p:cNvPr id="1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2372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itchFamily="18" charset="0"/>
                    </a:rPr>
                    <a:t>С</a:t>
                  </a:r>
                </a:p>
              </p:txBody>
            </p:sp>
            <p:grpSp>
              <p:nvGrpSpPr>
                <p:cNvPr id="160" name="Группа 152"/>
                <p:cNvGrpSpPr/>
                <p:nvPr/>
              </p:nvGrpSpPr>
              <p:grpSpPr>
                <a:xfrm>
                  <a:off x="2555776" y="2852936"/>
                  <a:ext cx="1728195" cy="1993968"/>
                  <a:chOff x="6108656" y="2875192"/>
                  <a:chExt cx="1116851" cy="1297273"/>
                </a:xfrm>
              </p:grpSpPr>
              <p:sp>
                <p:nvSpPr>
                  <p:cNvPr id="16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116851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chemeClr val="tx2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1" name="TextBox 160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2" name="TextBox 111"/>
              <p:cNvSpPr txBox="1"/>
              <p:nvPr/>
            </p:nvSpPr>
            <p:spPr>
              <a:xfrm>
                <a:off x="2195736" y="3429000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275856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419872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28" name="Object 3"/>
              <p:cNvGraphicFramePr>
                <a:graphicFrameLocks noChangeAspect="1"/>
              </p:cNvGraphicFramePr>
              <p:nvPr/>
            </p:nvGraphicFramePr>
            <p:xfrm>
              <a:off x="4788024" y="2636912"/>
              <a:ext cx="2736304" cy="487836"/>
            </p:xfrm>
            <a:graphic>
              <a:graphicData uri="http://schemas.openxmlformats.org/presentationml/2006/ole">
                <p:oleObj spid="_x0000_s317452" name="Формула" r:id="rId9" imgW="1130040" imgH="203040" progId="Equation.3">
                  <p:embed/>
                </p:oleObj>
              </a:graphicData>
            </a:graphic>
          </p:graphicFrame>
          <p:graphicFrame>
            <p:nvGraphicFramePr>
              <p:cNvPr id="140" name="Object 4"/>
              <p:cNvGraphicFramePr>
                <a:graphicFrameLocks noChangeAspect="1"/>
              </p:cNvGraphicFramePr>
              <p:nvPr/>
            </p:nvGraphicFramePr>
            <p:xfrm>
              <a:off x="5501233" y="3068638"/>
              <a:ext cx="1447752" cy="504378"/>
            </p:xfrm>
            <a:graphic>
              <a:graphicData uri="http://schemas.openxmlformats.org/presentationml/2006/ole">
                <p:oleObj spid="_x0000_s317453" name="Формула" r:id="rId10" imgW="507960" imgH="177480" progId="Equation.3">
                  <p:embed/>
                </p:oleObj>
              </a:graphicData>
            </a:graphic>
          </p:graphicFrame>
          <p:cxnSp>
            <p:nvCxnSpPr>
              <p:cNvPr id="154" name="Прямая соединительная линия 153"/>
              <p:cNvCxnSpPr/>
              <p:nvPr/>
            </p:nvCxnSpPr>
            <p:spPr>
              <a:xfrm>
                <a:off x="4572000" y="4005064"/>
                <a:ext cx="32403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5" name="Object 5"/>
              <p:cNvGraphicFramePr>
                <a:graphicFrameLocks noChangeAspect="1"/>
              </p:cNvGraphicFramePr>
              <p:nvPr/>
            </p:nvGraphicFramePr>
            <p:xfrm>
              <a:off x="5508104" y="3479130"/>
              <a:ext cx="1433959" cy="499145"/>
            </p:xfrm>
            <a:graphic>
              <a:graphicData uri="http://schemas.openxmlformats.org/presentationml/2006/ole">
                <p:oleObj spid="_x0000_s317454" name="Формула" r:id="rId11" imgW="507960" imgH="177480" progId="Equation.3">
                  <p:embed/>
                </p:oleObj>
              </a:graphicData>
            </a:graphic>
          </p:graphicFrame>
        </p:grpSp>
        <p:graphicFrame>
          <p:nvGraphicFramePr>
            <p:cNvPr id="110" name="Object 5"/>
            <p:cNvGraphicFramePr>
              <a:graphicFrameLocks noChangeAspect="1"/>
            </p:cNvGraphicFramePr>
            <p:nvPr/>
          </p:nvGraphicFramePr>
          <p:xfrm>
            <a:off x="3951288" y="4005263"/>
            <a:ext cx="985837" cy="549275"/>
          </p:xfrm>
          <a:graphic>
            <a:graphicData uri="http://schemas.openxmlformats.org/presentationml/2006/ole">
              <p:oleObj spid="_x0000_s317455" name="Формула" r:id="rId12" imgW="317160" imgH="177480" progId="Equation.3">
                <p:embed/>
              </p:oleObj>
            </a:graphicData>
          </a:graphic>
        </p:graphicFrame>
      </p:grpSp>
      <p:graphicFrame>
        <p:nvGraphicFramePr>
          <p:cNvPr id="164" name="Object 3"/>
          <p:cNvGraphicFramePr>
            <a:graphicFrameLocks noChangeAspect="1"/>
          </p:cNvGraphicFramePr>
          <p:nvPr/>
        </p:nvGraphicFramePr>
        <p:xfrm>
          <a:off x="3275856" y="5013176"/>
          <a:ext cx="2089150" cy="571500"/>
        </p:xfrm>
        <a:graphic>
          <a:graphicData uri="http://schemas.openxmlformats.org/presentationml/2006/ole">
            <p:oleObj spid="_x0000_s317456" name="Формула" r:id="rId13" imgW="736560" imgH="203040" progId="Equation.3">
              <p:embed/>
            </p:oleObj>
          </a:graphicData>
        </a:graphic>
      </p:graphicFrame>
      <p:graphicFrame>
        <p:nvGraphicFramePr>
          <p:cNvPr id="165" name="Object 11"/>
          <p:cNvGraphicFramePr>
            <a:graphicFrameLocks noChangeAspect="1"/>
          </p:cNvGraphicFramePr>
          <p:nvPr/>
        </p:nvGraphicFramePr>
        <p:xfrm>
          <a:off x="3203848" y="4509120"/>
          <a:ext cx="2087563" cy="571500"/>
        </p:xfrm>
        <a:graphic>
          <a:graphicData uri="http://schemas.openxmlformats.org/presentationml/2006/ole">
            <p:oleObj spid="_x0000_s317457" name="Формула" r:id="rId14" imgW="736560" imgH="203040" progId="Equation.3">
              <p:embed/>
            </p:oleObj>
          </a:graphicData>
        </a:graphic>
      </p:graphicFrame>
      <p:sp>
        <p:nvSpPr>
          <p:cNvPr id="166" name="AutoShape 19"/>
          <p:cNvSpPr>
            <a:spLocks/>
          </p:cNvSpPr>
          <p:nvPr/>
        </p:nvSpPr>
        <p:spPr bwMode="auto">
          <a:xfrm rot="10800000">
            <a:off x="5652120" y="4581128"/>
            <a:ext cx="269734" cy="113350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7" name="Стрелка вправо с вырезом 166"/>
          <p:cNvSpPr/>
          <p:nvPr/>
        </p:nvSpPr>
        <p:spPr>
          <a:xfrm>
            <a:off x="6012160" y="5013176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rgbClr val="275EA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Стрелка вправо с вырезом 167"/>
          <p:cNvSpPr/>
          <p:nvPr/>
        </p:nvSpPr>
        <p:spPr>
          <a:xfrm>
            <a:off x="539552" y="6165304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rgbClr val="275EA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9" name="Object 12"/>
          <p:cNvGraphicFramePr>
            <a:graphicFrameLocks noChangeAspect="1"/>
          </p:cNvGraphicFramePr>
          <p:nvPr/>
        </p:nvGraphicFramePr>
        <p:xfrm>
          <a:off x="1907704" y="5805264"/>
          <a:ext cx="4427537" cy="801688"/>
        </p:xfrm>
        <a:graphic>
          <a:graphicData uri="http://schemas.openxmlformats.org/presentationml/2006/ole">
            <p:oleObj spid="_x0000_s317458" name="Формула" r:id="rId15" imgW="1460160" imgH="266400" progId="Equation.3">
              <p:embed/>
            </p:oleObj>
          </a:graphicData>
        </a:graphic>
      </p:graphicFrame>
      <p:sp>
        <p:nvSpPr>
          <p:cNvPr id="170" name="Прямоугольник 169"/>
          <p:cNvSpPr/>
          <p:nvPr/>
        </p:nvSpPr>
        <p:spPr>
          <a:xfrm>
            <a:off x="4499992" y="5877272"/>
            <a:ext cx="1800200" cy="720080"/>
          </a:xfrm>
          <a:prstGeom prst="rect">
            <a:avLst/>
          </a:prstGeom>
          <a:solidFill>
            <a:schemeClr val="tx2">
              <a:lumMod val="75000"/>
              <a:alpha val="0"/>
            </a:schemeClr>
          </a:solidFill>
          <a:ln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Управляющая кнопка: далее 170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 animBg="1"/>
      <p:bldP spid="168" grpId="0" animBg="1"/>
      <p:bldP spid="1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Таблица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50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49" name="Рисунок 48"/>
            <p:cNvPicPr/>
            <p:nvPr/>
          </p:nvPicPr>
          <p:blipFill>
            <a:blip r:embed="rId2" cstate="print"/>
            <a:srcRect l="70046" t="22169" r="14504" b="54650"/>
            <a:stretch>
              <a:fillRect/>
            </a:stretch>
          </p:blipFill>
          <p:spPr bwMode="auto">
            <a:xfrm>
              <a:off x="2123728" y="2708920"/>
              <a:ext cx="6768752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251520" y="1484784"/>
            <a:ext cx="8712968" cy="673740"/>
            <a:chOff x="251520" y="5085184"/>
            <a:chExt cx="8712968" cy="67374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5085184"/>
              <a:ext cx="8712968" cy="67374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323528" y="5085184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5229200"/>
              <a:ext cx="7992888" cy="37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Площадь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Теорема Пифагора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4005064"/>
            <a:ext cx="576064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Самопроверка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2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Подробные ответы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3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8712968" cy="68381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44627"/>
            <a:ext cx="8712968" cy="68903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429000"/>
            <a:ext cx="8712968" cy="72008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251520" y="4293096"/>
            <a:ext cx="8712968" cy="725716"/>
            <a:chOff x="251520" y="4437112"/>
            <a:chExt cx="8712968" cy="725716"/>
          </a:xfrm>
        </p:grpSpPr>
        <p:pic>
          <p:nvPicPr>
            <p:cNvPr id="20173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4437112"/>
              <a:ext cx="8712968" cy="72571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7" name="Прямоугольник 16"/>
            <p:cNvSpPr/>
            <p:nvPr/>
          </p:nvSpPr>
          <p:spPr>
            <a:xfrm>
              <a:off x="323528" y="4509120"/>
              <a:ext cx="856895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3172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520" y="4581128"/>
              <a:ext cx="8208912" cy="38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317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157192"/>
            <a:ext cx="8712968" cy="74162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779912" y="1484784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779912" y="2492896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779912" y="3501008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779912" y="4509120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779912" y="5517232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309320"/>
            <a:ext cx="970408" cy="360040"/>
          </a:xfrm>
          <a:prstGeom prst="actionButtonReturn">
            <a:avLst/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427984" y="4437112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Пропорциональность сторон и угол м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ежду ними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3573016"/>
            <a:ext cx="1261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9,6 см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636912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см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2145" name="Object 1"/>
          <p:cNvGraphicFramePr>
            <a:graphicFrameLocks noChangeAspect="1"/>
          </p:cNvGraphicFramePr>
          <p:nvPr/>
        </p:nvGraphicFramePr>
        <p:xfrm>
          <a:off x="4716016" y="5373216"/>
          <a:ext cx="477837" cy="1223962"/>
        </p:xfrm>
        <a:graphic>
          <a:graphicData uri="http://schemas.openxmlformats.org/presentationml/2006/ole">
            <p:oleObj spid="_x0000_s262145" name="Формула" r:id="rId4" imgW="152280" imgH="39348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0" y="1700808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Углы равны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6"/>
          <p:cNvGrpSpPr/>
          <p:nvPr/>
        </p:nvGrpSpPr>
        <p:grpSpPr>
          <a:xfrm>
            <a:off x="107504" y="2564905"/>
            <a:ext cx="7056784" cy="4176464"/>
            <a:chOff x="1979712" y="2492896"/>
            <a:chExt cx="7056784" cy="417646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Пары углов, образованные при пересечении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прямых  секущей</a:t>
              </a: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258517" y="3356472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itchFamily="18" charset="0"/>
              </a:rPr>
              <a:t>2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826717" y="3572372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itchFamily="18" charset="0"/>
              </a:rPr>
              <a:t>1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115642" y="3932735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itchFamily="18" charset="0"/>
              </a:rPr>
              <a:t>4</a:t>
            </a: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2122588" y="6094662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2482479" y="4724897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itchFamily="18" charset="0"/>
              </a:rPr>
              <a:t>7</a:t>
            </a: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1618879" y="3716835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2050679" y="4940797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itchFamily="18" charset="0"/>
              </a:rPr>
              <a:t>8</a:t>
            </a: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2195142" y="4364535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itchFamily="18" charset="0"/>
              </a:rPr>
              <a:t>6</a:t>
            </a: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1763342" y="4508997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itchFamily="18" charset="0"/>
              </a:rPr>
              <a:t>5</a:t>
            </a:r>
          </a:p>
        </p:txBody>
      </p:sp>
      <p:sp>
        <p:nvSpPr>
          <p:cNvPr id="45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5157218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itchFamily="18" charset="0"/>
              </a:rPr>
              <a:t>Накрест лежащие углы</a:t>
            </a:r>
          </a:p>
        </p:txBody>
      </p:sp>
      <p:sp>
        <p:nvSpPr>
          <p:cNvPr id="46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5662043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itchFamily="18" charset="0"/>
              </a:rPr>
              <a:t>Односторонние углы</a:t>
            </a:r>
          </a:p>
        </p:txBody>
      </p:sp>
      <p:sp>
        <p:nvSpPr>
          <p:cNvPr id="47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6165281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itchFamily="18" charset="0"/>
              </a:rPr>
              <a:t>Соответственные углы</a:t>
            </a:r>
          </a:p>
        </p:txBody>
      </p:sp>
      <p:sp>
        <p:nvSpPr>
          <p:cNvPr id="48" name="Freeform 33"/>
          <p:cNvSpPr>
            <a:spLocks/>
          </p:cNvSpPr>
          <p:nvPr/>
        </p:nvSpPr>
        <p:spPr bwMode="auto">
          <a:xfrm>
            <a:off x="323528" y="3429001"/>
            <a:ext cx="2520281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179513" y="3789041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latin typeface="Times New Roman" pitchFamily="18" charset="0"/>
              </a:rPr>
              <a:t>а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755577" y="4869161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latin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51" name="Freeform 36"/>
          <p:cNvSpPr>
            <a:spLocks/>
          </p:cNvSpPr>
          <p:nvPr/>
        </p:nvSpPr>
        <p:spPr bwMode="auto">
          <a:xfrm>
            <a:off x="971601" y="4509121"/>
            <a:ext cx="2520280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2" name="Freeform 37"/>
          <p:cNvSpPr>
            <a:spLocks/>
          </p:cNvSpPr>
          <p:nvPr/>
        </p:nvSpPr>
        <p:spPr bwMode="auto">
          <a:xfrm>
            <a:off x="827584" y="3356993"/>
            <a:ext cx="2016225" cy="20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6227043" y="6670726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pSp>
        <p:nvGrpSpPr>
          <p:cNvPr id="3" name="Группа 22"/>
          <p:cNvGrpSpPr/>
          <p:nvPr/>
        </p:nvGrpSpPr>
        <p:grpSpPr>
          <a:xfrm>
            <a:off x="107504" y="2564904"/>
            <a:ext cx="7056784" cy="4176464"/>
            <a:chOff x="1763688" y="4797152"/>
            <a:chExt cx="7056784" cy="4176464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 (2)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232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6" name="Группа 67"/>
            <p:cNvGrpSpPr/>
            <p:nvPr/>
          </p:nvGrpSpPr>
          <p:grpSpPr>
            <a:xfrm>
              <a:off x="1979712" y="2564904"/>
              <a:ext cx="7056784" cy="4176464"/>
              <a:chOff x="1763688" y="4797152"/>
              <a:chExt cx="7056784" cy="4176464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1763688" y="479715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" name="Прямоугольник 60"/>
            <p:cNvSpPr/>
            <p:nvPr/>
          </p:nvSpPr>
          <p:spPr>
            <a:xfrm>
              <a:off x="2195736" y="5373216"/>
              <a:ext cx="65882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</a:rPr>
                <a:t>При пересечении двух параллельных секущей, СООТВЕТСТВЕННЫЕ углы равны</a:t>
              </a:r>
              <a:endPara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grpSp>
          <p:nvGrpSpPr>
            <p:cNvPr id="7" name="Группа 20"/>
            <p:cNvGrpSpPr/>
            <p:nvPr/>
          </p:nvGrpSpPr>
          <p:grpSpPr>
            <a:xfrm>
              <a:off x="3635896" y="3068960"/>
              <a:ext cx="4464496" cy="2061909"/>
              <a:chOff x="323529" y="2132856"/>
              <a:chExt cx="3960439" cy="1815257"/>
            </a:xfrm>
          </p:grpSpPr>
          <p:sp>
            <p:nvSpPr>
              <p:cNvPr id="63" name="Text Box 3"/>
              <p:cNvSpPr txBox="1">
                <a:spLocks noChangeArrowheads="1"/>
              </p:cNvSpPr>
              <p:nvPr/>
            </p:nvSpPr>
            <p:spPr bwMode="auto">
              <a:xfrm>
                <a:off x="2431505" y="2640009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64" name="Text Box 4"/>
              <p:cNvSpPr txBox="1">
                <a:spLocks noChangeArrowheads="1"/>
              </p:cNvSpPr>
              <p:nvPr/>
            </p:nvSpPr>
            <p:spPr bwMode="auto">
              <a:xfrm>
                <a:off x="1984358" y="2703404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65" name="Text Box 6"/>
              <p:cNvSpPr txBox="1">
                <a:spLocks noChangeArrowheads="1"/>
              </p:cNvSpPr>
              <p:nvPr/>
            </p:nvSpPr>
            <p:spPr bwMode="auto">
              <a:xfrm>
                <a:off x="2051720" y="2132856"/>
                <a:ext cx="341313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66" name="Text Box 10"/>
              <p:cNvSpPr txBox="1">
                <a:spLocks noChangeArrowheads="1"/>
              </p:cNvSpPr>
              <p:nvPr/>
            </p:nvSpPr>
            <p:spPr bwMode="auto">
              <a:xfrm>
                <a:off x="2878651" y="3020374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/>
            </p:nvSpPr>
            <p:spPr bwMode="auto">
              <a:xfrm>
                <a:off x="2483768" y="3212976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>
                    <a:latin typeface="Times New Roman" pitchFamily="18" charset="0"/>
                  </a:rPr>
                  <a:t>4</a:t>
                </a:r>
                <a:endParaRPr lang="ru-RU" sz="2400" b="1" dirty="0">
                  <a:latin typeface="Times New Roman" pitchFamily="18" charset="0"/>
                </a:endParaRPr>
              </a:p>
            </p:txBody>
          </p:sp>
          <p:sp>
            <p:nvSpPr>
              <p:cNvPr id="68" name="Freeform 19"/>
              <p:cNvSpPr>
                <a:spLocks/>
              </p:cNvSpPr>
              <p:nvPr/>
            </p:nvSpPr>
            <p:spPr bwMode="auto">
              <a:xfrm>
                <a:off x="323529" y="2636912"/>
                <a:ext cx="3312368" cy="1148532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Text Box 20"/>
              <p:cNvSpPr txBox="1">
                <a:spLocks noChangeArrowheads="1"/>
              </p:cNvSpPr>
              <p:nvPr/>
            </p:nvSpPr>
            <p:spPr bwMode="auto">
              <a:xfrm>
                <a:off x="395288" y="32131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70" name="Text Box 21"/>
              <p:cNvSpPr txBox="1">
                <a:spLocks noChangeArrowheads="1"/>
              </p:cNvSpPr>
              <p:nvPr/>
            </p:nvSpPr>
            <p:spPr bwMode="auto">
              <a:xfrm>
                <a:off x="1475656" y="34290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itchFamily="18" charset="0"/>
                  </a:rPr>
                  <a:t>b</a:t>
                </a:r>
                <a:endParaRPr lang="ru-RU" sz="2800" b="1" i="1" dirty="0">
                  <a:latin typeface="Times New Roman" pitchFamily="18" charset="0"/>
                </a:endParaRPr>
              </a:p>
            </p:txBody>
          </p:sp>
          <p:sp>
            <p:nvSpPr>
              <p:cNvPr id="71" name="Freeform 22"/>
              <p:cNvSpPr>
                <a:spLocks/>
              </p:cNvSpPr>
              <p:nvPr/>
            </p:nvSpPr>
            <p:spPr bwMode="auto">
              <a:xfrm>
                <a:off x="1763689" y="2996952"/>
                <a:ext cx="2520279" cy="932508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1979712" y="2492896"/>
                <a:ext cx="1296144" cy="1296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0" y="1744"/>
                  </a:cxn>
                </a:cxnLst>
                <a:rect l="0" t="0" r="r" b="b"/>
                <a:pathLst>
                  <a:path w="1680" h="1744">
                    <a:moveTo>
                      <a:pt x="0" y="0"/>
                    </a:moveTo>
                    <a:lnTo>
                      <a:pt x="1680" y="1744"/>
                    </a:lnTo>
                  </a:path>
                </a:pathLst>
              </a:custGeom>
              <a:noFill/>
              <a:ln w="5715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6" name="Управляющая кнопка: настраиваемая 85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Ответ (3)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88"/>
          <p:cNvGrpSpPr/>
          <p:nvPr/>
        </p:nvGrpSpPr>
        <p:grpSpPr>
          <a:xfrm>
            <a:off x="107504" y="2564904"/>
            <a:ext cx="7056784" cy="4176465"/>
            <a:chOff x="1979712" y="2564903"/>
            <a:chExt cx="7056784" cy="4176465"/>
          </a:xfrm>
        </p:grpSpPr>
        <p:grpSp>
          <p:nvGrpSpPr>
            <p:cNvPr id="9" name="Группа 67"/>
            <p:cNvGrpSpPr/>
            <p:nvPr/>
          </p:nvGrpSpPr>
          <p:grpSpPr>
            <a:xfrm>
              <a:off x="1979712" y="2564904"/>
              <a:ext cx="7056784" cy="4176464"/>
              <a:chOff x="1763688" y="4797152"/>
              <a:chExt cx="7056784" cy="4176464"/>
            </a:xfrm>
          </p:grpSpPr>
          <p:sp>
            <p:nvSpPr>
              <p:cNvPr id="107" name="Прямоугольник 106"/>
              <p:cNvSpPr/>
              <p:nvPr/>
            </p:nvSpPr>
            <p:spPr>
              <a:xfrm>
                <a:off x="1763688" y="479715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Группа 20"/>
            <p:cNvGrpSpPr/>
            <p:nvPr/>
          </p:nvGrpSpPr>
          <p:grpSpPr>
            <a:xfrm>
              <a:off x="3779911" y="2564903"/>
              <a:ext cx="4392489" cy="2677882"/>
              <a:chOff x="451284" y="1689096"/>
              <a:chExt cx="3896562" cy="2357545"/>
            </a:xfrm>
          </p:grpSpPr>
          <p:sp>
            <p:nvSpPr>
              <p:cNvPr id="95" name="Text Box 3"/>
              <p:cNvSpPr txBox="1">
                <a:spLocks noChangeArrowheads="1"/>
              </p:cNvSpPr>
              <p:nvPr/>
            </p:nvSpPr>
            <p:spPr bwMode="auto">
              <a:xfrm>
                <a:off x="2175992" y="2323039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96" name="Text Box 4"/>
              <p:cNvSpPr txBox="1">
                <a:spLocks noChangeArrowheads="1"/>
              </p:cNvSpPr>
              <p:nvPr/>
            </p:nvSpPr>
            <p:spPr bwMode="auto">
              <a:xfrm>
                <a:off x="1728846" y="2449827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99" name="Text Box 6"/>
              <p:cNvSpPr txBox="1">
                <a:spLocks noChangeArrowheads="1"/>
              </p:cNvSpPr>
              <p:nvPr/>
            </p:nvSpPr>
            <p:spPr bwMode="auto">
              <a:xfrm>
                <a:off x="1537212" y="1689096"/>
                <a:ext cx="341313" cy="519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100" name="Text Box 10"/>
              <p:cNvSpPr txBox="1">
                <a:spLocks noChangeArrowheads="1"/>
              </p:cNvSpPr>
              <p:nvPr/>
            </p:nvSpPr>
            <p:spPr bwMode="auto">
              <a:xfrm>
                <a:off x="2814773" y="3020374"/>
                <a:ext cx="383268" cy="406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01" name="Text Box 13"/>
              <p:cNvSpPr txBox="1">
                <a:spLocks noChangeArrowheads="1"/>
              </p:cNvSpPr>
              <p:nvPr/>
            </p:nvSpPr>
            <p:spPr bwMode="auto">
              <a:xfrm>
                <a:off x="2483768" y="3212976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>
                    <a:latin typeface="Times New Roman" pitchFamily="18" charset="0"/>
                  </a:rPr>
                  <a:t>4</a:t>
                </a:r>
                <a:endParaRPr lang="ru-RU" sz="2400" b="1" dirty="0">
                  <a:latin typeface="Times New Roman" pitchFamily="18" charset="0"/>
                </a:endParaRPr>
              </a:p>
            </p:txBody>
          </p:sp>
          <p:sp>
            <p:nvSpPr>
              <p:cNvPr id="102" name="Freeform 19"/>
              <p:cNvSpPr>
                <a:spLocks/>
              </p:cNvSpPr>
              <p:nvPr/>
            </p:nvSpPr>
            <p:spPr bwMode="auto">
              <a:xfrm>
                <a:off x="451284" y="2196251"/>
                <a:ext cx="3130025" cy="1267883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Text Box 20"/>
              <p:cNvSpPr txBox="1">
                <a:spLocks noChangeArrowheads="1"/>
              </p:cNvSpPr>
              <p:nvPr/>
            </p:nvSpPr>
            <p:spPr bwMode="auto">
              <a:xfrm>
                <a:off x="642919" y="2766798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104" name="Text Box 21"/>
              <p:cNvSpPr txBox="1">
                <a:spLocks noChangeArrowheads="1"/>
              </p:cNvSpPr>
              <p:nvPr/>
            </p:nvSpPr>
            <p:spPr bwMode="auto">
              <a:xfrm>
                <a:off x="1792724" y="3527528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itchFamily="18" charset="0"/>
                  </a:rPr>
                  <a:t>b</a:t>
                </a:r>
                <a:endParaRPr lang="ru-RU" sz="2800" b="1" i="1" dirty="0">
                  <a:latin typeface="Times New Roman" pitchFamily="18" charset="0"/>
                </a:endParaRPr>
              </a:p>
            </p:txBody>
          </p:sp>
          <p:sp>
            <p:nvSpPr>
              <p:cNvPr id="105" name="Freeform 22"/>
              <p:cNvSpPr>
                <a:spLocks/>
              </p:cNvSpPr>
              <p:nvPr/>
            </p:nvSpPr>
            <p:spPr bwMode="auto">
              <a:xfrm>
                <a:off x="1792724" y="2956980"/>
                <a:ext cx="2555122" cy="1077701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23"/>
              <p:cNvSpPr>
                <a:spLocks/>
              </p:cNvSpPr>
              <p:nvPr/>
            </p:nvSpPr>
            <p:spPr bwMode="auto">
              <a:xfrm>
                <a:off x="1473334" y="1942673"/>
                <a:ext cx="1802522" cy="18463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0" y="1744"/>
                  </a:cxn>
                </a:cxnLst>
                <a:rect l="0" t="0" r="r" b="b"/>
                <a:pathLst>
                  <a:path w="1680" h="1744">
                    <a:moveTo>
                      <a:pt x="0" y="0"/>
                    </a:moveTo>
                    <a:lnTo>
                      <a:pt x="1680" y="1744"/>
                    </a:lnTo>
                  </a:path>
                </a:pathLst>
              </a:custGeom>
              <a:noFill/>
              <a:ln w="5715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109" name="Object 10"/>
          <p:cNvGraphicFramePr>
            <a:graphicFrameLocks noChangeAspect="1"/>
          </p:cNvGraphicFramePr>
          <p:nvPr/>
        </p:nvGraphicFramePr>
        <p:xfrm>
          <a:off x="4499992" y="5301209"/>
          <a:ext cx="1745468" cy="486817"/>
        </p:xfrm>
        <a:graphic>
          <a:graphicData uri="http://schemas.openxmlformats.org/presentationml/2006/ole">
            <p:oleObj spid="_x0000_s336898" name="Формула" r:id="rId3" imgW="558720" imgH="164880" progId="Equation.3">
              <p:embed/>
            </p:oleObj>
          </a:graphicData>
        </a:graphic>
      </p:graphicFrame>
      <p:graphicFrame>
        <p:nvGraphicFramePr>
          <p:cNvPr id="110" name="Object 11"/>
          <p:cNvGraphicFramePr>
            <a:graphicFrameLocks noChangeAspect="1"/>
          </p:cNvGraphicFramePr>
          <p:nvPr/>
        </p:nvGraphicFramePr>
        <p:xfrm>
          <a:off x="4499992" y="5805265"/>
          <a:ext cx="2085975" cy="501650"/>
        </p:xfrm>
        <a:graphic>
          <a:graphicData uri="http://schemas.openxmlformats.org/presentationml/2006/ole">
            <p:oleObj spid="_x0000_s336899" name="Формула" r:id="rId4" imgW="698400" imgH="177480" progId="Equation.3">
              <p:embed/>
            </p:oleObj>
          </a:graphicData>
        </a:graphic>
      </p:graphicFrame>
      <p:pic>
        <p:nvPicPr>
          <p:cNvPr id="7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8712968" cy="68381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6" name="Управляющая кнопка: настраиваемая 7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7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78" name="Управляющая кнопка: далее 77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7" grpId="0"/>
      <p:bldP spid="38" grpId="0" build="allAtOnce"/>
      <p:bldP spid="40" grpId="0" build="allAtOnce"/>
      <p:bldP spid="41" grpId="0" build="allAtOnce"/>
      <p:bldP spid="42" grpId="0"/>
      <p:bldP spid="42" grpId="1"/>
      <p:bldP spid="43" grpId="0" build="allAtOnce"/>
      <p:bldP spid="44" grpId="0" build="allAtOnce"/>
      <p:bldP spid="44" grpI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712968" cy="68903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6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36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</a:rPr>
                <a:t>D</a:t>
              </a:r>
              <a:endParaRPr lang="ru-RU" sz="2000" b="1" i="1" dirty="0">
                <a:latin typeface="Times New Roman" pitchFamily="18" charset="0"/>
              </a:endParaRPr>
            </a:p>
          </p:txBody>
        </p:sp>
      </p:grpSp>
      <p:grpSp>
        <p:nvGrpSpPr>
          <p:cNvPr id="15" name="Группа 31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6" name="Группа 50"/>
            <p:cNvGrpSpPr/>
            <p:nvPr/>
          </p:nvGrpSpPr>
          <p:grpSpPr>
            <a:xfrm>
              <a:off x="1979712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27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Прямоугольником называется параллелограмм, у которого все углы прямые.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В прямоугольнике диагонали равны и точкой пересечения делятся пополам</a:t>
                  </a: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22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23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D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555776" y="580526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араллелограмм 25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427984" y="4797152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427984" y="4797152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(2)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Группа 46"/>
          <p:cNvGrpSpPr/>
          <p:nvPr/>
        </p:nvGrpSpPr>
        <p:grpSpPr>
          <a:xfrm>
            <a:off x="107504" y="2564904"/>
            <a:ext cx="7067358" cy="4176464"/>
            <a:chOff x="1979712" y="2564904"/>
            <a:chExt cx="7067358" cy="4176464"/>
          </a:xfrm>
        </p:grpSpPr>
        <p:grpSp>
          <p:nvGrpSpPr>
            <p:cNvPr id="31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47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5650980" y="4366469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5724128" y="422108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5796136" y="27809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8460432" y="27809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8676456" y="422108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</a:rPr>
                <a:t>D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084168" y="407707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араллелограмм 37"/>
            <p:cNvSpPr/>
            <p:nvPr/>
          </p:nvSpPr>
          <p:spPr>
            <a:xfrm>
              <a:off x="6084168" y="3140968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084168" y="3140968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6084168" y="3140968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"/>
            <p:cNvGraphicFramePr>
              <a:graphicFrameLocks noChangeAspect="1"/>
            </p:cNvGraphicFramePr>
            <p:nvPr/>
          </p:nvGraphicFramePr>
          <p:xfrm>
            <a:off x="2152650" y="2708275"/>
            <a:ext cx="3611563" cy="457200"/>
          </p:xfrm>
          <a:graphic>
            <a:graphicData uri="http://schemas.openxmlformats.org/presentationml/2006/ole">
              <p:oleObj spid="_x0000_s333826" name="Формула" r:id="rId4" imgW="1562040" imgH="203040" progId="Equation.3">
                <p:embed/>
              </p:oleObj>
            </a:graphicData>
          </a:graphic>
        </p:graphicFrame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7236296" y="335699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</a:rPr>
                <a:t>О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2123728" y="3140968"/>
            <a:ext cx="2408238" cy="400050"/>
          </p:xfrm>
          <a:graphic>
            <a:graphicData uri="http://schemas.openxmlformats.org/presentationml/2006/ole">
              <p:oleObj spid="_x0000_s333827" name="Формула" r:id="rId5" imgW="1041120" imgH="177480" progId="Equation.3">
                <p:embed/>
              </p:oleObj>
            </a:graphicData>
          </a:graphic>
        </p:graphicFrame>
        <p:graphicFrame>
          <p:nvGraphicFramePr>
            <p:cNvPr id="44" name="Object 3"/>
            <p:cNvGraphicFramePr>
              <a:graphicFrameLocks noChangeAspect="1"/>
            </p:cNvGraphicFramePr>
            <p:nvPr/>
          </p:nvGraphicFramePr>
          <p:xfrm>
            <a:off x="2209800" y="3573463"/>
            <a:ext cx="1498600" cy="400050"/>
          </p:xfrm>
          <a:graphic>
            <a:graphicData uri="http://schemas.openxmlformats.org/presentationml/2006/ole">
              <p:oleObj spid="_x0000_s333828" name="Формула" r:id="rId6" imgW="647640" imgH="177480" progId="Equation.3">
                <p:embed/>
              </p:oleObj>
            </a:graphicData>
          </a:graphic>
        </p:graphicFrame>
        <p:cxnSp>
          <p:nvCxnSpPr>
            <p:cNvPr id="45" name="Прямая соединительная линия 44"/>
            <p:cNvCxnSpPr/>
            <p:nvPr/>
          </p:nvCxnSpPr>
          <p:spPr>
            <a:xfrm>
              <a:off x="2123728" y="4005064"/>
              <a:ext cx="35283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6" name="Object 4"/>
            <p:cNvGraphicFramePr>
              <a:graphicFrameLocks noChangeAspect="1"/>
            </p:cNvGraphicFramePr>
            <p:nvPr/>
          </p:nvGraphicFramePr>
          <p:xfrm>
            <a:off x="2811463" y="4076700"/>
            <a:ext cx="1055687" cy="400050"/>
          </p:xfrm>
          <a:graphic>
            <a:graphicData uri="http://schemas.openxmlformats.org/presentationml/2006/ole">
              <p:oleObj spid="_x0000_s333829" name="Формула" r:id="rId7" imgW="457200" imgH="177480" progId="Equation.3">
                <p:embed/>
              </p:oleObj>
            </a:graphicData>
          </a:graphic>
        </p:graphicFrame>
      </p:grpSp>
      <p:graphicFrame>
        <p:nvGraphicFramePr>
          <p:cNvPr id="49" name="Object 8"/>
          <p:cNvGraphicFramePr>
            <a:graphicFrameLocks noChangeAspect="1"/>
          </p:cNvGraphicFramePr>
          <p:nvPr/>
        </p:nvGraphicFramePr>
        <p:xfrm>
          <a:off x="1836191" y="5301208"/>
          <a:ext cx="3806137" cy="648072"/>
        </p:xfrm>
        <a:graphic>
          <a:graphicData uri="http://schemas.openxmlformats.org/presentationml/2006/ole">
            <p:oleObj spid="_x0000_s333830" name="Формула" r:id="rId8" imgW="1015920" imgH="177480" progId="Equation.3">
              <p:embed/>
            </p:oleObj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4499992" y="5301208"/>
            <a:ext cx="115212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712968" cy="72008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4" name="Группа 53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5" name="Группа 54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347864" y="4869160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732240" y="306896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339752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</a:rPr>
                <a:t>Трапецией</a:t>
              </a:r>
              <a:r>
                <a:rPr lang="ru-RU" sz="2400" b="1" dirty="0" smtClean="0">
                  <a:latin typeface="Times New Roman" pitchFamily="18" charset="0"/>
                </a:rPr>
                <a:t> называется четырёхугольник,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</a:rPr>
                <a:t>у которого две стороны параллельны,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</a:rPr>
                <a:t>а две другие не параллельны</a:t>
              </a:r>
              <a:endParaRPr lang="ru-RU" sz="2400" b="1" dirty="0">
                <a:latin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572000" y="3429000"/>
              <a:ext cx="2160240" cy="0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07904" y="5085184"/>
              <a:ext cx="3456384" cy="0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3726886" y="3429000"/>
              <a:ext cx="845114" cy="1624212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6732240" y="3429000"/>
              <a:ext cx="432048" cy="1656184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211960" y="299695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</a:rPr>
                <a:t>В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164288" y="486916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</a:rPr>
                <a:t>D</a:t>
              </a:r>
              <a:endParaRPr lang="ru-RU" sz="2800" b="1" i="1" dirty="0">
                <a:latin typeface="Times New Roman" pitchFamily="18" charset="0"/>
              </a:endParaRPr>
            </a:p>
          </p:txBody>
        </p:sp>
      </p:grp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(2)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67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9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3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419872" y="4365104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6804248" y="2564904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195736" y="4869160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</a:rPr>
                <a:t>Площадь трапеции </a:t>
              </a:r>
              <a:r>
                <a:rPr lang="ru-RU" sz="2400" b="1" dirty="0" smtClean="0">
                  <a:latin typeface="Times New Roman" pitchFamily="18" charset="0"/>
                </a:rPr>
                <a:t>равна произведению</a:t>
              </a:r>
            </a:p>
            <a:p>
              <a:pPr algn="ctr"/>
              <a:r>
                <a:rPr lang="ru-RU" sz="2400" b="1" dirty="0" err="1" smtClean="0">
                  <a:latin typeface="Times New Roman" pitchFamily="18" charset="0"/>
                </a:rPr>
                <a:t>полусуммы</a:t>
              </a:r>
              <a:r>
                <a:rPr lang="ru-RU" sz="2400" b="1" dirty="0" smtClean="0">
                  <a:latin typeface="Times New Roman" pitchFamily="18" charset="0"/>
                </a:rPr>
                <a:t> её оснований и высоты.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644008" y="2924944"/>
              <a:ext cx="2160240" cy="0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3798894" y="2924944"/>
              <a:ext cx="845114" cy="1624212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6804248" y="2924944"/>
              <a:ext cx="432048" cy="1656184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211960" y="2564904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</a:rPr>
                <a:t>В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7236296" y="4293096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</a:rPr>
                <a:t>D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4149725" y="5640388"/>
            <a:ext cx="3132138" cy="1028700"/>
          </p:xfrm>
          <a:graphic>
            <a:graphicData uri="http://schemas.openxmlformats.org/presentationml/2006/ole">
              <p:oleObj spid="_x0000_s330754" name="Формула" r:id="rId4" imgW="1180800" imgH="393480" progId="Equation.3">
                <p:embed/>
              </p:oleObj>
            </a:graphicData>
          </a:graphic>
        </p:graphicFrame>
        <p:cxnSp>
          <p:nvCxnSpPr>
            <p:cNvPr id="29" name="Прямая соединительная линия 28"/>
            <p:cNvCxnSpPr/>
            <p:nvPr/>
          </p:nvCxnSpPr>
          <p:spPr>
            <a:xfrm>
              <a:off x="4644008" y="2924944"/>
              <a:ext cx="0" cy="1656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4499992" y="4581128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</a:rPr>
                <a:t>Н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644008" y="4293096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779912" y="4581128"/>
              <a:ext cx="3456384" cy="0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84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36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5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" name="Группа 39"/>
            <p:cNvGrpSpPr/>
            <p:nvPr/>
          </p:nvGrpSpPr>
          <p:grpSpPr>
            <a:xfrm>
              <a:off x="5076056" y="2636912"/>
              <a:ext cx="3828728" cy="2395428"/>
              <a:chOff x="3419872" y="2564904"/>
              <a:chExt cx="4260776" cy="2539444"/>
            </a:xfrm>
          </p:grpSpPr>
          <p:sp>
            <p:nvSpPr>
              <p:cNvPr id="44" name="Text Box 5"/>
              <p:cNvSpPr txBox="1">
                <a:spLocks noChangeArrowheads="1"/>
              </p:cNvSpPr>
              <p:nvPr/>
            </p:nvSpPr>
            <p:spPr bwMode="auto">
              <a:xfrm>
                <a:off x="3419872" y="4365104"/>
                <a:ext cx="325997" cy="347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6804248" y="2564904"/>
                <a:ext cx="325995" cy="347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itchFamily="18" charset="0"/>
                  </a:rPr>
                  <a:t>С</a:t>
                </a:r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4644008" y="2924944"/>
                <a:ext cx="2160240" cy="0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>
                <a:off x="3798894" y="2924944"/>
                <a:ext cx="845114" cy="1624212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H="1" flipV="1">
                <a:off x="6804248" y="2924944"/>
                <a:ext cx="432048" cy="1656184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4211960" y="2564904"/>
                <a:ext cx="42351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Times New Roman" pitchFamily="18" charset="0"/>
                  </a:rPr>
                  <a:t>В</a:t>
                </a:r>
                <a:endParaRPr lang="ru-RU" sz="2800" b="1" i="1" dirty="0">
                  <a:latin typeface="Times New Roman" pitchFamily="18" charset="0"/>
                </a:endParaRPr>
              </a:p>
            </p:txBody>
          </p:sp>
          <p:sp>
            <p:nvSpPr>
              <p:cNvPr id="50" name="Text Box 7"/>
              <p:cNvSpPr txBox="1">
                <a:spLocks noChangeArrowheads="1"/>
              </p:cNvSpPr>
              <p:nvPr/>
            </p:nvSpPr>
            <p:spPr bwMode="auto">
              <a:xfrm>
                <a:off x="7236296" y="4293096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itchFamily="18" charset="0"/>
                  </a:rPr>
                  <a:t>D</a:t>
                </a:r>
                <a:endParaRPr lang="ru-RU" sz="2800" b="1" i="1" dirty="0">
                  <a:latin typeface="Times New Roman" pitchFamily="18" charset="0"/>
                </a:endParaRPr>
              </a:p>
            </p:txBody>
          </p: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4644008" y="2924944"/>
                <a:ext cx="0" cy="16561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4499992" y="4581128"/>
                <a:ext cx="46358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Times New Roman" pitchFamily="18" charset="0"/>
                  </a:rPr>
                  <a:t>Н</a:t>
                </a:r>
                <a:endParaRPr lang="ru-RU" sz="2800" b="1" i="1" dirty="0">
                  <a:latin typeface="Times New Roman" pitchFamily="18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4644008" y="4293096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3779912" y="4581128"/>
                <a:ext cx="3456384" cy="0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8" name="Object 4"/>
            <p:cNvGraphicFramePr>
              <a:graphicFrameLocks noChangeAspect="1"/>
            </p:cNvGraphicFramePr>
            <p:nvPr/>
          </p:nvGraphicFramePr>
          <p:xfrm>
            <a:off x="2195736" y="2708920"/>
            <a:ext cx="3263900" cy="530225"/>
          </p:xfrm>
          <a:graphic>
            <a:graphicData uri="http://schemas.openxmlformats.org/presentationml/2006/ole">
              <p:oleObj spid="_x0000_s330755" name="Формула" r:id="rId5" imgW="1231560" imgH="203040" progId="Equation.3">
                <p:embed/>
              </p:oleObj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2195736" y="3140968"/>
            <a:ext cx="1751012" cy="463550"/>
          </p:xfrm>
          <a:graphic>
            <a:graphicData uri="http://schemas.openxmlformats.org/presentationml/2006/ole">
              <p:oleObj spid="_x0000_s330756" name="Формула" r:id="rId6" imgW="660240" imgH="177480" progId="Equation.3">
                <p:embed/>
              </p:oleObj>
            </a:graphicData>
          </a:graphic>
        </p:graphicFrame>
        <p:graphicFrame>
          <p:nvGraphicFramePr>
            <p:cNvPr id="40" name="Object 6"/>
            <p:cNvGraphicFramePr>
              <a:graphicFrameLocks noChangeAspect="1"/>
            </p:cNvGraphicFramePr>
            <p:nvPr/>
          </p:nvGraphicFramePr>
          <p:xfrm>
            <a:off x="2211388" y="3573463"/>
            <a:ext cx="1717675" cy="463550"/>
          </p:xfrm>
          <a:graphic>
            <a:graphicData uri="http://schemas.openxmlformats.org/presentationml/2006/ole">
              <p:oleObj spid="_x0000_s330757" name="Формула" r:id="rId7" imgW="647640" imgH="177480" progId="Equation.3">
                <p:embed/>
              </p:oleObj>
            </a:graphicData>
          </a:graphic>
        </p:graphicFrame>
        <p:graphicFrame>
          <p:nvGraphicFramePr>
            <p:cNvPr id="41" name="Object 7"/>
            <p:cNvGraphicFramePr>
              <a:graphicFrameLocks noChangeAspect="1"/>
            </p:cNvGraphicFramePr>
            <p:nvPr/>
          </p:nvGraphicFramePr>
          <p:xfrm>
            <a:off x="2195736" y="3933056"/>
            <a:ext cx="2390775" cy="628650"/>
          </p:xfrm>
          <a:graphic>
            <a:graphicData uri="http://schemas.openxmlformats.org/presentationml/2006/ole">
              <p:oleObj spid="_x0000_s330758" name="Формула" r:id="rId8" imgW="901440" imgH="241200" progId="Equation.3">
                <p:embed/>
              </p:oleObj>
            </a:graphicData>
          </a:graphic>
        </p:graphicFrame>
        <p:cxnSp>
          <p:nvCxnSpPr>
            <p:cNvPr id="42" name="Прямая соединительная линия 41"/>
            <p:cNvCxnSpPr/>
            <p:nvPr/>
          </p:nvCxnSpPr>
          <p:spPr>
            <a:xfrm>
              <a:off x="2123728" y="4581128"/>
              <a:ext cx="23762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8"/>
            <p:cNvGraphicFramePr>
              <a:graphicFrameLocks noChangeAspect="1"/>
            </p:cNvGraphicFramePr>
            <p:nvPr/>
          </p:nvGraphicFramePr>
          <p:xfrm>
            <a:off x="2578100" y="4581525"/>
            <a:ext cx="1366838" cy="509588"/>
          </p:xfrm>
          <a:graphic>
            <a:graphicData uri="http://schemas.openxmlformats.org/presentationml/2006/ole">
              <p:oleObj spid="_x0000_s330759" name="Формула" r:id="rId9" imgW="469800" imgH="177480" progId="Equation.3">
                <p:embed/>
              </p:oleObj>
            </a:graphicData>
          </a:graphic>
        </p:graphicFrame>
      </p:grp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(4)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" name="Object 2"/>
          <p:cNvGraphicFramePr>
            <a:graphicFrameLocks noChangeAspect="1"/>
          </p:cNvGraphicFramePr>
          <p:nvPr/>
        </p:nvGraphicFramePr>
        <p:xfrm>
          <a:off x="351880" y="5157788"/>
          <a:ext cx="2679700" cy="879475"/>
        </p:xfrm>
        <a:graphic>
          <a:graphicData uri="http://schemas.openxmlformats.org/presentationml/2006/ole">
            <p:oleObj spid="_x0000_s330760" name="Формула" r:id="rId10" imgW="1180800" imgH="393480" progId="Equation.3">
              <p:embed/>
            </p:oleObj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3563888" y="5949280"/>
            <a:ext cx="1440160" cy="720080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0" name="Object 10"/>
          <p:cNvGraphicFramePr>
            <a:graphicFrameLocks noChangeAspect="1"/>
          </p:cNvGraphicFramePr>
          <p:nvPr/>
        </p:nvGraphicFramePr>
        <p:xfrm>
          <a:off x="4355976" y="5157192"/>
          <a:ext cx="2305050" cy="879475"/>
        </p:xfrm>
        <a:graphic>
          <a:graphicData uri="http://schemas.openxmlformats.org/presentationml/2006/ole">
            <p:oleObj spid="_x0000_s330761" name="Формула" r:id="rId11" imgW="1015920" imgH="393480" progId="Equation.3">
              <p:embed/>
            </p:oleObj>
          </a:graphicData>
        </a:graphic>
      </p:graphicFrame>
      <p:sp>
        <p:nvSpPr>
          <p:cNvPr id="61" name="Стрелка вправо с вырезом 60"/>
          <p:cNvSpPr/>
          <p:nvPr/>
        </p:nvSpPr>
        <p:spPr>
          <a:xfrm>
            <a:off x="3275856" y="5445224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" name="Object 11"/>
          <p:cNvGraphicFramePr>
            <a:graphicFrameLocks noChangeAspect="1"/>
          </p:cNvGraphicFramePr>
          <p:nvPr/>
        </p:nvGraphicFramePr>
        <p:xfrm>
          <a:off x="2565092" y="6021288"/>
          <a:ext cx="2314794" cy="598041"/>
        </p:xfrm>
        <a:graphic>
          <a:graphicData uri="http://schemas.openxmlformats.org/presentationml/2006/ole">
            <p:oleObj spid="_x0000_s330762" name="Формула" r:id="rId12" imgW="774360" imgH="203040" progId="Equation.3">
              <p:embed/>
            </p:oleObj>
          </a:graphicData>
        </a:graphic>
      </p:graphicFrame>
      <p:pic>
        <p:nvPicPr>
          <p:cNvPr id="63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64" name="Управляющая кнопка: далее 63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1520" y="1412776"/>
            <a:ext cx="8712968" cy="725716"/>
            <a:chOff x="251520" y="4437112"/>
            <a:chExt cx="8712968" cy="72571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4437112"/>
              <a:ext cx="8712968" cy="72571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4509120"/>
              <a:ext cx="856895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4581128"/>
              <a:ext cx="8208912" cy="38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8" name="Группа 37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grpSp>
            <p:nvGrpSpPr>
              <p:cNvPr id="14" name="Группа 2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20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" name="Группа 102"/>
              <p:cNvGrpSpPr/>
              <p:nvPr/>
            </p:nvGrpSpPr>
            <p:grpSpPr>
              <a:xfrm>
                <a:off x="3563888" y="2708920"/>
                <a:ext cx="2486235" cy="2075288"/>
                <a:chOff x="2159918" y="1657785"/>
                <a:chExt cx="3208411" cy="3103777"/>
              </a:xfrm>
            </p:grpSpPr>
            <p:sp>
              <p:nvSpPr>
                <p:cNvPr id="1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59918" y="4242450"/>
                  <a:ext cx="420689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itchFamily="18" charset="0"/>
                    </a:rPr>
                    <a:t>А</a:t>
                  </a:r>
                </a:p>
              </p:txBody>
            </p:sp>
            <p:sp>
              <p:nvSpPr>
                <p:cNvPr id="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018401" y="1657785"/>
                  <a:ext cx="420688" cy="519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itchFamily="18" charset="0"/>
                    </a:rPr>
                    <a:t>В</a:t>
                  </a:r>
                </a:p>
              </p:txBody>
            </p:sp>
            <p:sp>
              <p:nvSpPr>
                <p:cNvPr id="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47642" y="4242449"/>
                  <a:ext cx="420687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itchFamily="18" charset="0"/>
                    </a:rPr>
                    <a:t>С</a:t>
                  </a:r>
                </a:p>
              </p:txBody>
            </p:sp>
          </p:grp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2123728" y="5301208"/>
                <a:ext cx="6840760" cy="8651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2400" b="1" dirty="0" smtClean="0">
                    <a:latin typeface="Times New Roman" pitchFamily="18" charset="0"/>
                  </a:rPr>
                  <a:t>Если две стороны одного треугольника</a:t>
                </a:r>
              </a:p>
              <a:p>
                <a:pPr algn="ctr"/>
                <a:r>
                  <a:rPr lang="ru-RU" sz="2400" b="1" dirty="0" smtClean="0">
                    <a:latin typeface="Times New Roman" pitchFamily="18" charset="0"/>
                  </a:rPr>
                  <a:t>п</a:t>
                </a:r>
                <a:r>
                  <a:rPr lang="ru-RU" sz="2400" b="1" dirty="0" smtClean="0">
                    <a:latin typeface="Times New Roman" pitchFamily="18" charset="0"/>
                  </a:rPr>
                  <a:t>ропорциональны двум сторонам другого </a:t>
                </a:r>
              </a:p>
              <a:p>
                <a:pPr algn="ctr"/>
                <a:r>
                  <a:rPr lang="ru-RU" sz="2400" b="1" dirty="0" smtClean="0">
                    <a:latin typeface="Times New Roman" pitchFamily="18" charset="0"/>
                  </a:rPr>
                  <a:t>т</a:t>
                </a:r>
                <a:r>
                  <a:rPr lang="ru-RU" sz="2400" b="1" dirty="0" smtClean="0">
                    <a:latin typeface="Times New Roman" pitchFamily="18" charset="0"/>
                  </a:rPr>
                  <a:t>реугольника и углы, образованные этими</a:t>
                </a:r>
              </a:p>
              <a:p>
                <a:pPr algn="ctr"/>
                <a:r>
                  <a:rPr lang="ru-RU" sz="2400" b="1" dirty="0" smtClean="0">
                    <a:latin typeface="Times New Roman" pitchFamily="18" charset="0"/>
                  </a:rPr>
                  <a:t>с</a:t>
                </a:r>
                <a:r>
                  <a:rPr lang="ru-RU" sz="2400" b="1" dirty="0" smtClean="0">
                    <a:latin typeface="Times New Roman" pitchFamily="18" charset="0"/>
                  </a:rPr>
                  <a:t>торонами равны, то такие треугольники</a:t>
                </a:r>
              </a:p>
              <a:p>
                <a:pPr algn="ctr"/>
                <a:r>
                  <a: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</a:rPr>
                  <a:t>                                              </a:t>
                </a:r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</a:rPr>
                  <a:t>ПОДОБНЫ</a:t>
                </a:r>
                <a:r>
                  <a: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</a:rPr>
                  <a:t>                                          </a:t>
                </a:r>
                <a:endParaRPr lang="ru-RU" sz="2400" b="1" dirty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283968" y="450912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</a:rPr>
                <a:t>К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2123728" y="3284984"/>
              <a:ext cx="1800200" cy="1562472"/>
            </a:xfrm>
            <a:prstGeom prst="triangle">
              <a:avLst>
                <a:gd name="adj" fmla="val 69631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4644008" y="2852936"/>
              <a:ext cx="2376264" cy="1994520"/>
            </a:xfrm>
            <a:prstGeom prst="triangle">
              <a:avLst>
                <a:gd name="adj" fmla="val 69631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5796136" y="2564904"/>
              <a:ext cx="5036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</a:rPr>
                <a:t>М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6588224" y="4797152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</a:rPr>
                <a:t>N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graphicFrame>
          <p:nvGraphicFramePr>
            <p:cNvPr id="27" name="Object 5"/>
            <p:cNvGraphicFramePr>
              <a:graphicFrameLocks noChangeAspect="1"/>
            </p:cNvGraphicFramePr>
            <p:nvPr/>
          </p:nvGraphicFramePr>
          <p:xfrm>
            <a:off x="467544" y="2708920"/>
            <a:ext cx="1721718" cy="915223"/>
          </p:xfrm>
          <a:graphic>
            <a:graphicData uri="http://schemas.openxmlformats.org/presentationml/2006/ole">
              <p:oleObj spid="_x0000_s325634" name="Формула" r:id="rId5" imgW="736560" imgH="393480" progId="Equation.3">
                <p:embed/>
              </p:oleObj>
            </a:graphicData>
          </a:graphic>
        </p:graphicFrame>
        <p:graphicFrame>
          <p:nvGraphicFramePr>
            <p:cNvPr id="325635" name="Object 3"/>
            <p:cNvGraphicFramePr>
              <a:graphicFrameLocks noChangeAspect="1"/>
            </p:cNvGraphicFramePr>
            <p:nvPr/>
          </p:nvGraphicFramePr>
          <p:xfrm>
            <a:off x="539552" y="3717032"/>
            <a:ext cx="1484312" cy="384175"/>
          </p:xfrm>
          <a:graphic>
            <a:graphicData uri="http://schemas.openxmlformats.org/presentationml/2006/ole">
              <p:oleObj spid="_x0000_s325635" name="Формула" r:id="rId6" imgW="634680" imgH="164880" progId="Equation.3">
                <p:embed/>
              </p:oleObj>
            </a:graphicData>
          </a:graphic>
        </p:graphicFrame>
        <p:sp>
          <p:nvSpPr>
            <p:cNvPr id="30" name="Месяц 29"/>
            <p:cNvSpPr/>
            <p:nvPr/>
          </p:nvSpPr>
          <p:spPr>
            <a:xfrm rot="9844102">
              <a:off x="2540938" y="4375189"/>
              <a:ext cx="134403" cy="435361"/>
            </a:xfrm>
            <a:prstGeom prst="moon">
              <a:avLst>
                <a:gd name="adj" fmla="val 10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Месяц 30"/>
            <p:cNvSpPr/>
            <p:nvPr/>
          </p:nvSpPr>
          <p:spPr>
            <a:xfrm rot="9844102">
              <a:off x="5133226" y="4375189"/>
              <a:ext cx="134403" cy="435361"/>
            </a:xfrm>
            <a:prstGeom prst="moon">
              <a:avLst>
                <a:gd name="adj" fmla="val 10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Признак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Самопроверка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Подробные ответы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8712968" cy="67646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8712968" cy="66919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56992"/>
            <a:ext cx="8712969" cy="71230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21088"/>
            <a:ext cx="8712968" cy="71971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251520" y="5157192"/>
            <a:ext cx="8712968" cy="700497"/>
            <a:chOff x="251520" y="5445224"/>
            <a:chExt cx="8712968" cy="70049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520" y="5445224"/>
              <a:ext cx="8712968" cy="700497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323528" y="5445224"/>
              <a:ext cx="8496944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1520" y="5589240"/>
              <a:ext cx="8640960" cy="45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ф-ции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712968" cy="74162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107504" y="2564904"/>
            <a:ext cx="7056784" cy="4176464"/>
            <a:chOff x="1979712" y="1822512"/>
            <a:chExt cx="7056784" cy="417646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979712" y="1822512"/>
              <a:ext cx="7056784" cy="4176464"/>
              <a:chOff x="1979712" y="2564904"/>
              <a:chExt cx="7056784" cy="4176464"/>
            </a:xfrm>
          </p:grpSpPr>
          <p:grpSp>
            <p:nvGrpSpPr>
              <p:cNvPr id="7" name="Группа 29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12" name="Группа 35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15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2636912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itchFamily="18" charset="0"/>
                      </a:rPr>
                      <a:t>А</a:t>
                    </a:r>
                  </a:p>
                </p:txBody>
              </p:sp>
              <p:sp>
                <p:nvSpPr>
                  <p:cNvPr id="1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3968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itchFamily="18" charset="0"/>
                      </a:rPr>
                      <a:t>В</a:t>
                    </a:r>
                  </a:p>
                </p:txBody>
              </p:sp>
              <p:sp>
                <p:nvSpPr>
                  <p:cNvPr id="1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itchFamily="18" charset="0"/>
                      </a:rPr>
                      <a:t>С</a:t>
                    </a:r>
                  </a:p>
                </p:txBody>
              </p:sp>
              <p:grpSp>
                <p:nvGrpSpPr>
                  <p:cNvPr id="18" name="Группа 41"/>
                  <p:cNvGrpSpPr/>
                  <p:nvPr/>
                </p:nvGrpSpPr>
                <p:grpSpPr>
                  <a:xfrm>
                    <a:off x="2555787" y="2852940"/>
                    <a:ext cx="1697686" cy="1993970"/>
                    <a:chOff x="6108655" y="2875192"/>
                    <a:chExt cx="1097133" cy="1297273"/>
                  </a:xfrm>
                </p:grpSpPr>
                <p:sp>
                  <p:nvSpPr>
                    <p:cNvPr id="2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4039995"/>
                      <a:ext cx="144544" cy="131886"/>
                    </a:xfrm>
                    <a:prstGeom prst="rect">
                      <a:avLst/>
                    </a:prstGeom>
                    <a:noFill/>
                    <a:ln w="317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21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2875192"/>
                      <a:ext cx="1097132" cy="1297273"/>
                    </a:xfrm>
                    <a:prstGeom prst="rtTriangle">
                      <a:avLst/>
                    </a:prstGeom>
                    <a:noFill/>
                    <a:ln w="57150">
                      <a:solidFill>
                        <a:schemeClr val="accent4">
                          <a:lumMod val="75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22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4989937">
                      <a:off x="6160055" y="3035628"/>
                      <a:ext cx="72946" cy="175745"/>
                    </a:xfrm>
                    <a:prstGeom prst="moon">
                      <a:avLst>
                        <a:gd name="adj" fmla="val 31736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19" name="TextBox 58"/>
                  <p:cNvSpPr txBox="1"/>
                  <p:nvPr/>
                </p:nvSpPr>
                <p:spPr>
                  <a:xfrm>
                    <a:off x="8772235" y="2636912"/>
                    <a:ext cx="184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endParaRPr lang="ru-RU" sz="2800" b="1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3" name="TextBox 52"/>
                <p:cNvSpPr txBox="1"/>
                <p:nvPr/>
              </p:nvSpPr>
              <p:spPr>
                <a:xfrm>
                  <a:off x="3790297" y="2780928"/>
                  <a:ext cx="512787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Тангенсом </a:t>
                  </a: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острого угла</a:t>
                  </a:r>
                </a:p>
                <a:p>
                  <a:pPr algn="r"/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прямоугольного треугольника</a:t>
                  </a:r>
                </a:p>
                <a:p>
                  <a:pPr algn="r"/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называют отношение</a:t>
                  </a:r>
                </a:p>
                <a:p>
                  <a:pPr algn="r"/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противолежащего </a:t>
                  </a: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катета</a:t>
                  </a:r>
                </a:p>
                <a:p>
                  <a:pPr algn="r"/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прилежащему</a:t>
                  </a:r>
                  <a:endParaRPr lang="ru-RU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" name="TextBox 47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48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49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" name="Object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27313" y="3284538"/>
                <a:ext cx="287337" cy="261937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5124996" y="4437621"/>
            <a:ext cx="1720850" cy="1295400"/>
          </p:xfrm>
          <a:graphic>
            <a:graphicData uri="http://schemas.openxmlformats.org/presentationml/2006/ole">
              <p:oleObj spid="_x0000_s324610" name="Формула" r:id="rId5" imgW="507960" imgH="393480" progId="Equation.3">
                <p:embed/>
              </p:oleObj>
            </a:graphicData>
          </a:graphic>
        </p:graphicFrame>
      </p:grp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76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26" name="Группа 6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28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35" name="Прямоугольник 34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itchFamily="18" charset="0"/>
                    </a:rPr>
                    <a:t>А</a:t>
                  </a:r>
                </a:p>
              </p:txBody>
            </p:sp>
            <p:sp>
              <p:nvSpPr>
                <p:cNvPr id="3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itchFamily="18" charset="0"/>
                    </a:rPr>
                    <a:t>В</a:t>
                  </a:r>
                </a:p>
              </p:txBody>
            </p:sp>
            <p:sp>
              <p:nvSpPr>
                <p:cNvPr id="3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itchFamily="18" charset="0"/>
                    </a:rPr>
                    <a:t>С</a:t>
                  </a:r>
                </a:p>
              </p:txBody>
            </p:sp>
            <p:grpSp>
              <p:nvGrpSpPr>
                <p:cNvPr id="39" name="Группа 152"/>
                <p:cNvGrpSpPr/>
                <p:nvPr/>
              </p:nvGrpSpPr>
              <p:grpSpPr>
                <a:xfrm>
                  <a:off x="2555776" y="2852936"/>
                  <a:ext cx="1697684" cy="1993968"/>
                  <a:chOff x="6108655" y="2875192"/>
                  <a:chExt cx="1097133" cy="1297273"/>
                </a:xfrm>
              </p:grpSpPr>
              <p:sp>
                <p:nvSpPr>
                  <p:cNvPr id="4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chemeClr val="accent4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3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32" name="Object 3"/>
              <p:cNvGraphicFramePr>
                <a:graphicFrameLocks noChangeAspect="1"/>
              </p:cNvGraphicFramePr>
              <p:nvPr/>
            </p:nvGraphicFramePr>
            <p:xfrm>
              <a:off x="4788024" y="2636912"/>
              <a:ext cx="2736304" cy="487836"/>
            </p:xfrm>
            <a:graphic>
              <a:graphicData uri="http://schemas.openxmlformats.org/presentationml/2006/ole">
                <p:oleObj spid="_x0000_s324611" name="Формула" r:id="rId6" imgW="1130040" imgH="203040" progId="Equation.3">
                  <p:embed/>
                </p:oleObj>
              </a:graphicData>
            </a:graphic>
          </p:graphicFrame>
          <p:graphicFrame>
            <p:nvGraphicFramePr>
              <p:cNvPr id="33" name="Object 4"/>
              <p:cNvGraphicFramePr>
                <a:graphicFrameLocks noChangeAspect="1"/>
              </p:cNvGraphicFramePr>
              <p:nvPr/>
            </p:nvGraphicFramePr>
            <p:xfrm>
              <a:off x="4350321" y="3141663"/>
              <a:ext cx="4154487" cy="488950"/>
            </p:xfrm>
            <a:graphic>
              <a:graphicData uri="http://schemas.openxmlformats.org/presentationml/2006/ole">
                <p:oleObj spid="_x0000_s324612" name="Формула" r:id="rId7" imgW="1714320" imgH="203040" progId="Equation.3">
                  <p:embed/>
                </p:oleObj>
              </a:graphicData>
            </a:graphic>
          </p:graphicFrame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4572000" y="3717032"/>
                <a:ext cx="32403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5725096" y="3781425"/>
            <a:ext cx="1377950" cy="623888"/>
          </p:xfrm>
          <a:graphic>
            <a:graphicData uri="http://schemas.openxmlformats.org/presentationml/2006/ole">
              <p:oleObj spid="_x0000_s324613" name="Формула" r:id="rId8" imgW="444240" imgH="203040" progId="Equation.3">
                <p:embed/>
              </p:oleObj>
            </a:graphicData>
          </a:graphic>
        </p:graphicFrame>
      </p:grpSp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2699792" y="4941168"/>
          <a:ext cx="3429000" cy="1423987"/>
        </p:xfrm>
        <a:graphic>
          <a:graphicData uri="http://schemas.openxmlformats.org/presentationml/2006/ole">
            <p:oleObj spid="_x0000_s324614" name="Формула" r:id="rId9" imgW="939600" imgH="393480" progId="Equation.3">
              <p:embed/>
            </p:oleObj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5364088" y="4941168"/>
            <a:ext cx="936104" cy="14401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47" name="Управляющая кнопка: домой 46">
            <a:hlinkClick r:id="rId11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Самопроверка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Подробные ответы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8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8712968" cy="70150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348880"/>
            <a:ext cx="8712969" cy="7505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84984"/>
            <a:ext cx="8712968" cy="10801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509120"/>
            <a:ext cx="8712968" cy="737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251520" y="5445224"/>
            <a:ext cx="8712968" cy="701505"/>
            <a:chOff x="251520" y="5445224"/>
            <a:chExt cx="8712968" cy="701505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445224"/>
              <a:ext cx="8712968" cy="70150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323528" y="5445224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829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5589240"/>
              <a:ext cx="5786445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функции острого угла.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140968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1277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2348880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>
              <a:solidFill>
                <a:srgbClr val="A4251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A42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B3190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B3190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04048" y="3645024"/>
            <a:ext cx="289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itchFamily="18" charset="0"/>
                <a:cs typeface="Times New Roman" pitchFamily="18" charset="0"/>
              </a:rPr>
              <a:t>По двум углам</a:t>
            </a:r>
            <a:endParaRPr lang="ru-RU" sz="3200" b="1" dirty="0">
              <a:solidFill>
                <a:srgbClr val="A42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1484784"/>
            <a:ext cx="1939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A42518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err="1" smtClean="0">
                <a:solidFill>
                  <a:srgbClr val="A42518"/>
                </a:solidFill>
                <a:latin typeface="Times New Roman" pitchFamily="18" charset="0"/>
                <a:cs typeface="Times New Roman" pitchFamily="18" charset="0"/>
              </a:rPr>
              <a:t>оседних</a:t>
            </a:r>
            <a:endParaRPr lang="ru-RU" sz="3200" b="1" dirty="0">
              <a:solidFill>
                <a:srgbClr val="A42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5004048" y="4581128"/>
          <a:ext cx="900113" cy="606425"/>
        </p:xfrm>
        <a:graphic>
          <a:graphicData uri="http://schemas.openxmlformats.org/presentationml/2006/ole">
            <p:oleObj spid="_x0000_s119816" name="Формула" r:id="rId4" imgW="317160" imgH="215640" progId="Equation.3">
              <p:embed/>
            </p:oleObj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4932040" y="5517232"/>
          <a:ext cx="739155" cy="731927"/>
        </p:xfrm>
        <a:graphic>
          <a:graphicData uri="http://schemas.openxmlformats.org/presentationml/2006/ole">
            <p:oleObj spid="_x0000_s119817" name="Формула" r:id="rId5" imgW="228600" imgH="228600" progId="Equation.3">
              <p:embed/>
            </p:oleObj>
          </a:graphicData>
        </a:graphic>
      </p:graphicFrame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функции острого угла.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076056" y="2564904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B3190D"/>
                </a:solidFill>
                <a:latin typeface="Times New Roman" pitchFamily="18" charset="0"/>
                <a:cs typeface="Times New Roman" pitchFamily="18" charset="0"/>
              </a:rPr>
              <a:t>30º</a:t>
            </a:r>
            <a:r>
              <a:rPr lang="ru-RU" sz="3200" b="1" dirty="0" smtClean="0">
                <a:solidFill>
                  <a:srgbClr val="B3190D"/>
                </a:solidFill>
                <a:latin typeface="Times New Roman" pitchFamily="18" charset="0"/>
                <a:cs typeface="Times New Roman" pitchFamily="18" charset="0"/>
              </a:rPr>
              <a:t>;  150</a:t>
            </a:r>
            <a:r>
              <a:rPr lang="en-US" sz="3200" b="1" dirty="0" smtClean="0">
                <a:solidFill>
                  <a:srgbClr val="B3190D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3200" b="1" dirty="0" smtClean="0">
                <a:solidFill>
                  <a:srgbClr val="B3190D"/>
                </a:solidFill>
                <a:latin typeface="Times New Roman" pitchFamily="18" charset="0"/>
                <a:cs typeface="Times New Roman" pitchFamily="18" charset="0"/>
              </a:rPr>
              <a:t>;  150</a:t>
            </a:r>
            <a:r>
              <a:rPr lang="en-US" sz="3200" b="1" dirty="0" smtClean="0">
                <a:solidFill>
                  <a:srgbClr val="B3190D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endParaRPr lang="ru-RU" sz="3200" b="1" dirty="0">
              <a:solidFill>
                <a:srgbClr val="B319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" name="Группа 49"/>
            <p:cNvGrpSpPr/>
            <p:nvPr/>
          </p:nvGrpSpPr>
          <p:grpSpPr>
            <a:xfrm>
              <a:off x="1979712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4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2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Параллелограммом называется четырёхугольник, у которого противоположные стороны попарно параллельны</a:t>
                  </a:r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Противоположные стороны 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п</a:t>
                  </a:r>
                  <a:r>
                    <a:rPr lang="ru-RU" sz="24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араллелограмма равны</a:t>
                  </a:r>
                  <a:endParaRPr lang="ru-RU" sz="24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8" name="Text Box 31"/>
              <p:cNvSpPr txBox="1">
                <a:spLocks noChangeArrowheads="1"/>
              </p:cNvSpPr>
              <p:nvPr/>
            </p:nvSpPr>
            <p:spPr bwMode="auto">
              <a:xfrm>
                <a:off x="262778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9" name="Text Box 40"/>
              <p:cNvSpPr txBox="1">
                <a:spLocks noChangeArrowheads="1"/>
              </p:cNvSpPr>
              <p:nvPr/>
            </p:nvSpPr>
            <p:spPr bwMode="auto">
              <a:xfrm>
                <a:off x="5220072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10" name="Параллелограмм 9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 Box 29"/>
              <p:cNvSpPr txBox="1">
                <a:spLocks noChangeArrowheads="1"/>
              </p:cNvSpPr>
              <p:nvPr/>
            </p:nvSpPr>
            <p:spPr bwMode="auto">
              <a:xfrm>
                <a:off x="4860032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D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</p:grpSp>
        <p:cxnSp>
          <p:nvCxnSpPr>
            <p:cNvPr id="60" name="Прямая соединительная линия 59"/>
            <p:cNvCxnSpPr/>
            <p:nvPr/>
          </p:nvCxnSpPr>
          <p:spPr>
            <a:xfrm>
              <a:off x="2555776" y="3789040"/>
              <a:ext cx="58326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5" name="Группа 16"/>
            <p:cNvGrpSpPr/>
            <p:nvPr/>
          </p:nvGrpSpPr>
          <p:grpSpPr>
            <a:xfrm>
              <a:off x="1979712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69" name="Группа 49"/>
              <p:cNvGrpSpPr/>
              <p:nvPr/>
            </p:nvGrpSpPr>
            <p:grpSpPr>
              <a:xfrm>
                <a:off x="107504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72" name="Группа 18"/>
                <p:cNvGrpSpPr/>
                <p:nvPr/>
              </p:nvGrpSpPr>
              <p:grpSpPr>
                <a:xfrm>
                  <a:off x="107504" y="2564904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79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r>
                      <a: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Периметр – сумма длин всех сторон</a:t>
                    </a:r>
                    <a:endPara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ru-RU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0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3" name="Line 13"/>
                <p:cNvSpPr>
                  <a:spLocks noChangeShapeType="1"/>
                </p:cNvSpPr>
                <p:nvPr/>
              </p:nvSpPr>
              <p:spPr bwMode="auto">
                <a:xfrm>
                  <a:off x="2122588" y="6094661"/>
                  <a:ext cx="3175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11560" y="522920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itchFamily="18" charset="0"/>
                    </a:rPr>
                    <a:t>А</a:t>
                  </a:r>
                </a:p>
              </p:txBody>
            </p:sp>
            <p:sp>
              <p:nvSpPr>
                <p:cNvPr id="7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043608" y="378904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itchFamily="18" charset="0"/>
                    </a:rPr>
                    <a:t>В</a:t>
                  </a:r>
                </a:p>
              </p:txBody>
            </p:sp>
            <p:sp>
              <p:nvSpPr>
                <p:cNvPr id="7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635896" y="378904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itchFamily="18" charset="0"/>
                    </a:rPr>
                    <a:t>С</a:t>
                  </a:r>
                </a:p>
              </p:txBody>
            </p:sp>
            <p:sp>
              <p:nvSpPr>
                <p:cNvPr id="77" name="Параллелограмм 8"/>
                <p:cNvSpPr/>
                <p:nvPr/>
              </p:nvSpPr>
              <p:spPr>
                <a:xfrm>
                  <a:off x="971600" y="4149080"/>
                  <a:ext cx="2664296" cy="1224136"/>
                </a:xfrm>
                <a:prstGeom prst="parallelogram">
                  <a:avLst/>
                </a:prstGeom>
                <a:solidFill>
                  <a:schemeClr val="bg1"/>
                </a:solidFill>
                <a:ln w="508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347864" y="5445224"/>
                  <a:ext cx="37061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itchFamily="18" charset="0"/>
                    </a:rPr>
                    <a:t>D</a:t>
                  </a:r>
                  <a:endParaRPr lang="ru-RU" sz="2000" b="1" i="1" dirty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0" name="Text Box 40"/>
              <p:cNvSpPr txBox="1">
                <a:spLocks noChangeArrowheads="1"/>
              </p:cNvSpPr>
              <p:nvPr/>
            </p:nvSpPr>
            <p:spPr bwMode="auto">
              <a:xfrm>
                <a:off x="2051720" y="5301208"/>
                <a:ext cx="36420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Times New Roman" pitchFamily="18" charset="0"/>
                  </a:rPr>
                  <a:t>а</a:t>
                </a:r>
                <a:endParaRPr lang="ru-RU" sz="2800" b="1" i="1" dirty="0">
                  <a:latin typeface="Times New Roman" pitchFamily="18" charset="0"/>
                </a:endParaRPr>
              </a:p>
            </p:txBody>
          </p:sp>
          <p:graphicFrame>
            <p:nvGraphicFramePr>
              <p:cNvPr id="71" name="Object 6"/>
              <p:cNvGraphicFramePr>
                <a:graphicFrameLocks noChangeAspect="1"/>
              </p:cNvGraphicFramePr>
              <p:nvPr/>
            </p:nvGraphicFramePr>
            <p:xfrm>
              <a:off x="4355976" y="3789040"/>
              <a:ext cx="2171700" cy="615950"/>
            </p:xfrm>
            <a:graphic>
              <a:graphicData uri="http://schemas.openxmlformats.org/presentationml/2006/ole">
                <p:oleObj spid="_x0000_s341004" name="Формула" r:id="rId3" imgW="609480" imgH="177480" progId="Equation.3">
                  <p:embed/>
                </p:oleObj>
              </a:graphicData>
            </a:graphic>
          </p:graphicFrame>
        </p:grpSp>
        <p:sp>
          <p:nvSpPr>
            <p:cNvPr id="66" name="Text Box 40"/>
            <p:cNvSpPr txBox="1">
              <a:spLocks noChangeArrowheads="1"/>
            </p:cNvSpPr>
            <p:nvPr/>
          </p:nvSpPr>
          <p:spPr bwMode="auto">
            <a:xfrm>
              <a:off x="2627784" y="436510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graphicFrame>
          <p:nvGraphicFramePr>
            <p:cNvPr id="67" name="Object 6"/>
            <p:cNvGraphicFramePr>
              <a:graphicFrameLocks noChangeAspect="1"/>
            </p:cNvGraphicFramePr>
            <p:nvPr/>
          </p:nvGraphicFramePr>
          <p:xfrm>
            <a:off x="6205538" y="4508500"/>
            <a:ext cx="2216150" cy="615950"/>
          </p:xfrm>
          <a:graphic>
            <a:graphicData uri="http://schemas.openxmlformats.org/presentationml/2006/ole">
              <p:oleObj spid="_x0000_s341005" name="Формула" r:id="rId4" imgW="622080" imgH="177480" progId="Equation.3">
                <p:embed/>
              </p:oleObj>
            </a:graphicData>
          </a:graphic>
        </p:graphicFrame>
        <p:graphicFrame>
          <p:nvGraphicFramePr>
            <p:cNvPr id="68" name="Object 6"/>
            <p:cNvGraphicFramePr>
              <a:graphicFrameLocks noChangeAspect="1"/>
            </p:cNvGraphicFramePr>
            <p:nvPr/>
          </p:nvGraphicFramePr>
          <p:xfrm>
            <a:off x="5220072" y="5877272"/>
            <a:ext cx="3619500" cy="747712"/>
          </p:xfrm>
          <a:graphic>
            <a:graphicData uri="http://schemas.openxmlformats.org/presentationml/2006/ole">
              <p:oleObj spid="_x0000_s341006" name="Формула" r:id="rId5" imgW="1015920" imgH="215640" progId="Equation.3">
                <p:embed/>
              </p:oleObj>
            </a:graphicData>
          </a:graphic>
        </p:graphicFrame>
      </p:grpSp>
      <p:pic>
        <p:nvPicPr>
          <p:cNvPr id="8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84784"/>
            <a:ext cx="8712968" cy="70150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2" name="Управляющая кнопка: настраиваемая 8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функции острого угла. </a:t>
            </a:r>
            <a:endParaRPr lang="ru-RU" dirty="0"/>
          </a:p>
        </p:txBody>
      </p:sp>
      <p:pic>
        <p:nvPicPr>
          <p:cNvPr id="83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84" name="Управляющая кнопка: далее 83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712969" cy="7505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4" name="Группа 31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5" name="Группа 3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1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13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19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Группа 102"/>
                <p:cNvGrpSpPr/>
                <p:nvPr/>
              </p:nvGrpSpPr>
              <p:grpSpPr>
                <a:xfrm>
                  <a:off x="2555776" y="2708920"/>
                  <a:ext cx="5870611" cy="1427216"/>
                  <a:chOff x="858980" y="1657784"/>
                  <a:chExt cx="7575844" cy="2134529"/>
                </a:xfrm>
              </p:grpSpPr>
              <p:sp>
                <p:nvSpPr>
                  <p:cNvPr id="16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980" y="3273200"/>
                    <a:ext cx="420689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itchFamily="18" charset="0"/>
                      </a:rPr>
                      <a:t>А</a:t>
                    </a:r>
                  </a:p>
                </p:txBody>
              </p:sp>
              <p:sp>
                <p:nvSpPr>
                  <p:cNvPr id="17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3021" y="1657784"/>
                    <a:ext cx="420688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itchFamily="18" charset="0"/>
                      </a:rPr>
                      <a:t>В</a:t>
                    </a:r>
                  </a:p>
                </p:txBody>
              </p:sp>
              <p:sp>
                <p:nvSpPr>
                  <p:cNvPr id="1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4137" y="3273200"/>
                    <a:ext cx="420687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itchFamily="18" charset="0"/>
                      </a:rPr>
                      <a:t>С</a:t>
                    </a:r>
                  </a:p>
                </p:txBody>
              </p:sp>
            </p:grpSp>
            <p:sp>
              <p:nvSpPr>
                <p:cNvPr id="15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1760" y="5517232"/>
                  <a:ext cx="6336705" cy="8651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2400" b="1" dirty="0" smtClean="0">
                      <a:solidFill>
                        <a:srgbClr val="C00000"/>
                      </a:solidFill>
                      <a:latin typeface="Times New Roman" pitchFamily="18" charset="0"/>
                    </a:rPr>
                    <a:t>РОМБОМ </a:t>
                  </a:r>
                  <a:r>
                    <a:rPr lang="ru-RU" sz="2400" b="1" dirty="0" smtClean="0">
                      <a:latin typeface="Times New Roman" pitchFamily="18" charset="0"/>
                    </a:rPr>
                    <a:t> называют </a:t>
                  </a:r>
                </a:p>
                <a:p>
                  <a:pPr algn="ctr"/>
                  <a:r>
                    <a:rPr lang="ru-RU" sz="2400" b="1" dirty="0" smtClean="0">
                      <a:latin typeface="Times New Roman" pitchFamily="18" charset="0"/>
                    </a:rPr>
                    <a:t>параллелограмм, у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itchFamily="18" charset="0"/>
                    </a:rPr>
                    <a:t>которого все стороны равны</a:t>
                  </a:r>
                  <a:endParaRPr lang="ru-RU" sz="2400" b="1" dirty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3491880" y="4941168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itchFamily="18" charset="0"/>
                  </a:rPr>
                  <a:t>D</a:t>
                </a:r>
                <a:endParaRPr lang="ru-RU" sz="2800" b="1" i="1" dirty="0">
                  <a:latin typeface="Times New Roman" pitchFamily="18" charset="0"/>
                </a:endParaRPr>
              </a:p>
            </p:txBody>
          </p:sp>
        </p:grpSp>
        <p:sp>
          <p:nvSpPr>
            <p:cNvPr id="6" name="Ромб 5"/>
            <p:cNvSpPr/>
            <p:nvPr/>
          </p:nvSpPr>
          <p:spPr>
            <a:xfrm>
              <a:off x="1115616" y="3284984"/>
              <a:ext cx="5112568" cy="1656184"/>
            </a:xfrm>
            <a:prstGeom prst="diamond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411760" y="357301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644008" y="4509120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572000" y="3573016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2267744" y="4509120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3" name="Группа 31"/>
            <p:cNvGrpSpPr/>
            <p:nvPr/>
          </p:nvGrpSpPr>
          <p:grpSpPr>
            <a:xfrm>
              <a:off x="1979712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27" name="Группа 3"/>
              <p:cNvGrpSpPr/>
              <p:nvPr/>
            </p:nvGrpSpPr>
            <p:grpSpPr>
              <a:xfrm>
                <a:off x="107504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33" name="Группа 37"/>
                <p:cNvGrpSpPr/>
                <p:nvPr/>
              </p:nvGrpSpPr>
              <p:grpSpPr>
                <a:xfrm>
                  <a:off x="107504" y="2564904"/>
                  <a:ext cx="7056784" cy="4176464"/>
                  <a:chOff x="1979712" y="2492896"/>
                  <a:chExt cx="7056784" cy="4176464"/>
                </a:xfrm>
              </p:grpSpPr>
              <p:grpSp>
                <p:nvGrpSpPr>
                  <p:cNvPr id="35" name="Группа 2"/>
                  <p:cNvGrpSpPr/>
                  <p:nvPr/>
                </p:nvGrpSpPr>
                <p:grpSpPr>
                  <a:xfrm>
                    <a:off x="1979712" y="2492896"/>
                    <a:ext cx="7056784" cy="4176464"/>
                    <a:chOff x="1979712" y="2492896"/>
                    <a:chExt cx="7056784" cy="4176464"/>
                  </a:xfrm>
                </p:grpSpPr>
                <p:sp>
                  <p:nvSpPr>
                    <p:cNvPr id="41" name="Прямоугольник 3"/>
                    <p:cNvSpPr/>
                    <p:nvPr/>
                  </p:nvSpPr>
                  <p:spPr>
                    <a:xfrm>
                      <a:off x="1979712" y="2492896"/>
                      <a:ext cx="7056784" cy="41764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52517" y="6454130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6" name="Группа 102"/>
                  <p:cNvGrpSpPr/>
                  <p:nvPr/>
                </p:nvGrpSpPr>
                <p:grpSpPr>
                  <a:xfrm>
                    <a:off x="2555776" y="2708920"/>
                    <a:ext cx="5870611" cy="1427216"/>
                    <a:chOff x="858980" y="1657784"/>
                    <a:chExt cx="7575844" cy="2134529"/>
                  </a:xfrm>
                </p:grpSpPr>
                <p:sp>
                  <p:nvSpPr>
                    <p:cNvPr id="38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8980" y="3273200"/>
                      <a:ext cx="420689" cy="519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 b="1" i="1" dirty="0">
                          <a:latin typeface="Times New Roman" pitchFamily="18" charset="0"/>
                        </a:rPr>
                        <a:t>А</a:t>
                      </a:r>
                    </a:p>
                  </p:txBody>
                </p:sp>
                <p:sp>
                  <p:nvSpPr>
                    <p:cNvPr id="39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83021" y="1657784"/>
                      <a:ext cx="420688" cy="519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 b="1" i="1" dirty="0">
                          <a:latin typeface="Times New Roman" pitchFamily="18" charset="0"/>
                        </a:rPr>
                        <a:t>В</a:t>
                      </a:r>
                    </a:p>
                  </p:txBody>
                </p:sp>
                <p:sp>
                  <p:nvSpPr>
                    <p:cNvPr id="4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14137" y="3273200"/>
                      <a:ext cx="420687" cy="5191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 b="1" i="1" dirty="0">
                          <a:latin typeface="Times New Roman" pitchFamily="18" charset="0"/>
                        </a:rPr>
                        <a:t>С</a:t>
                      </a:r>
                    </a:p>
                  </p:txBody>
                </p:sp>
              </p:grpSp>
              <p:sp>
                <p:nvSpPr>
                  <p:cNvPr id="37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411760" y="5517232"/>
                    <a:ext cx="6336705" cy="86518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ru-RU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</a:rPr>
                      <a:t>ДИАГОНАЛИ </a:t>
                    </a:r>
                    <a:r>
                      <a:rPr lang="ru-RU" sz="2400" b="1" dirty="0" smtClean="0">
                        <a:latin typeface="Times New Roman" pitchFamily="18" charset="0"/>
                      </a:rPr>
                      <a:t>ромба перпендикулярны</a:t>
                    </a:r>
                  </a:p>
                  <a:p>
                    <a:pPr algn="ctr"/>
                    <a:r>
                      <a:rPr lang="ru-RU" sz="2400" b="1" dirty="0" smtClean="0">
                        <a:latin typeface="Times New Roman" pitchFamily="18" charset="0"/>
                      </a:rPr>
                      <a:t>и</a:t>
                    </a:r>
                    <a:r>
                      <a:rPr lang="ru-RU" sz="2400" b="1" dirty="0" smtClean="0">
                        <a:latin typeface="Times New Roman" pitchFamily="18" charset="0"/>
                      </a:rPr>
                      <a:t> являются биссектрисами его углов</a:t>
                    </a:r>
                    <a:endParaRPr lang="ru-RU" sz="2400" b="1" dirty="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3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91880" y="4941168"/>
                  <a:ext cx="444352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i="1" dirty="0" smtClean="0">
                      <a:latin typeface="Times New Roman" pitchFamily="18" charset="0"/>
                    </a:rPr>
                    <a:t>D</a:t>
                  </a:r>
                  <a:endParaRPr lang="ru-RU" sz="2800" b="1" i="1" dirty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8" name="Ромб 27"/>
              <p:cNvSpPr/>
              <p:nvPr/>
            </p:nvSpPr>
            <p:spPr>
              <a:xfrm>
                <a:off x="1115616" y="3284984"/>
                <a:ext cx="5112568" cy="1656184"/>
              </a:xfrm>
              <a:prstGeom prst="diamond">
                <a:avLst/>
              </a:prstGeom>
              <a:noFill/>
              <a:ln w="508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2411760" y="3573016"/>
                <a:ext cx="288032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4644008" y="4509120"/>
                <a:ext cx="288032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4572000" y="3573016"/>
                <a:ext cx="351656" cy="803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V="1">
                <a:off x="2267744" y="4509120"/>
                <a:ext cx="351656" cy="803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Прямая соединительная линия 23"/>
            <p:cNvCxnSpPr>
              <a:stCxn id="28" idx="0"/>
              <a:endCxn id="28" idx="2"/>
            </p:cNvCxnSpPr>
            <p:nvPr/>
          </p:nvCxnSpPr>
          <p:spPr>
            <a:xfrm>
              <a:off x="5544108" y="3284984"/>
              <a:ext cx="0" cy="1656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stCxn id="28" idx="1"/>
              <a:endCxn id="28" idx="3"/>
            </p:cNvCxnSpPr>
            <p:nvPr/>
          </p:nvCxnSpPr>
          <p:spPr>
            <a:xfrm>
              <a:off x="2987824" y="4113076"/>
              <a:ext cx="51125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Месяц 25"/>
            <p:cNvSpPr/>
            <p:nvPr/>
          </p:nvSpPr>
          <p:spPr>
            <a:xfrm rot="16200000">
              <a:off x="5436096" y="3212976"/>
              <a:ext cx="216024" cy="792088"/>
            </a:xfrm>
            <a:prstGeom prst="moon">
              <a:avLst>
                <a:gd name="adj" fmla="val 24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4" name="Группа 9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46" name="Группа 31"/>
              <p:cNvGrpSpPr/>
              <p:nvPr/>
            </p:nvGrpSpPr>
            <p:grpSpPr>
              <a:xfrm>
                <a:off x="1979712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49" name="Группа 3"/>
                <p:cNvGrpSpPr/>
                <p:nvPr/>
              </p:nvGrpSpPr>
              <p:grpSpPr>
                <a:xfrm>
                  <a:off x="107504" y="2564904"/>
                  <a:ext cx="7056784" cy="4176464"/>
                  <a:chOff x="107504" y="2564904"/>
                  <a:chExt cx="7056784" cy="4176464"/>
                </a:xfrm>
              </p:grpSpPr>
              <p:grpSp>
                <p:nvGrpSpPr>
                  <p:cNvPr id="55" name="Группа 37"/>
                  <p:cNvGrpSpPr/>
                  <p:nvPr/>
                </p:nvGrpSpPr>
                <p:grpSpPr>
                  <a:xfrm>
                    <a:off x="107504" y="2564904"/>
                    <a:ext cx="7056784" cy="4176464"/>
                    <a:chOff x="1979712" y="2492896"/>
                    <a:chExt cx="7056784" cy="4176464"/>
                  </a:xfrm>
                </p:grpSpPr>
                <p:grpSp>
                  <p:nvGrpSpPr>
                    <p:cNvPr id="57" name="Группа 2"/>
                    <p:cNvGrpSpPr/>
                    <p:nvPr/>
                  </p:nvGrpSpPr>
                  <p:grpSpPr>
                    <a:xfrm>
                      <a:off x="1979712" y="2492896"/>
                      <a:ext cx="7056784" cy="4176464"/>
                      <a:chOff x="1979712" y="2492896"/>
                      <a:chExt cx="7056784" cy="4176464"/>
                    </a:xfrm>
                  </p:grpSpPr>
                  <p:sp>
                    <p:nvSpPr>
                      <p:cNvPr id="62" name="Прямоугольник 3"/>
                      <p:cNvSpPr/>
                      <p:nvPr/>
                    </p:nvSpPr>
                    <p:spPr>
                      <a:xfrm>
                        <a:off x="1979712" y="2492896"/>
                        <a:ext cx="7056784" cy="41764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3" name="Line 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652517" y="6454130"/>
                        <a:ext cx="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accent2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8" name="Группа 102"/>
                    <p:cNvGrpSpPr/>
                    <p:nvPr/>
                  </p:nvGrpSpPr>
                  <p:grpSpPr>
                    <a:xfrm>
                      <a:off x="3923928" y="2780928"/>
                      <a:ext cx="5006514" cy="1355207"/>
                      <a:chOff x="2624539" y="1765480"/>
                      <a:chExt cx="6460754" cy="2026835"/>
                    </a:xfrm>
                  </p:grpSpPr>
                  <p:sp>
                    <p:nvSpPr>
                      <p:cNvPr id="59" name="Text Box 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24539" y="3273203"/>
                        <a:ext cx="420689" cy="519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ru-RU" sz="2800" b="1" i="1" dirty="0">
                            <a:latin typeface="Times New Roman" pitchFamily="18" charset="0"/>
                          </a:rPr>
                          <a:t>А</a:t>
                        </a:r>
                      </a:p>
                    </p:txBody>
                  </p:sp>
                  <p:sp>
                    <p:nvSpPr>
                      <p:cNvPr id="60" name="Text Box 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83959" y="1765480"/>
                        <a:ext cx="420688" cy="519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ru-RU" sz="2800" b="1" i="1" dirty="0">
                            <a:latin typeface="Times New Roman" pitchFamily="18" charset="0"/>
                          </a:rPr>
                          <a:t>В</a:t>
                        </a:r>
                      </a:p>
                    </p:txBody>
                  </p:sp>
                  <p:sp>
                    <p:nvSpPr>
                      <p:cNvPr id="61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664606" y="3273200"/>
                        <a:ext cx="420687" cy="519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ru-RU" sz="2800" b="1" i="1" dirty="0">
                            <a:latin typeface="Times New Roman" pitchFamily="18" charset="0"/>
                          </a:rPr>
                          <a:t>С</a:t>
                        </a:r>
                      </a:p>
                    </p:txBody>
                  </p:sp>
                </p:grpSp>
              </p:grpSp>
              <p:sp>
                <p:nvSpPr>
                  <p:cNvPr id="5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5976" y="4941168"/>
                    <a:ext cx="444352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i="1" dirty="0" smtClean="0">
                        <a:latin typeface="Times New Roman" pitchFamily="18" charset="0"/>
                      </a:rPr>
                      <a:t>D</a:t>
                    </a:r>
                    <a:endParaRPr lang="ru-RU" sz="2800" b="1" i="1" dirty="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0" name="Ромб 49"/>
                <p:cNvSpPr/>
                <p:nvPr/>
              </p:nvSpPr>
              <p:spPr>
                <a:xfrm>
                  <a:off x="2411760" y="3284984"/>
                  <a:ext cx="4320480" cy="1656184"/>
                </a:xfrm>
                <a:prstGeom prst="diamond">
                  <a:avLst/>
                </a:prstGeom>
                <a:noFill/>
                <a:ln w="508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3419872" y="3573016"/>
                  <a:ext cx="288032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5292080" y="4509120"/>
                  <a:ext cx="288032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 flipV="1">
                  <a:off x="5292080" y="3573016"/>
                  <a:ext cx="351656" cy="8039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flipV="1">
                  <a:off x="3275856" y="4509120"/>
                  <a:ext cx="351656" cy="8039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Прямая соединительная линия 46"/>
              <p:cNvCxnSpPr>
                <a:stCxn id="50" idx="0"/>
                <a:endCxn id="50" idx="2"/>
              </p:cNvCxnSpPr>
              <p:nvPr/>
            </p:nvCxnSpPr>
            <p:spPr>
              <a:xfrm>
                <a:off x="6444208" y="3284984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>
                <a:stCxn id="50" idx="1"/>
                <a:endCxn id="50" idx="3"/>
              </p:cNvCxnSpPr>
              <p:nvPr/>
            </p:nvCxnSpPr>
            <p:spPr>
              <a:xfrm>
                <a:off x="4283968" y="4113076"/>
                <a:ext cx="43204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5" name="Object 4"/>
            <p:cNvGraphicFramePr>
              <a:graphicFrameLocks noChangeAspect="1"/>
            </p:cNvGraphicFramePr>
            <p:nvPr/>
          </p:nvGraphicFramePr>
          <p:xfrm>
            <a:off x="2051720" y="2780928"/>
            <a:ext cx="4032448" cy="453635"/>
          </p:xfrm>
          <a:graphic>
            <a:graphicData uri="http://schemas.openxmlformats.org/presentationml/2006/ole">
              <p:oleObj spid="_x0000_s344066" name="Формула" r:id="rId4" imgW="1752480" imgH="203040" progId="Equation.3">
                <p:embed/>
              </p:oleObj>
            </a:graphicData>
          </a:graphic>
        </p:graphicFrame>
      </p:grp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5" name="Object 6"/>
          <p:cNvGraphicFramePr>
            <a:graphicFrameLocks noChangeAspect="1"/>
          </p:cNvGraphicFramePr>
          <p:nvPr/>
        </p:nvGraphicFramePr>
        <p:xfrm>
          <a:off x="2195736" y="5373216"/>
          <a:ext cx="3096344" cy="569417"/>
        </p:xfrm>
        <a:graphic>
          <a:graphicData uri="http://schemas.openxmlformats.org/presentationml/2006/ole">
            <p:oleObj spid="_x0000_s344067" name="Формула" r:id="rId5" imgW="1206360" imgH="228600" progId="Equation.3">
              <p:embed/>
            </p:oleObj>
          </a:graphicData>
        </a:graphic>
      </p:graphicFrame>
      <p:graphicFrame>
        <p:nvGraphicFramePr>
          <p:cNvPr id="66" name="Object 3"/>
          <p:cNvGraphicFramePr>
            <a:graphicFrameLocks noChangeAspect="1"/>
          </p:cNvGraphicFramePr>
          <p:nvPr/>
        </p:nvGraphicFramePr>
        <p:xfrm>
          <a:off x="5364088" y="5418820"/>
          <a:ext cx="1512168" cy="478853"/>
        </p:xfrm>
        <a:graphic>
          <a:graphicData uri="http://schemas.openxmlformats.org/presentationml/2006/ole">
            <p:oleObj spid="_x0000_s344068" name="Формула" r:id="rId6" imgW="622080" imgH="203040" progId="Equation.3">
              <p:embed/>
            </p:oleObj>
          </a:graphicData>
        </a:graphic>
      </p:graphicFrame>
      <p:graphicFrame>
        <p:nvGraphicFramePr>
          <p:cNvPr id="67" name="Object 5"/>
          <p:cNvGraphicFramePr>
            <a:graphicFrameLocks noChangeAspect="1"/>
          </p:cNvGraphicFramePr>
          <p:nvPr/>
        </p:nvGraphicFramePr>
        <p:xfrm>
          <a:off x="4283968" y="6021288"/>
          <a:ext cx="2706687" cy="504825"/>
        </p:xfrm>
        <a:graphic>
          <a:graphicData uri="http://schemas.openxmlformats.org/presentationml/2006/ole">
            <p:oleObj spid="_x0000_s344069" name="Формула" r:id="rId7" imgW="1054080" imgH="203040" progId="Equation.3">
              <p:embed/>
            </p:oleObj>
          </a:graphicData>
        </a:graphic>
      </p:graphicFrame>
      <p:sp>
        <p:nvSpPr>
          <p:cNvPr id="68" name="Прямоугольник 67"/>
          <p:cNvSpPr/>
          <p:nvPr/>
        </p:nvSpPr>
        <p:spPr>
          <a:xfrm>
            <a:off x="5364088" y="5445224"/>
            <a:ext cx="1584176" cy="432048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220072" y="6093296"/>
            <a:ext cx="1800200" cy="432048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функции острого угла. </a:t>
            </a:r>
            <a:endParaRPr lang="ru-RU" dirty="0"/>
          </a:p>
        </p:txBody>
      </p:sp>
      <p:pic>
        <p:nvPicPr>
          <p:cNvPr id="71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72" name="Управляющая кнопка: далее 71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712968" cy="10801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B3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4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" name="Группа 56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2C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851920" y="2852936"/>
              <a:ext cx="3546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Площадь треугольника.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3635896" y="5661248"/>
            <a:ext cx="388937" cy="379413"/>
          </p:xfrm>
          <a:graphic>
            <a:graphicData uri="http://schemas.openxmlformats.org/presentationml/2006/ole">
              <p:oleObj spid="_x0000_s345090" name="Формула" r:id="rId4" imgW="126720" imgH="139680" progId="Equation.3">
                <p:embed/>
              </p:oleObj>
            </a:graphicData>
          </a:graphic>
        </p:graphicFrame>
        <p:graphicFrame>
          <p:nvGraphicFramePr>
            <p:cNvPr id="9" name="Object 15"/>
            <p:cNvGraphicFramePr>
              <a:graphicFrameLocks noChangeAspect="1"/>
            </p:cNvGraphicFramePr>
            <p:nvPr/>
          </p:nvGraphicFramePr>
          <p:xfrm>
            <a:off x="4355976" y="4149080"/>
            <a:ext cx="388938" cy="482600"/>
          </p:xfrm>
          <a:graphic>
            <a:graphicData uri="http://schemas.openxmlformats.org/presentationml/2006/ole">
              <p:oleObj spid="_x0000_s345091" name="Формула" r:id="rId5" imgW="126720" imgH="177480" progId="Equation.3">
                <p:embed/>
              </p:oleObj>
            </a:graphicData>
          </a:graphic>
        </p:graphicFrame>
        <p:graphicFrame>
          <p:nvGraphicFramePr>
            <p:cNvPr id="10" name="Object 16"/>
            <p:cNvGraphicFramePr>
              <a:graphicFrameLocks noChangeAspect="1"/>
            </p:cNvGraphicFramePr>
            <p:nvPr/>
          </p:nvGraphicFramePr>
          <p:xfrm>
            <a:off x="2627784" y="4581128"/>
            <a:ext cx="350838" cy="379413"/>
          </p:xfrm>
          <a:graphic>
            <a:graphicData uri="http://schemas.openxmlformats.org/presentationml/2006/ole">
              <p:oleObj spid="_x0000_s345092" name="Формула" r:id="rId6" imgW="114120" imgH="139680" progId="Equation.3">
                <p:embed/>
              </p:oleObj>
            </a:graphicData>
          </a:graphic>
        </p:graphicFrame>
        <p:graphicFrame>
          <p:nvGraphicFramePr>
            <p:cNvPr id="11" name="Object 17"/>
            <p:cNvGraphicFramePr>
              <a:graphicFrameLocks noChangeAspect="1"/>
            </p:cNvGraphicFramePr>
            <p:nvPr/>
          </p:nvGraphicFramePr>
          <p:xfrm>
            <a:off x="3563888" y="4725144"/>
            <a:ext cx="388938" cy="482600"/>
          </p:xfrm>
          <a:graphic>
            <a:graphicData uri="http://schemas.openxmlformats.org/presentationml/2006/ole">
              <p:oleObj spid="_x0000_s345093" name="Формула" r:id="rId7" imgW="126720" imgH="177480" progId="Equation.3">
                <p:embed/>
              </p:oleObj>
            </a:graphicData>
          </a:graphic>
        </p:graphicFrame>
        <p:sp>
          <p:nvSpPr>
            <p:cNvPr id="12" name="Прямоугольник 11"/>
            <p:cNvSpPr/>
            <p:nvPr/>
          </p:nvSpPr>
          <p:spPr>
            <a:xfrm>
              <a:off x="3491880" y="5301208"/>
              <a:ext cx="21602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>
              <a:stCxn id="14" idx="0"/>
              <a:endCxn id="14" idx="3"/>
            </p:cNvCxnSpPr>
            <p:nvPr/>
          </p:nvCxnSpPr>
          <p:spPr>
            <a:xfrm>
              <a:off x="3499553" y="3573016"/>
              <a:ext cx="0" cy="201622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Равнобедренный треугольник 13"/>
            <p:cNvSpPr/>
            <p:nvPr/>
          </p:nvSpPr>
          <p:spPr>
            <a:xfrm>
              <a:off x="2843808" y="3573016"/>
              <a:ext cx="2304256" cy="2016224"/>
            </a:xfrm>
            <a:prstGeom prst="triangle">
              <a:avLst>
                <a:gd name="adj" fmla="val 28458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rgbClr val="B22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5868144" y="4437112"/>
            <a:ext cx="1976437" cy="1068388"/>
          </p:xfrm>
          <a:graphic>
            <a:graphicData uri="http://schemas.openxmlformats.org/presentationml/2006/ole">
              <p:oleObj spid="_x0000_s345094" name="Формула" r:id="rId8" imgW="647640" imgH="393480" progId="Equation.3">
                <p:embed/>
              </p:oleObj>
            </a:graphicData>
          </a:graphic>
        </p:graphicFrame>
      </p:grpSp>
      <p:grpSp>
        <p:nvGrpSpPr>
          <p:cNvPr id="32" name="Группа 3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3" name="Группа 72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35" name="Группа 59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39" name="Группа 58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44" name="Прямоугольник 43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B22C2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804917" y="667853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3851920" y="2852936"/>
                  <a:ext cx="35466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Площадь треугольника.</a:t>
                  </a:r>
                  <a:endPara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41" name="Object 3"/>
                <p:cNvGraphicFramePr>
                  <a:graphicFrameLocks noChangeAspect="1"/>
                </p:cNvGraphicFramePr>
                <p:nvPr/>
              </p:nvGraphicFramePr>
              <p:xfrm>
                <a:off x="3635896" y="5661248"/>
                <a:ext cx="388937" cy="379413"/>
              </p:xfrm>
              <a:graphic>
                <a:graphicData uri="http://schemas.openxmlformats.org/presentationml/2006/ole">
                  <p:oleObj spid="_x0000_s345100" name="Формула" r:id="rId9" imgW="126720" imgH="139680" progId="Equation.3">
                    <p:embed/>
                  </p:oleObj>
                </a:graphicData>
              </a:graphic>
            </p:graphicFrame>
            <p:graphicFrame>
              <p:nvGraphicFramePr>
                <p:cNvPr id="42" name="Object 15"/>
                <p:cNvGraphicFramePr>
                  <a:graphicFrameLocks noChangeAspect="1"/>
                </p:cNvGraphicFramePr>
                <p:nvPr/>
              </p:nvGraphicFramePr>
              <p:xfrm>
                <a:off x="4355976" y="4149080"/>
                <a:ext cx="388938" cy="482600"/>
              </p:xfrm>
              <a:graphic>
                <a:graphicData uri="http://schemas.openxmlformats.org/presentationml/2006/ole">
                  <p:oleObj spid="_x0000_s345101" name="Формула" r:id="rId10" imgW="12672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43" name="Object 16"/>
                <p:cNvGraphicFramePr>
                  <a:graphicFrameLocks noChangeAspect="1"/>
                </p:cNvGraphicFramePr>
                <p:nvPr/>
              </p:nvGraphicFramePr>
              <p:xfrm>
                <a:off x="2627784" y="4581128"/>
                <a:ext cx="350838" cy="379413"/>
              </p:xfrm>
              <a:graphic>
                <a:graphicData uri="http://schemas.openxmlformats.org/presentationml/2006/ole">
                  <p:oleObj spid="_x0000_s345102" name="Формула" r:id="rId11" imgW="114120" imgH="139680" progId="Equation.3">
                    <p:embed/>
                  </p:oleObj>
                </a:graphicData>
              </a:graphic>
            </p:graphicFrame>
          </p:grp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2843808" y="3573016"/>
                <a:ext cx="2232248" cy="2016224"/>
              </a:xfrm>
              <a:prstGeom prst="triangle">
                <a:avLst>
                  <a:gd name="adj" fmla="val 29272"/>
                </a:avLst>
              </a:prstGeom>
              <a:noFill/>
              <a:ln w="508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Месяц 36"/>
              <p:cNvSpPr/>
              <p:nvPr/>
            </p:nvSpPr>
            <p:spPr>
              <a:xfrm rot="1823238">
                <a:off x="4457433" y="5106315"/>
                <a:ext cx="207815" cy="457579"/>
              </a:xfrm>
              <a:prstGeom prst="moon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38" name="Object 15"/>
              <p:cNvGraphicFramePr>
                <a:graphicFrameLocks noChangeAspect="1"/>
              </p:cNvGraphicFramePr>
              <p:nvPr/>
            </p:nvGraphicFramePr>
            <p:xfrm>
              <a:off x="4067944" y="5013176"/>
              <a:ext cx="466725" cy="379412"/>
            </p:xfrm>
            <a:graphic>
              <a:graphicData uri="http://schemas.openxmlformats.org/presentationml/2006/ole">
                <p:oleObj spid="_x0000_s345103" name="Формула" r:id="rId12" imgW="152280" imgH="139680" progId="Equation.3">
                  <p:embed/>
                </p:oleObj>
              </a:graphicData>
            </a:graphic>
          </p:graphicFrame>
        </p:grp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5227638" y="3789363"/>
            <a:ext cx="2941637" cy="1012825"/>
          </p:xfrm>
          <a:graphic>
            <a:graphicData uri="http://schemas.openxmlformats.org/presentationml/2006/ole">
              <p:oleObj spid="_x0000_s345104" name="Формула" r:id="rId13" imgW="1015920" imgH="393480" progId="Equation.3">
                <p:embed/>
              </p:oleObj>
            </a:graphicData>
          </a:graphic>
        </p:graphicFrame>
      </p:grpSp>
      <p:pic>
        <p:nvPicPr>
          <p:cNvPr id="46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grpSp>
        <p:nvGrpSpPr>
          <p:cNvPr id="47" name="Группа 4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8" name="Группа 59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51" name="Группа 58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55" name="Прямоугольник 54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Line 4"/>
                <p:cNvSpPr>
                  <a:spLocks noChangeShapeType="1"/>
                </p:cNvSpPr>
                <p:nvPr/>
              </p:nvSpPr>
              <p:spPr bwMode="auto">
                <a:xfrm>
                  <a:off x="5804917" y="667853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52" name="Object 3"/>
              <p:cNvGraphicFramePr>
                <a:graphicFrameLocks noChangeAspect="1"/>
              </p:cNvGraphicFramePr>
              <p:nvPr/>
            </p:nvGraphicFramePr>
            <p:xfrm>
              <a:off x="2339752" y="5517232"/>
              <a:ext cx="466725" cy="449263"/>
            </p:xfrm>
            <a:graphic>
              <a:graphicData uri="http://schemas.openxmlformats.org/presentationml/2006/ole">
                <p:oleObj spid="_x0000_s345105" name="Формула" r:id="rId15" imgW="152280" imgH="164880" progId="Equation.3">
                  <p:embed/>
                </p:oleObj>
              </a:graphicData>
            </a:graphic>
          </p:graphicFrame>
          <p:graphicFrame>
            <p:nvGraphicFramePr>
              <p:cNvPr id="53" name="Object 15"/>
              <p:cNvGraphicFramePr>
                <a:graphicFrameLocks noChangeAspect="1"/>
              </p:cNvGraphicFramePr>
              <p:nvPr/>
            </p:nvGraphicFramePr>
            <p:xfrm>
              <a:off x="5076056" y="5445224"/>
              <a:ext cx="466725" cy="449262"/>
            </p:xfrm>
            <a:graphic>
              <a:graphicData uri="http://schemas.openxmlformats.org/presentationml/2006/ole">
                <p:oleObj spid="_x0000_s345106" name="Формула" r:id="rId16" imgW="152280" imgH="164880" progId="Equation.3">
                  <p:embed/>
                </p:oleObj>
              </a:graphicData>
            </a:graphic>
          </p:graphicFrame>
          <p:graphicFrame>
            <p:nvGraphicFramePr>
              <p:cNvPr id="54" name="Object 16"/>
              <p:cNvGraphicFramePr>
                <a:graphicFrameLocks noChangeAspect="1"/>
              </p:cNvGraphicFramePr>
              <p:nvPr/>
            </p:nvGraphicFramePr>
            <p:xfrm>
              <a:off x="3275856" y="3068960"/>
              <a:ext cx="466725" cy="482600"/>
            </p:xfrm>
            <a:graphic>
              <a:graphicData uri="http://schemas.openxmlformats.org/presentationml/2006/ole">
                <p:oleObj spid="_x0000_s345107" name="Формула" r:id="rId17" imgW="152280" imgH="177480" progId="Equation.3">
                  <p:embed/>
                </p:oleObj>
              </a:graphicData>
            </a:graphic>
          </p:graphicFrame>
        </p:grpSp>
        <p:sp>
          <p:nvSpPr>
            <p:cNvPr id="49" name="Равнобедренный треугольник 48"/>
            <p:cNvSpPr/>
            <p:nvPr/>
          </p:nvSpPr>
          <p:spPr>
            <a:xfrm>
              <a:off x="2843808" y="3573016"/>
              <a:ext cx="2232248" cy="2016224"/>
            </a:xfrm>
            <a:prstGeom prst="triangle">
              <a:avLst>
                <a:gd name="adj" fmla="val 29272"/>
              </a:avLst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Месяц 49"/>
            <p:cNvSpPr/>
            <p:nvPr/>
          </p:nvSpPr>
          <p:spPr>
            <a:xfrm rot="1823238">
              <a:off x="4457433" y="5106315"/>
              <a:ext cx="207815" cy="457579"/>
            </a:xfrm>
            <a:prstGeom prst="moon">
              <a:avLst>
                <a:gd name="adj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" name="Object 3"/>
          <p:cNvGraphicFramePr>
            <a:graphicFrameLocks noChangeAspect="1"/>
          </p:cNvGraphicFramePr>
          <p:nvPr/>
        </p:nvGraphicFramePr>
        <p:xfrm>
          <a:off x="4283968" y="2852936"/>
          <a:ext cx="4397375" cy="1211262"/>
        </p:xfrm>
        <a:graphic>
          <a:graphicData uri="http://schemas.openxmlformats.org/presentationml/2006/ole">
            <p:oleObj spid="_x0000_s345108" name="Формула" r:id="rId18" imgW="1269720" imgH="393480" progId="Equation.3">
              <p:embed/>
            </p:oleObj>
          </a:graphicData>
        </a:graphic>
      </p:graphicFrame>
      <p:sp>
        <p:nvSpPr>
          <p:cNvPr id="59" name="Управляющая кнопка: далее 58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функции острого угла.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712968" cy="737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4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5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2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9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</a:rPr>
                <a:t>D</a:t>
              </a:r>
              <a:endParaRPr lang="ru-RU" sz="2000" b="1" i="1" dirty="0">
                <a:latin typeface="Times New Roman" pitchFamily="18" charset="0"/>
              </a:endParaRPr>
            </a:p>
          </p:txBody>
        </p:sp>
      </p:grp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6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6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22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29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Площадь параллелограмма равна произведению прилежащих сторон на синус угла между ними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899592" y="573325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25" name="Text Box 31"/>
              <p:cNvSpPr txBox="1">
                <a:spLocks noChangeArrowheads="1"/>
              </p:cNvSpPr>
              <p:nvPr/>
            </p:nvSpPr>
            <p:spPr bwMode="auto">
              <a:xfrm>
                <a:off x="1331640" y="407707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26" name="Text Box 40"/>
              <p:cNvSpPr txBox="1">
                <a:spLocks noChangeArrowheads="1"/>
              </p:cNvSpPr>
              <p:nvPr/>
            </p:nvSpPr>
            <p:spPr bwMode="auto">
              <a:xfrm>
                <a:off x="3779912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27" name="Параллелограмм 8"/>
              <p:cNvSpPr/>
              <p:nvPr/>
            </p:nvSpPr>
            <p:spPr>
              <a:xfrm>
                <a:off x="1187624" y="4509120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3491880" y="5733256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D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</p:grpSp>
        <p:sp>
          <p:nvSpPr>
            <p:cNvPr id="17" name="Text Box 40"/>
            <p:cNvSpPr txBox="1">
              <a:spLocks noChangeArrowheads="1"/>
            </p:cNvSpPr>
            <p:nvPr/>
          </p:nvSpPr>
          <p:spPr bwMode="auto">
            <a:xfrm>
              <a:off x="2195736" y="5733256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</a:rPr>
                <a:t>а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971600" y="472514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19" name="Месяц 18"/>
            <p:cNvSpPr/>
            <p:nvPr/>
          </p:nvSpPr>
          <p:spPr>
            <a:xfrm rot="8865914">
              <a:off x="1416636" y="5314426"/>
              <a:ext cx="154562" cy="363364"/>
            </a:xfrm>
            <a:prstGeom prst="moon">
              <a:avLst>
                <a:gd name="adj" fmla="val 92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0" name="Object 4"/>
            <p:cNvGraphicFramePr>
              <a:graphicFrameLocks noChangeAspect="1"/>
            </p:cNvGraphicFramePr>
            <p:nvPr/>
          </p:nvGraphicFramePr>
          <p:xfrm>
            <a:off x="1475656" y="5157192"/>
            <a:ext cx="335538" cy="306040"/>
          </p:xfrm>
          <a:graphic>
            <a:graphicData uri="http://schemas.openxmlformats.org/presentationml/2006/ole">
              <p:oleObj spid="_x0000_s339970" name="Формула" r:id="rId4" imgW="152280" imgH="139680" progId="Equation.3">
                <p:embed/>
              </p:oleObj>
            </a:graphicData>
          </a:graphic>
        </p:graphicFrame>
        <p:graphicFrame>
          <p:nvGraphicFramePr>
            <p:cNvPr id="21" name="Object 6"/>
            <p:cNvGraphicFramePr>
              <a:graphicFrameLocks noChangeAspect="1"/>
            </p:cNvGraphicFramePr>
            <p:nvPr/>
          </p:nvGraphicFramePr>
          <p:xfrm>
            <a:off x="4012223" y="4869160"/>
            <a:ext cx="2941021" cy="616074"/>
          </p:xfrm>
          <a:graphic>
            <a:graphicData uri="http://schemas.openxmlformats.org/presentationml/2006/ole">
              <p:oleObj spid="_x0000_s339971" name="Формула" r:id="rId5" imgW="825480" imgH="177480" progId="Equation.3">
                <p:embed/>
              </p:oleObj>
            </a:graphicData>
          </a:graphic>
        </p:graphicFrame>
      </p:grp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(3)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Группа 34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33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44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51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B3190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Text Box 29"/>
              <p:cNvSpPr txBox="1">
                <a:spLocks noChangeArrowheads="1"/>
              </p:cNvSpPr>
              <p:nvPr/>
            </p:nvSpPr>
            <p:spPr bwMode="auto">
              <a:xfrm>
                <a:off x="3779912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47" name="Text Box 31"/>
              <p:cNvSpPr txBox="1">
                <a:spLocks noChangeArrowheads="1"/>
              </p:cNvSpPr>
              <p:nvPr/>
            </p:nvSpPr>
            <p:spPr bwMode="auto">
              <a:xfrm>
                <a:off x="4139952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48" name="Text Box 40"/>
              <p:cNvSpPr txBox="1">
                <a:spLocks noChangeArrowheads="1"/>
              </p:cNvSpPr>
              <p:nvPr/>
            </p:nvSpPr>
            <p:spPr bwMode="auto">
              <a:xfrm>
                <a:off x="6732240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49" name="Параллелограмм 48"/>
              <p:cNvSpPr/>
              <p:nvPr/>
            </p:nvSpPr>
            <p:spPr>
              <a:xfrm>
                <a:off x="4139952" y="2996952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 Box 29"/>
              <p:cNvSpPr txBox="1">
                <a:spLocks noChangeArrowheads="1"/>
              </p:cNvSpPr>
              <p:nvPr/>
            </p:nvSpPr>
            <p:spPr bwMode="auto">
              <a:xfrm>
                <a:off x="6444208" y="41490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D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</p:grp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5148064" y="4149080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</a:rPr>
                <a:t>а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3923928" y="3212976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</a:endParaRPr>
            </a:p>
          </p:txBody>
        </p:sp>
        <p:sp>
          <p:nvSpPr>
            <p:cNvPr id="36" name="Месяц 35"/>
            <p:cNvSpPr/>
            <p:nvPr/>
          </p:nvSpPr>
          <p:spPr>
            <a:xfrm rot="8865914">
              <a:off x="4368963" y="3802257"/>
              <a:ext cx="154562" cy="363364"/>
            </a:xfrm>
            <a:prstGeom prst="moon">
              <a:avLst>
                <a:gd name="adj" fmla="val 92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4"/>
            <p:cNvGraphicFramePr>
              <a:graphicFrameLocks noChangeAspect="1"/>
            </p:cNvGraphicFramePr>
            <p:nvPr/>
          </p:nvGraphicFramePr>
          <p:xfrm>
            <a:off x="4427984" y="3645024"/>
            <a:ext cx="335538" cy="306040"/>
          </p:xfrm>
          <a:graphic>
            <a:graphicData uri="http://schemas.openxmlformats.org/presentationml/2006/ole">
              <p:oleObj spid="_x0000_s339972" name="Формула" r:id="rId6" imgW="152280" imgH="139680" progId="Equation.3">
                <p:embed/>
              </p:oleObj>
            </a:graphicData>
          </a:graphic>
        </p:graphicFrame>
        <p:graphicFrame>
          <p:nvGraphicFramePr>
            <p:cNvPr id="38" name="Object 4"/>
            <p:cNvGraphicFramePr>
              <a:graphicFrameLocks noChangeAspect="1"/>
            </p:cNvGraphicFramePr>
            <p:nvPr/>
          </p:nvGraphicFramePr>
          <p:xfrm>
            <a:off x="179512" y="2636912"/>
            <a:ext cx="3819525" cy="457200"/>
          </p:xfrm>
          <a:graphic>
            <a:graphicData uri="http://schemas.openxmlformats.org/presentationml/2006/ole">
              <p:oleObj spid="_x0000_s339973" name="Формула" r:id="rId7" imgW="1650960" imgH="203040" progId="Equation.3">
                <p:embed/>
              </p:oleObj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252413" y="3068638"/>
            <a:ext cx="1470025" cy="400050"/>
          </p:xfrm>
          <a:graphic>
            <a:graphicData uri="http://schemas.openxmlformats.org/presentationml/2006/ole">
              <p:oleObj spid="_x0000_s339974" name="Формула" r:id="rId8" imgW="634680" imgH="177480" progId="Equation.3">
                <p:embed/>
              </p:oleObj>
            </a:graphicData>
          </a:graphic>
        </p:graphicFrame>
        <p:graphicFrame>
          <p:nvGraphicFramePr>
            <p:cNvPr id="40" name="Object 5"/>
            <p:cNvGraphicFramePr>
              <a:graphicFrameLocks noChangeAspect="1"/>
            </p:cNvGraphicFramePr>
            <p:nvPr/>
          </p:nvGraphicFramePr>
          <p:xfrm>
            <a:off x="223838" y="3500438"/>
            <a:ext cx="1527175" cy="400050"/>
          </p:xfrm>
          <a:graphic>
            <a:graphicData uri="http://schemas.openxmlformats.org/presentationml/2006/ole">
              <p:oleObj spid="_x0000_s339975" name="Формула" r:id="rId9" imgW="660240" imgH="177480" progId="Equation.3">
                <p:embed/>
              </p:oleObj>
            </a:graphicData>
          </a:graphic>
        </p:graphicFrame>
        <p:cxnSp>
          <p:nvCxnSpPr>
            <p:cNvPr id="41" name="Прямая соединительная линия 40"/>
            <p:cNvCxnSpPr/>
            <p:nvPr/>
          </p:nvCxnSpPr>
          <p:spPr>
            <a:xfrm>
              <a:off x="251520" y="4365104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8"/>
            <p:cNvGraphicFramePr>
              <a:graphicFrameLocks noChangeAspect="1"/>
            </p:cNvGraphicFramePr>
            <p:nvPr/>
          </p:nvGraphicFramePr>
          <p:xfrm>
            <a:off x="755576" y="4365104"/>
            <a:ext cx="1350963" cy="514350"/>
          </p:xfrm>
          <a:graphic>
            <a:graphicData uri="http://schemas.openxmlformats.org/presentationml/2006/ole">
              <p:oleObj spid="_x0000_s339976" name="Формула" r:id="rId10" imgW="583920" imgH="228600" progId="Equation.3">
                <p:embed/>
              </p:oleObj>
            </a:graphicData>
          </a:graphic>
        </p:graphicFrame>
        <p:graphicFrame>
          <p:nvGraphicFramePr>
            <p:cNvPr id="43" name="Object 8"/>
            <p:cNvGraphicFramePr>
              <a:graphicFrameLocks noChangeAspect="1"/>
            </p:cNvGraphicFramePr>
            <p:nvPr/>
          </p:nvGraphicFramePr>
          <p:xfrm>
            <a:off x="395536" y="3861048"/>
            <a:ext cx="1146175" cy="457200"/>
          </p:xfrm>
          <a:graphic>
            <a:graphicData uri="http://schemas.openxmlformats.org/presentationml/2006/ole">
              <p:oleObj spid="_x0000_s339977" name="Формула" r:id="rId11" imgW="495000" imgH="203040" progId="Equation.3">
                <p:embed/>
              </p:oleObj>
            </a:graphicData>
          </a:graphic>
        </p:graphicFrame>
      </p:grpSp>
      <p:graphicFrame>
        <p:nvGraphicFramePr>
          <p:cNvPr id="53" name="Object 6"/>
          <p:cNvGraphicFramePr>
            <a:graphicFrameLocks noChangeAspect="1"/>
          </p:cNvGraphicFramePr>
          <p:nvPr/>
        </p:nvGraphicFramePr>
        <p:xfrm>
          <a:off x="4211960" y="4797152"/>
          <a:ext cx="2941021" cy="616074"/>
        </p:xfrm>
        <a:graphic>
          <a:graphicData uri="http://schemas.openxmlformats.org/presentationml/2006/ole">
            <p:oleObj spid="_x0000_s339978" name="Формула" r:id="rId12" imgW="825480" imgH="177480" progId="Equation.3">
              <p:embed/>
            </p:oleObj>
          </a:graphicData>
        </a:graphic>
      </p:graphicFrame>
      <p:graphicFrame>
        <p:nvGraphicFramePr>
          <p:cNvPr id="54" name="Object 9"/>
          <p:cNvGraphicFramePr>
            <a:graphicFrameLocks noChangeAspect="1"/>
          </p:cNvGraphicFramePr>
          <p:nvPr/>
        </p:nvGraphicFramePr>
        <p:xfrm>
          <a:off x="2618333" y="5568950"/>
          <a:ext cx="6107113" cy="835025"/>
        </p:xfrm>
        <a:graphic>
          <a:graphicData uri="http://schemas.openxmlformats.org/presentationml/2006/ole">
            <p:oleObj spid="_x0000_s339979" name="Формула" r:id="rId13" imgW="1714320" imgH="241200" progId="Equation.3">
              <p:embed/>
            </p:oleObj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6516216" y="5517232"/>
            <a:ext cx="2232248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31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функции острого угла.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Таблица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50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49" name="Рисунок 48"/>
            <p:cNvPicPr/>
            <p:nvPr/>
          </p:nvPicPr>
          <p:blipFill>
            <a:blip r:embed="rId2" cstate="print"/>
            <a:srcRect l="70046" t="22169" r="14504" b="54650"/>
            <a:stretch>
              <a:fillRect/>
            </a:stretch>
          </p:blipFill>
          <p:spPr bwMode="auto">
            <a:xfrm>
              <a:off x="2123728" y="2708920"/>
              <a:ext cx="6768752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1403648" y="6309320"/>
            <a:ext cx="610368" cy="432048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функции острого угла. 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251520" y="1484784"/>
            <a:ext cx="8712968" cy="701505"/>
            <a:chOff x="251520" y="5445224"/>
            <a:chExt cx="8712968" cy="701505"/>
          </a:xfrm>
        </p:grpSpPr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5445224"/>
              <a:ext cx="8712968" cy="70150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323528" y="5445224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8" y="5589240"/>
              <a:ext cx="5786445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Прямоугольник 21"/>
          <p:cNvSpPr/>
          <p:nvPr/>
        </p:nvSpPr>
        <p:spPr>
          <a:xfrm>
            <a:off x="7956376" y="5013176"/>
            <a:ext cx="576064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996952"/>
            <a:ext cx="2736304" cy="2952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/>
              </a:rPr>
              <a:t>Карандаш – титул</a:t>
            </a:r>
            <a:endParaRPr lang="ru-RU" dirty="0" smtClean="0"/>
          </a:p>
          <a:p>
            <a:pPr algn="ctr"/>
            <a:r>
              <a:rPr lang="ru-RU" dirty="0" smtClean="0">
                <a:hlinkClick r:id="rId3"/>
              </a:rPr>
              <a:t>Самопроверка</a:t>
            </a:r>
            <a:endParaRPr lang="en-US" dirty="0" smtClean="0"/>
          </a:p>
          <a:p>
            <a:pPr algn="ctr"/>
            <a:r>
              <a:rPr lang="ru-RU" dirty="0" smtClean="0">
                <a:hlinkClick r:id="rId4"/>
              </a:rPr>
              <a:t>Учительница – 1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Учительница – 2</a:t>
            </a:r>
            <a:endParaRPr lang="ru-RU" dirty="0" smtClean="0"/>
          </a:p>
          <a:p>
            <a:pPr algn="ctr"/>
            <a:r>
              <a:rPr lang="ru-RU" dirty="0" smtClean="0">
                <a:hlinkClick r:id="rId6"/>
              </a:rPr>
              <a:t>Учительница – 3</a:t>
            </a:r>
          </a:p>
          <a:p>
            <a:pPr algn="ctr"/>
            <a:r>
              <a:rPr lang="ru-RU" dirty="0" smtClean="0">
                <a:hlinkClick r:id="rId6"/>
              </a:rPr>
              <a:t> </a:t>
            </a:r>
          </a:p>
          <a:p>
            <a:pPr algn="ctr"/>
            <a:r>
              <a:rPr lang="ru-RU" dirty="0" smtClean="0">
                <a:hlinkClick r:id="rId6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869160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Учительница – 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5157192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Учительница – 5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933056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6109">
            <a:off x="6126657" y="675746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99592" y="1268760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10" action="ppaction://hlinksldjump" highlightClick="1"/>
          </p:cNvPr>
          <p:cNvSpPr/>
          <p:nvPr/>
        </p:nvSpPr>
        <p:spPr>
          <a:xfrm>
            <a:off x="7668344" y="6093296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63688" y="5445224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Пифагор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23928" y="1484784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23928" y="2492896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23928" y="3501008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23928" y="4509120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23928" y="5517232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4581128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6016" y="14847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8024" y="2564904"/>
            <a:ext cx="4210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теоремы Фалеса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3573016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см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4932040" y="5301208"/>
          <a:ext cx="458787" cy="1168400"/>
        </p:xfrm>
        <a:graphic>
          <a:graphicData uri="http://schemas.openxmlformats.org/presentationml/2006/ole">
            <p:oleObj spid="_x0000_s16389" name="Формула" r:id="rId4" imgW="152280" imgH="393480" progId="Equation.3">
              <p:embed/>
            </p:oleObj>
          </a:graphicData>
        </a:graphic>
      </p:graphicFrame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ф-ции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130" name="Line 4"/>
          <p:cNvSpPr>
            <a:spLocks noChangeShapeType="1"/>
          </p:cNvSpPr>
          <p:nvPr/>
        </p:nvSpPr>
        <p:spPr bwMode="auto">
          <a:xfrm>
            <a:off x="7668741" y="20616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" name="Line 4"/>
          <p:cNvSpPr>
            <a:spLocks noChangeShapeType="1"/>
          </p:cNvSpPr>
          <p:nvPr/>
        </p:nvSpPr>
        <p:spPr bwMode="auto">
          <a:xfrm>
            <a:off x="7668741" y="20616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8712968" cy="67646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ф-ции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83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9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4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86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88" name="Параллелограмм 87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</a:rPr>
                <a:t>D</a:t>
              </a:r>
              <a:endParaRPr lang="ru-RU" sz="2000" b="1" i="1" dirty="0">
                <a:latin typeface="Times New Roman" pitchFamily="18" charset="0"/>
              </a:endParaRPr>
            </a:p>
          </p:txBody>
        </p:sp>
      </p:grpSp>
      <p:grpSp>
        <p:nvGrpSpPr>
          <p:cNvPr id="92" name="Группа 66"/>
          <p:cNvGrpSpPr/>
          <p:nvPr/>
        </p:nvGrpSpPr>
        <p:grpSpPr>
          <a:xfrm>
            <a:off x="1979712" y="2564904"/>
            <a:ext cx="7056784" cy="4176464"/>
            <a:chOff x="1619672" y="2564904"/>
            <a:chExt cx="7056784" cy="4176464"/>
          </a:xfrm>
        </p:grpSpPr>
        <p:grpSp>
          <p:nvGrpSpPr>
            <p:cNvPr id="93" name="Группа 50"/>
            <p:cNvGrpSpPr/>
            <p:nvPr/>
          </p:nvGrpSpPr>
          <p:grpSpPr>
            <a:xfrm>
              <a:off x="1619672" y="2564904"/>
              <a:ext cx="7056784" cy="4176464"/>
              <a:chOff x="1619672" y="2636912"/>
              <a:chExt cx="7056784" cy="4176464"/>
            </a:xfrm>
          </p:grpSpPr>
          <p:grpSp>
            <p:nvGrpSpPr>
              <p:cNvPr id="95" name="Группа 18"/>
              <p:cNvGrpSpPr/>
              <p:nvPr/>
            </p:nvGrpSpPr>
            <p:grpSpPr>
              <a:xfrm>
                <a:off x="1619672" y="2636912"/>
                <a:ext cx="7056784" cy="4176464"/>
                <a:chOff x="3491880" y="2564904"/>
                <a:chExt cx="7056784" cy="4176464"/>
              </a:xfrm>
            </p:grpSpPr>
            <p:sp>
              <p:nvSpPr>
                <p:cNvPr id="103" name="Прямоугольник 3"/>
                <p:cNvSpPr/>
                <p:nvPr/>
              </p:nvSpPr>
              <p:spPr>
                <a:xfrm>
                  <a:off x="3491880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Прямоугольником называется параллелограмм, у которого все углы прямые.</a:t>
                  </a:r>
                </a:p>
                <a:p>
                  <a:pPr algn="ctr"/>
                  <a:endParaRPr lang="ru-RU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2123728" y="537321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98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393305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99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393305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100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373216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D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2483768" y="5301208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араллелограмм 101"/>
              <p:cNvSpPr/>
              <p:nvPr/>
            </p:nvSpPr>
            <p:spPr>
              <a:xfrm>
                <a:off x="2483768" y="4365104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2771800" y="5805264"/>
              <a:ext cx="50615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Противоположные стороны равны</a:t>
              </a:r>
              <a:endPara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05" name="Группа 146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06" name="Группа 50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108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16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Периметр прямоугольника.</a:t>
                  </a: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7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9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111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112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113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D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2555776" y="580526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Параллелограмм 114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107" name="Object 3"/>
            <p:cNvGraphicFramePr>
              <a:graphicFrameLocks noChangeAspect="1"/>
            </p:cNvGraphicFramePr>
            <p:nvPr/>
          </p:nvGraphicFramePr>
          <p:xfrm>
            <a:off x="2339752" y="3789040"/>
            <a:ext cx="2794000" cy="588962"/>
          </p:xfrm>
          <a:graphic>
            <a:graphicData uri="http://schemas.openxmlformats.org/presentationml/2006/ole">
              <p:oleObj spid="_x0000_s162842" name="Формула" r:id="rId5" imgW="1015920" imgH="215640" progId="Equation.3">
                <p:embed/>
              </p:oleObj>
            </a:graphicData>
          </a:graphic>
        </p:graphicFrame>
      </p:grpSp>
      <p:sp>
        <p:nvSpPr>
          <p:cNvPr id="118" name="Управляющая кнопка: настраиваемая 117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 (3)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9" name="Группа 121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20" name="Группа 50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126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48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7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Text Box 29"/>
              <p:cNvSpPr txBox="1">
                <a:spLocks noChangeArrowheads="1"/>
              </p:cNvSpPr>
              <p:nvPr/>
            </p:nvSpPr>
            <p:spPr bwMode="auto">
              <a:xfrm>
                <a:off x="4139952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131" name="Text Box 31"/>
              <p:cNvSpPr txBox="1">
                <a:spLocks noChangeArrowheads="1"/>
              </p:cNvSpPr>
              <p:nvPr/>
            </p:nvSpPr>
            <p:spPr bwMode="auto">
              <a:xfrm>
                <a:off x="4067944" y="285293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134" name="Text Box 40"/>
              <p:cNvSpPr txBox="1">
                <a:spLocks noChangeArrowheads="1"/>
              </p:cNvSpPr>
              <p:nvPr/>
            </p:nvSpPr>
            <p:spPr bwMode="auto">
              <a:xfrm>
                <a:off x="6660232" y="285293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136" name="Text Box 29"/>
              <p:cNvSpPr txBox="1">
                <a:spLocks noChangeArrowheads="1"/>
              </p:cNvSpPr>
              <p:nvPr/>
            </p:nvSpPr>
            <p:spPr bwMode="auto">
              <a:xfrm>
                <a:off x="6588224" y="450912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D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4211960" y="4221088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Параллелограмм 146"/>
              <p:cNvSpPr/>
              <p:nvPr/>
            </p:nvSpPr>
            <p:spPr>
              <a:xfrm>
                <a:off x="4211960" y="3284984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121" name="Object 4"/>
            <p:cNvGraphicFramePr>
              <a:graphicFrameLocks noChangeAspect="1"/>
            </p:cNvGraphicFramePr>
            <p:nvPr/>
          </p:nvGraphicFramePr>
          <p:xfrm>
            <a:off x="179512" y="2636912"/>
            <a:ext cx="3613150" cy="457200"/>
          </p:xfrm>
          <a:graphic>
            <a:graphicData uri="http://schemas.openxmlformats.org/presentationml/2006/ole">
              <p:oleObj spid="_x0000_s162843" name="Формула" r:id="rId6" imgW="1562040" imgH="203040" progId="Equation.3">
                <p:embed/>
              </p:oleObj>
            </a:graphicData>
          </a:graphic>
        </p:graphicFrame>
        <p:graphicFrame>
          <p:nvGraphicFramePr>
            <p:cNvPr id="122" name="Object 4"/>
            <p:cNvGraphicFramePr>
              <a:graphicFrameLocks noChangeAspect="1"/>
            </p:cNvGraphicFramePr>
            <p:nvPr/>
          </p:nvGraphicFramePr>
          <p:xfrm>
            <a:off x="485775" y="3125788"/>
            <a:ext cx="1498600" cy="400050"/>
          </p:xfrm>
          <a:graphic>
            <a:graphicData uri="http://schemas.openxmlformats.org/presentationml/2006/ole">
              <p:oleObj spid="_x0000_s162844" name="Формула" r:id="rId7" imgW="647640" imgH="177480" progId="Equation.3">
                <p:embed/>
              </p:oleObj>
            </a:graphicData>
          </a:graphic>
        </p:graphicFrame>
        <p:graphicFrame>
          <p:nvGraphicFramePr>
            <p:cNvPr id="123" name="Object 5"/>
            <p:cNvGraphicFramePr>
              <a:graphicFrameLocks noChangeAspect="1"/>
            </p:cNvGraphicFramePr>
            <p:nvPr/>
          </p:nvGraphicFramePr>
          <p:xfrm>
            <a:off x="467544" y="3573016"/>
            <a:ext cx="1468437" cy="400050"/>
          </p:xfrm>
          <a:graphic>
            <a:graphicData uri="http://schemas.openxmlformats.org/presentationml/2006/ole">
              <p:oleObj spid="_x0000_s162845" name="Формула" r:id="rId8" imgW="634680" imgH="177480" progId="Equation.3">
                <p:embed/>
              </p:oleObj>
            </a:graphicData>
          </a:graphic>
        </p:graphicFrame>
        <p:cxnSp>
          <p:nvCxnSpPr>
            <p:cNvPr id="124" name="Прямая соединительная линия 123"/>
            <p:cNvCxnSpPr/>
            <p:nvPr/>
          </p:nvCxnSpPr>
          <p:spPr>
            <a:xfrm>
              <a:off x="251520" y="4005064"/>
              <a:ext cx="309634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5" name="Object 6"/>
            <p:cNvGraphicFramePr>
              <a:graphicFrameLocks noChangeAspect="1"/>
            </p:cNvGraphicFramePr>
            <p:nvPr/>
          </p:nvGraphicFramePr>
          <p:xfrm>
            <a:off x="827584" y="4077072"/>
            <a:ext cx="1468438" cy="514350"/>
          </p:xfrm>
          <a:graphic>
            <a:graphicData uri="http://schemas.openxmlformats.org/presentationml/2006/ole">
              <p:oleObj spid="_x0000_s162846" name="Формула" r:id="rId9" imgW="634680" imgH="228600" progId="Equation.3">
                <p:embed/>
              </p:oleObj>
            </a:graphicData>
          </a:graphic>
        </p:graphicFrame>
      </p:grpSp>
      <p:sp>
        <p:nvSpPr>
          <p:cNvPr id="160" name="Управляющая кнопка: настраиваемая 159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(3)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1" name="Object 3"/>
          <p:cNvGraphicFramePr>
            <a:graphicFrameLocks noChangeAspect="1"/>
          </p:cNvGraphicFramePr>
          <p:nvPr/>
        </p:nvGraphicFramePr>
        <p:xfrm>
          <a:off x="3347864" y="5157192"/>
          <a:ext cx="2794000" cy="588962"/>
        </p:xfrm>
        <a:graphic>
          <a:graphicData uri="http://schemas.openxmlformats.org/presentationml/2006/ole">
            <p:oleObj spid="_x0000_s162847" name="Формула" r:id="rId10" imgW="1015920" imgH="215640" progId="Equation.3">
              <p:embed/>
            </p:oleObj>
          </a:graphicData>
        </a:graphic>
      </p:graphicFrame>
      <p:graphicFrame>
        <p:nvGraphicFramePr>
          <p:cNvPr id="162" name="Object 7"/>
          <p:cNvGraphicFramePr>
            <a:graphicFrameLocks noChangeAspect="1"/>
          </p:cNvGraphicFramePr>
          <p:nvPr/>
        </p:nvGraphicFramePr>
        <p:xfrm>
          <a:off x="3275856" y="5949280"/>
          <a:ext cx="4295775" cy="622300"/>
        </p:xfrm>
        <a:graphic>
          <a:graphicData uri="http://schemas.openxmlformats.org/presentationml/2006/ole">
            <p:oleObj spid="_x0000_s162848" name="Формула" r:id="rId11" imgW="1562040" imgH="228600" progId="Equation.3">
              <p:embed/>
            </p:oleObj>
          </a:graphicData>
        </a:graphic>
      </p:graphicFrame>
      <p:sp>
        <p:nvSpPr>
          <p:cNvPr id="163" name="Прямоугольник 162"/>
          <p:cNvSpPr/>
          <p:nvPr/>
        </p:nvSpPr>
        <p:spPr>
          <a:xfrm>
            <a:off x="6228184" y="5949280"/>
            <a:ext cx="1296144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  <p:bldLst>
      <p:bldP spid="1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8712968" cy="66919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34" name="Группа 4"/>
          <p:cNvGrpSpPr/>
          <p:nvPr/>
        </p:nvGrpSpPr>
        <p:grpSpPr>
          <a:xfrm>
            <a:off x="1799184" y="2564904"/>
            <a:ext cx="7344816" cy="4176464"/>
            <a:chOff x="1799184" y="2564904"/>
            <a:chExt cx="7344816" cy="417646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36" name="Picture 2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4005064"/>
              <a:ext cx="5904656" cy="180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49"/>
            <p:cNvSpPr txBox="1"/>
            <p:nvPr/>
          </p:nvSpPr>
          <p:spPr>
            <a:xfrm>
              <a:off x="2336078" y="2564904"/>
              <a:ext cx="651595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Если параллельные прямые, пересекающие </a:t>
              </a: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стороны угла, отсекают на одной его стороне </a:t>
              </a: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равные отрезки, то они отсекают равные </a:t>
              </a: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отрезки на другой его стороне (рис. а).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799184" y="5805264"/>
              <a:ext cx="73448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Теорему Фалеса можно применять для деления отрезка на </a:t>
              </a:r>
              <a:r>
                <a:rPr lang="en-US" sz="2400" b="1" i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равных частей (рис. б). </a:t>
              </a:r>
              <a:endPara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979712" y="2564904"/>
            <a:ext cx="7056784" cy="4176464"/>
            <a:chOff x="72008" y="2564904"/>
            <a:chExt cx="7056784" cy="4176464"/>
          </a:xfrm>
        </p:grpSpPr>
        <p:grpSp>
          <p:nvGrpSpPr>
            <p:cNvPr id="43" name="Группа 34"/>
            <p:cNvGrpSpPr/>
            <p:nvPr/>
          </p:nvGrpSpPr>
          <p:grpSpPr>
            <a:xfrm>
              <a:off x="72008" y="2564904"/>
              <a:ext cx="7056784" cy="4176464"/>
              <a:chOff x="1827312" y="2340496"/>
              <a:chExt cx="7056784" cy="417646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44" name="Picture 2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178" r="-1626" b="3647"/>
            <a:stretch>
              <a:fillRect/>
            </a:stretch>
          </p:blipFill>
          <p:spPr bwMode="auto">
            <a:xfrm>
              <a:off x="3347864" y="2564904"/>
              <a:ext cx="3680409" cy="216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Овал 44"/>
            <p:cNvSpPr/>
            <p:nvPr/>
          </p:nvSpPr>
          <p:spPr>
            <a:xfrm>
              <a:off x="5004048" y="4437112"/>
              <a:ext cx="432048" cy="554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516216" y="4365104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(4)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" name="Object 5"/>
          <p:cNvGraphicFramePr>
            <a:graphicFrameLocks noChangeAspect="1"/>
          </p:cNvGraphicFramePr>
          <p:nvPr/>
        </p:nvGraphicFramePr>
        <p:xfrm>
          <a:off x="2375248" y="4509120"/>
          <a:ext cx="3913188" cy="639763"/>
        </p:xfrm>
        <a:graphic>
          <a:graphicData uri="http://schemas.openxmlformats.org/presentationml/2006/ole">
            <p:oleObj spid="_x0000_s163841" name="Формула" r:id="rId6" imgW="1396800" imgH="228600" progId="Equation.3">
              <p:embed/>
            </p:oleObj>
          </a:graphicData>
        </a:graphic>
      </p:graphicFrame>
      <p:graphicFrame>
        <p:nvGraphicFramePr>
          <p:cNvPr id="51" name="Object 3"/>
          <p:cNvGraphicFramePr>
            <a:graphicFrameLocks noChangeAspect="1"/>
          </p:cNvGraphicFramePr>
          <p:nvPr/>
        </p:nvGraphicFramePr>
        <p:xfrm>
          <a:off x="2375248" y="5157192"/>
          <a:ext cx="3663950" cy="638175"/>
        </p:xfrm>
        <a:graphic>
          <a:graphicData uri="http://schemas.openxmlformats.org/presentationml/2006/ole">
            <p:oleObj spid="_x0000_s163842" name="Формула" r:id="rId7" imgW="1307880" imgH="228600" progId="Equation.3">
              <p:embed/>
            </p:oleObj>
          </a:graphicData>
        </a:graphic>
      </p:graphicFrame>
      <p:sp>
        <p:nvSpPr>
          <p:cNvPr id="52" name="AutoShape 19"/>
          <p:cNvSpPr>
            <a:spLocks/>
          </p:cNvSpPr>
          <p:nvPr/>
        </p:nvSpPr>
        <p:spPr bwMode="auto">
          <a:xfrm rot="10800000">
            <a:off x="6407696" y="4581128"/>
            <a:ext cx="269734" cy="113350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Стрелка вправо с вырезом 52"/>
          <p:cNvSpPr/>
          <p:nvPr/>
        </p:nvSpPr>
        <p:spPr>
          <a:xfrm>
            <a:off x="6839744" y="5013176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4" name="Object 4"/>
          <p:cNvGraphicFramePr>
            <a:graphicFrameLocks noChangeAspect="1"/>
          </p:cNvGraphicFramePr>
          <p:nvPr/>
        </p:nvGraphicFramePr>
        <p:xfrm>
          <a:off x="4319464" y="5949280"/>
          <a:ext cx="3949700" cy="638175"/>
        </p:xfrm>
        <a:graphic>
          <a:graphicData uri="http://schemas.openxmlformats.org/presentationml/2006/ole">
            <p:oleObj spid="_x0000_s163843" name="Формула" r:id="rId8" imgW="1409400" imgH="228600" progId="Equation.3">
              <p:embed/>
            </p:oleObj>
          </a:graphicData>
        </a:graphic>
      </p:graphicFrame>
      <p:sp>
        <p:nvSpPr>
          <p:cNvPr id="55" name="Стрелка вправо с вырезом 54"/>
          <p:cNvSpPr/>
          <p:nvPr/>
        </p:nvSpPr>
        <p:spPr>
          <a:xfrm>
            <a:off x="2807296" y="616530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далее 55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ф-ции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712969" cy="71230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3" name="Управляющая кнопка: настраиваемая 92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Группа 20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sp>
          <p:nvSpPr>
            <p:cNvPr id="97" name="Прямоугольник 3"/>
            <p:cNvSpPr/>
            <p:nvPr/>
          </p:nvSpPr>
          <p:spPr>
            <a:xfrm>
              <a:off x="107504" y="2564904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Параллелограммом называется четырёхугольник, у которого противоположные стороны попарно параллельны</a:t>
              </a:r>
              <a:r>
                <a:rPr lang="ru-RU" sz="2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Параллелограмм 97"/>
            <p:cNvSpPr/>
            <p:nvPr/>
          </p:nvSpPr>
          <p:spPr>
            <a:xfrm>
              <a:off x="1115616" y="4653136"/>
              <a:ext cx="3096344" cy="1440160"/>
            </a:xfrm>
            <a:prstGeom prst="parallelogram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75557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100" name="Text Box 29"/>
            <p:cNvSpPr txBox="1">
              <a:spLocks noChangeArrowheads="1"/>
            </p:cNvSpPr>
            <p:nvPr/>
          </p:nvSpPr>
          <p:spPr bwMode="auto">
            <a:xfrm>
              <a:off x="1187624" y="429309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</a:rPr>
                <a:t>В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sp>
          <p:nvSpPr>
            <p:cNvPr id="101" name="Text Box 29"/>
            <p:cNvSpPr txBox="1">
              <a:spLocks noChangeArrowheads="1"/>
            </p:cNvSpPr>
            <p:nvPr/>
          </p:nvSpPr>
          <p:spPr bwMode="auto">
            <a:xfrm>
              <a:off x="4139952" y="429309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</a:rPr>
                <a:t>С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851920" y="587727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</a:rPr>
                <a:t>D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graphicFrame>
          <p:nvGraphicFramePr>
            <p:cNvPr id="103" name="Object 2"/>
            <p:cNvGraphicFramePr>
              <a:graphicFrameLocks noChangeAspect="1"/>
            </p:cNvGraphicFramePr>
            <p:nvPr/>
          </p:nvGraphicFramePr>
          <p:xfrm>
            <a:off x="4788024" y="4941168"/>
            <a:ext cx="1778000" cy="1133475"/>
          </p:xfrm>
          <a:graphic>
            <a:graphicData uri="http://schemas.openxmlformats.org/presentationml/2006/ole">
              <p:oleObj spid="_x0000_s280589" name="Формула" r:id="rId4" imgW="634680" imgH="406080" progId="Equation.3">
                <p:embed/>
              </p:oleObj>
            </a:graphicData>
          </a:graphic>
        </p:graphicFrame>
      </p:grpSp>
      <p:grpSp>
        <p:nvGrpSpPr>
          <p:cNvPr id="104" name="Группа 28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05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10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46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Высотой параллелограмма называют перпендикуляр, опущенный из любой точки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прямой, содержащей сторону параллелограмма,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на прямую, содержащую противоположную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сторону.</a:t>
                  </a: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2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121" name="Text Box 31"/>
              <p:cNvSpPr txBox="1">
                <a:spLocks noChangeArrowheads="1"/>
              </p:cNvSpPr>
              <p:nvPr/>
            </p:nvSpPr>
            <p:spPr bwMode="auto">
              <a:xfrm>
                <a:off x="262778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122" name="Text Box 40"/>
              <p:cNvSpPr txBox="1">
                <a:spLocks noChangeArrowheads="1"/>
              </p:cNvSpPr>
              <p:nvPr/>
            </p:nvSpPr>
            <p:spPr bwMode="auto">
              <a:xfrm>
                <a:off x="5220072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123" name="Text Box 29"/>
              <p:cNvSpPr txBox="1">
                <a:spLocks noChangeArrowheads="1"/>
              </p:cNvSpPr>
              <p:nvPr/>
            </p:nvSpPr>
            <p:spPr bwMode="auto">
              <a:xfrm>
                <a:off x="4860032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D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  <p:sp>
            <p:nvSpPr>
              <p:cNvPr id="129" name="Параллелограмм 128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27846"/>
                </a:avLst>
              </a:prstGeom>
              <a:solidFill>
                <a:schemeClr val="bg1"/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2915816" y="4869160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4572000" y="4869160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Прямоугольник 107"/>
            <p:cNvSpPr/>
            <p:nvPr/>
          </p:nvSpPr>
          <p:spPr>
            <a:xfrm>
              <a:off x="4355976" y="587727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2915816" y="587727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8" name="Группа 10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50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66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73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Площадь параллелограмма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равна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произведению его стороны и высоты,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проведённой к этой стороне.</a:t>
                  </a: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4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7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Text Box 29"/>
              <p:cNvSpPr txBox="1">
                <a:spLocks noChangeArrowheads="1"/>
              </p:cNvSpPr>
              <p:nvPr/>
            </p:nvSpPr>
            <p:spPr bwMode="auto">
              <a:xfrm>
                <a:off x="2267744" y="530120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169" name="Text Box 31"/>
              <p:cNvSpPr txBox="1">
                <a:spLocks noChangeArrowheads="1"/>
              </p:cNvSpPr>
              <p:nvPr/>
            </p:nvSpPr>
            <p:spPr bwMode="auto">
              <a:xfrm>
                <a:off x="2555776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170" name="Text Box 40"/>
              <p:cNvSpPr txBox="1">
                <a:spLocks noChangeArrowheads="1"/>
              </p:cNvSpPr>
              <p:nvPr/>
            </p:nvSpPr>
            <p:spPr bwMode="auto">
              <a:xfrm>
                <a:off x="5292080" y="422108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171" name="Text Box 29"/>
              <p:cNvSpPr txBox="1">
                <a:spLocks noChangeArrowheads="1"/>
              </p:cNvSpPr>
              <p:nvPr/>
            </p:nvSpPr>
            <p:spPr bwMode="auto">
              <a:xfrm>
                <a:off x="5004048" y="530120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D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  <p:sp>
            <p:nvSpPr>
              <p:cNvPr id="172" name="Параллелограмм 171"/>
              <p:cNvSpPr/>
              <p:nvPr/>
            </p:nvSpPr>
            <p:spPr>
              <a:xfrm>
                <a:off x="2627784" y="4365104"/>
                <a:ext cx="2664296" cy="1224136"/>
              </a:xfrm>
              <a:prstGeom prst="parallelogram">
                <a:avLst>
                  <a:gd name="adj" fmla="val 27846"/>
                </a:avLst>
              </a:prstGeom>
              <a:solidFill>
                <a:schemeClr val="bg1"/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60" name="Прямая соединительная линия 159"/>
            <p:cNvCxnSpPr/>
            <p:nvPr/>
          </p:nvCxnSpPr>
          <p:spPr>
            <a:xfrm>
              <a:off x="2987824" y="436510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>
              <a:off x="4572000" y="436510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Прямоугольник 161"/>
            <p:cNvSpPr/>
            <p:nvPr/>
          </p:nvSpPr>
          <p:spPr>
            <a:xfrm>
              <a:off x="4355976" y="5373216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2987824" y="5373216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Text Box 31"/>
            <p:cNvSpPr txBox="1">
              <a:spLocks noChangeArrowheads="1"/>
            </p:cNvSpPr>
            <p:nvPr/>
          </p:nvSpPr>
          <p:spPr bwMode="auto">
            <a:xfrm>
              <a:off x="2771800" y="5517232"/>
              <a:ext cx="3834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</a:rPr>
                <a:t>Н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graphicFrame>
          <p:nvGraphicFramePr>
            <p:cNvPr id="165" name="Object 2"/>
            <p:cNvGraphicFramePr>
              <a:graphicFrameLocks noChangeAspect="1"/>
            </p:cNvGraphicFramePr>
            <p:nvPr/>
          </p:nvGraphicFramePr>
          <p:xfrm>
            <a:off x="2483768" y="5949280"/>
            <a:ext cx="2481262" cy="482600"/>
          </p:xfrm>
          <a:graphic>
            <a:graphicData uri="http://schemas.openxmlformats.org/presentationml/2006/ole">
              <p:oleObj spid="_x0000_s280590" name="Формула" r:id="rId5" imgW="812520" imgH="177480" progId="Equation.3">
                <p:embed/>
              </p:oleObj>
            </a:graphicData>
          </a:graphic>
        </p:graphicFrame>
      </p:grpSp>
      <p:sp>
        <p:nvSpPr>
          <p:cNvPr id="175" name="Управляющая кнопка: настраиваемая 17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ф-ции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177" name="Управляющая кнопка: настраиваемая 176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(3)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8" name="Группа 127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79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89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96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0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Text Box 29"/>
              <p:cNvSpPr txBox="1">
                <a:spLocks noChangeArrowheads="1"/>
              </p:cNvSpPr>
              <p:nvPr/>
            </p:nvSpPr>
            <p:spPr bwMode="auto">
              <a:xfrm>
                <a:off x="4427984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192" name="Text Box 31"/>
              <p:cNvSpPr txBox="1">
                <a:spLocks noChangeArrowheads="1"/>
              </p:cNvSpPr>
              <p:nvPr/>
            </p:nvSpPr>
            <p:spPr bwMode="auto">
              <a:xfrm>
                <a:off x="6588224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193" name="Text Box 40"/>
              <p:cNvSpPr txBox="1">
                <a:spLocks noChangeArrowheads="1"/>
              </p:cNvSpPr>
              <p:nvPr/>
            </p:nvSpPr>
            <p:spPr bwMode="auto">
              <a:xfrm>
                <a:off x="6300192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194" name="Text Box 29"/>
              <p:cNvSpPr txBox="1">
                <a:spLocks noChangeArrowheads="1"/>
              </p:cNvSpPr>
              <p:nvPr/>
            </p:nvSpPr>
            <p:spPr bwMode="auto">
              <a:xfrm>
                <a:off x="4067944" y="422108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D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  <p:sp>
            <p:nvSpPr>
              <p:cNvPr id="195" name="Параллелограмм 194"/>
              <p:cNvSpPr/>
              <p:nvPr/>
            </p:nvSpPr>
            <p:spPr>
              <a:xfrm>
                <a:off x="4355976" y="2996952"/>
                <a:ext cx="2304256" cy="1296144"/>
              </a:xfrm>
              <a:prstGeom prst="parallelogram">
                <a:avLst>
                  <a:gd name="adj" fmla="val 34831"/>
                </a:avLst>
              </a:prstGeom>
              <a:solidFill>
                <a:schemeClr val="bg1"/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80" name="Прямая соединительная линия 179"/>
            <p:cNvCxnSpPr/>
            <p:nvPr/>
          </p:nvCxnSpPr>
          <p:spPr>
            <a:xfrm>
              <a:off x="4788024" y="2996952"/>
              <a:ext cx="0" cy="12961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 Box 31"/>
            <p:cNvSpPr txBox="1">
              <a:spLocks noChangeArrowheads="1"/>
            </p:cNvSpPr>
            <p:nvPr/>
          </p:nvSpPr>
          <p:spPr bwMode="auto">
            <a:xfrm>
              <a:off x="6516216" y="3284984"/>
              <a:ext cx="3834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</a:rPr>
                <a:t>Н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graphicFrame>
          <p:nvGraphicFramePr>
            <p:cNvPr id="182" name="Object 4"/>
            <p:cNvGraphicFramePr>
              <a:graphicFrameLocks noChangeAspect="1"/>
            </p:cNvGraphicFramePr>
            <p:nvPr/>
          </p:nvGraphicFramePr>
          <p:xfrm>
            <a:off x="179512" y="2636912"/>
            <a:ext cx="3819525" cy="457200"/>
          </p:xfrm>
          <a:graphic>
            <a:graphicData uri="http://schemas.openxmlformats.org/presentationml/2006/ole">
              <p:oleObj spid="_x0000_s280591" name="Формула" r:id="rId7" imgW="1650960" imgH="203040" progId="Equation.3">
                <p:embed/>
              </p:oleObj>
            </a:graphicData>
          </a:graphic>
        </p:graphicFrame>
        <p:sp>
          <p:nvSpPr>
            <p:cNvPr id="183" name="Text Box 31"/>
            <p:cNvSpPr txBox="1">
              <a:spLocks noChangeArrowheads="1"/>
            </p:cNvSpPr>
            <p:nvPr/>
          </p:nvSpPr>
          <p:spPr bwMode="auto">
            <a:xfrm>
              <a:off x="4644008" y="4293096"/>
              <a:ext cx="3593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</a:rPr>
                <a:t>К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graphicFrame>
          <p:nvGraphicFramePr>
            <p:cNvPr id="184" name="Object 4"/>
            <p:cNvGraphicFramePr>
              <a:graphicFrameLocks noChangeAspect="1"/>
            </p:cNvGraphicFramePr>
            <p:nvPr/>
          </p:nvGraphicFramePr>
          <p:xfrm>
            <a:off x="179512" y="3068960"/>
            <a:ext cx="2116138" cy="400050"/>
          </p:xfrm>
          <a:graphic>
            <a:graphicData uri="http://schemas.openxmlformats.org/presentationml/2006/ole">
              <p:oleObj spid="_x0000_s280592" name="Формула" r:id="rId8" imgW="914400" imgH="177480" progId="Equation.3">
                <p:embed/>
              </p:oleObj>
            </a:graphicData>
          </a:graphic>
        </p:graphicFrame>
        <p:graphicFrame>
          <p:nvGraphicFramePr>
            <p:cNvPr id="185" name="Object 5"/>
            <p:cNvGraphicFramePr>
              <a:graphicFrameLocks noChangeAspect="1"/>
            </p:cNvGraphicFramePr>
            <p:nvPr/>
          </p:nvGraphicFramePr>
          <p:xfrm>
            <a:off x="223838" y="3500438"/>
            <a:ext cx="1527175" cy="400050"/>
          </p:xfrm>
          <a:graphic>
            <a:graphicData uri="http://schemas.openxmlformats.org/presentationml/2006/ole">
              <p:oleObj spid="_x0000_s280593" name="Формула" r:id="rId9" imgW="660240" imgH="177480" progId="Equation.3">
                <p:embed/>
              </p:oleObj>
            </a:graphicData>
          </a:graphic>
        </p:graphicFrame>
        <p:graphicFrame>
          <p:nvGraphicFramePr>
            <p:cNvPr id="186" name="Object 6"/>
            <p:cNvGraphicFramePr>
              <a:graphicFrameLocks noChangeAspect="1"/>
            </p:cNvGraphicFramePr>
            <p:nvPr/>
          </p:nvGraphicFramePr>
          <p:xfrm>
            <a:off x="236538" y="3860800"/>
            <a:ext cx="2117725" cy="542925"/>
          </p:xfrm>
          <a:graphic>
            <a:graphicData uri="http://schemas.openxmlformats.org/presentationml/2006/ole">
              <p:oleObj spid="_x0000_s280594" name="Формула" r:id="rId10" imgW="914400" imgH="241200" progId="Equation.3">
                <p:embed/>
              </p:oleObj>
            </a:graphicData>
          </a:graphic>
        </p:graphicFrame>
        <p:cxnSp>
          <p:nvCxnSpPr>
            <p:cNvPr id="187" name="Прямая соединительная линия 186"/>
            <p:cNvCxnSpPr/>
            <p:nvPr/>
          </p:nvCxnSpPr>
          <p:spPr>
            <a:xfrm>
              <a:off x="251520" y="4437112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8" name="Object 8"/>
            <p:cNvGraphicFramePr>
              <a:graphicFrameLocks noChangeAspect="1"/>
            </p:cNvGraphicFramePr>
            <p:nvPr/>
          </p:nvGraphicFramePr>
          <p:xfrm>
            <a:off x="611560" y="4509120"/>
            <a:ext cx="1087438" cy="400050"/>
          </p:xfrm>
          <a:graphic>
            <a:graphicData uri="http://schemas.openxmlformats.org/presentationml/2006/ole">
              <p:oleObj spid="_x0000_s280595" name="Формула" r:id="rId11" imgW="469800" imgH="177480" progId="Equation.3">
                <p:embed/>
              </p:oleObj>
            </a:graphicData>
          </a:graphic>
        </p:graphicFrame>
      </p:grpSp>
      <p:graphicFrame>
        <p:nvGraphicFramePr>
          <p:cNvPr id="198" name="Object 2"/>
          <p:cNvGraphicFramePr>
            <a:graphicFrameLocks noChangeAspect="1"/>
          </p:cNvGraphicFramePr>
          <p:nvPr/>
        </p:nvGraphicFramePr>
        <p:xfrm>
          <a:off x="2411760" y="5013176"/>
          <a:ext cx="3257550" cy="620713"/>
        </p:xfrm>
        <a:graphic>
          <a:graphicData uri="http://schemas.openxmlformats.org/presentationml/2006/ole">
            <p:oleObj spid="_x0000_s280596" name="Формула" r:id="rId12" imgW="1066680" imgH="228600" progId="Equation.3">
              <p:embed/>
            </p:oleObj>
          </a:graphicData>
        </a:graphic>
      </p:graphicFrame>
      <p:sp>
        <p:nvSpPr>
          <p:cNvPr id="199" name="Прямоугольник 198"/>
          <p:cNvSpPr/>
          <p:nvPr/>
        </p:nvSpPr>
        <p:spPr>
          <a:xfrm>
            <a:off x="6516216" y="5661248"/>
            <a:ext cx="158417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0" name="Object 11"/>
          <p:cNvGraphicFramePr>
            <a:graphicFrameLocks noChangeAspect="1"/>
          </p:cNvGraphicFramePr>
          <p:nvPr/>
        </p:nvGraphicFramePr>
        <p:xfrm>
          <a:off x="3995936" y="5517232"/>
          <a:ext cx="3954462" cy="1068387"/>
        </p:xfrm>
        <a:graphic>
          <a:graphicData uri="http://schemas.openxmlformats.org/presentationml/2006/ole">
            <p:oleObj spid="_x0000_s280597" name="Формула" r:id="rId13" imgW="1295280" imgH="393480" progId="Equation.3">
              <p:embed/>
            </p:oleObj>
          </a:graphicData>
        </a:graphic>
      </p:graphicFrame>
      <p:sp>
        <p:nvSpPr>
          <p:cNvPr id="201" name="Управляющая кнопка: далее 200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</p:childTnLst>
        </p:cTn>
      </p:par>
    </p:tnLst>
    <p:bldLst>
      <p:bldP spid="1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Группа 157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72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7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76" name="Равнобедренный треугольник 75"/>
            <p:cNvSpPr/>
            <p:nvPr/>
          </p:nvSpPr>
          <p:spPr>
            <a:xfrm>
              <a:off x="5508104" y="2924944"/>
              <a:ext cx="3168352" cy="1944216"/>
            </a:xfrm>
            <a:prstGeom prst="triangle">
              <a:avLst>
                <a:gd name="adj" fmla="val 65267"/>
              </a:avLst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0800000">
              <a:off x="6516216" y="3933056"/>
              <a:ext cx="1584176" cy="936104"/>
            </a:xfrm>
            <a:prstGeom prst="triangle">
              <a:avLst>
                <a:gd name="adj" fmla="val 652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5148064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79" name="Text Box 29"/>
            <p:cNvSpPr txBox="1">
              <a:spLocks noChangeArrowheads="1"/>
            </p:cNvSpPr>
            <p:nvPr/>
          </p:nvSpPr>
          <p:spPr bwMode="auto">
            <a:xfrm>
              <a:off x="7164288" y="26369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</a:rPr>
                <a:t>В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sp>
          <p:nvSpPr>
            <p:cNvPr id="80" name="Text Box 29"/>
            <p:cNvSpPr txBox="1">
              <a:spLocks noChangeArrowheads="1"/>
            </p:cNvSpPr>
            <p:nvPr/>
          </p:nvSpPr>
          <p:spPr bwMode="auto">
            <a:xfrm>
              <a:off x="8676456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</a:rPr>
                <a:t>С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sp>
          <p:nvSpPr>
            <p:cNvPr id="81" name="Text Box 29"/>
            <p:cNvSpPr txBox="1">
              <a:spLocks noChangeArrowheads="1"/>
            </p:cNvSpPr>
            <p:nvPr/>
          </p:nvSpPr>
          <p:spPr bwMode="auto">
            <a:xfrm>
              <a:off x="6228184" y="3501008"/>
              <a:ext cx="4122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</a:rPr>
                <a:t>М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sp>
          <p:nvSpPr>
            <p:cNvPr id="82" name="Text Box 29"/>
            <p:cNvSpPr txBox="1">
              <a:spLocks noChangeArrowheads="1"/>
            </p:cNvSpPr>
            <p:nvPr/>
          </p:nvSpPr>
          <p:spPr bwMode="auto">
            <a:xfrm>
              <a:off x="8100392" y="350100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</a:rPr>
                <a:t>N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sp>
          <p:nvSpPr>
            <p:cNvPr id="83" name="Text Box 29"/>
            <p:cNvSpPr txBox="1">
              <a:spLocks noChangeArrowheads="1"/>
            </p:cNvSpPr>
            <p:nvPr/>
          </p:nvSpPr>
          <p:spPr bwMode="auto">
            <a:xfrm>
              <a:off x="7020272" y="486916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</a:rPr>
                <a:t>K</a:t>
              </a:r>
              <a:endParaRPr lang="ru-RU" sz="2000" b="1" i="1" dirty="0">
                <a:latin typeface="Times New Roman" pitchFamily="18" charset="0"/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>
              <a:off x="5940152" y="4221088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6012160" y="4149080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7020272" y="3212976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6948264" y="3284984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6228184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6300192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8028384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7884368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7956376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>
            <a:xfrm>
              <a:off x="6372200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 flipV="1">
              <a:off x="7740352" y="3356992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 flipV="1">
              <a:off x="8244408" y="4293096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2051720" y="2636912"/>
              <a:ext cx="444352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Средней линией треугольника</a:t>
              </a:r>
            </a:p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называют отрезок,</a:t>
              </a:r>
            </a:p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соединяющий середины</a:t>
              </a:r>
            </a:p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двух его сторон.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411760" y="5373216"/>
              <a:ext cx="638553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Средняя линия треугольника, соединяющая</a:t>
              </a: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середины двух его сторон, параллельна</a:t>
              </a: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третьей стороне и равна её половине.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82636" name="Object 12"/>
            <p:cNvGraphicFramePr>
              <a:graphicFrameLocks noChangeAspect="1"/>
            </p:cNvGraphicFramePr>
            <p:nvPr/>
          </p:nvGraphicFramePr>
          <p:xfrm>
            <a:off x="2267744" y="4149080"/>
            <a:ext cx="2016224" cy="896987"/>
          </p:xfrm>
          <a:graphic>
            <a:graphicData uri="http://schemas.openxmlformats.org/presentationml/2006/ole">
              <p:oleObj spid="_x0000_s282636" name="Формула" r:id="rId3" imgW="787320" imgH="393480" progId="Equation.3">
                <p:embed/>
              </p:oleObj>
            </a:graphicData>
          </a:graphic>
        </p:graphicFrame>
        <p:graphicFrame>
          <p:nvGraphicFramePr>
            <p:cNvPr id="282637" name="Object 13"/>
            <p:cNvGraphicFramePr>
              <a:graphicFrameLocks noChangeAspect="1"/>
            </p:cNvGraphicFramePr>
            <p:nvPr/>
          </p:nvGraphicFramePr>
          <p:xfrm>
            <a:off x="2267744" y="5013176"/>
            <a:ext cx="1724025" cy="404812"/>
          </p:xfrm>
          <a:graphic>
            <a:graphicData uri="http://schemas.openxmlformats.org/presentationml/2006/ole">
              <p:oleObj spid="_x0000_s282637" name="Формула" r:id="rId4" imgW="672840" imgH="177480" progId="Equation.3">
                <p:embed/>
              </p:oleObj>
            </a:graphicData>
          </a:graphic>
        </p:graphicFrame>
      </p:grpSp>
      <p:sp>
        <p:nvSpPr>
          <p:cNvPr id="159" name="Управляющая кнопка: настраиваемая 15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Теория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8712968" cy="71971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1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grpSp>
        <p:nvGrpSpPr>
          <p:cNvPr id="162" name="Группа 16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63" name="Группа 162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165" name="Группа 34"/>
              <p:cNvGrpSpPr/>
              <p:nvPr/>
            </p:nvGrpSpPr>
            <p:grpSpPr>
              <a:xfrm>
                <a:off x="1979712" y="2564904"/>
                <a:ext cx="7056784" cy="4176464"/>
                <a:chOff x="1827312" y="2340496"/>
                <a:chExt cx="7056784" cy="4176464"/>
              </a:xfrm>
            </p:grpSpPr>
            <p:sp>
              <p:nvSpPr>
                <p:cNvPr id="188" name="Прямоугольник 187"/>
                <p:cNvSpPr/>
                <p:nvPr/>
              </p:nvSpPr>
              <p:spPr>
                <a:xfrm>
                  <a:off x="1827312" y="23404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189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166" name="Равнобедренный треугольник 4"/>
              <p:cNvSpPr/>
              <p:nvPr/>
            </p:nvSpPr>
            <p:spPr>
              <a:xfrm>
                <a:off x="5508104" y="2924944"/>
                <a:ext cx="3168352" cy="1944216"/>
              </a:xfrm>
              <a:prstGeom prst="triangle">
                <a:avLst>
                  <a:gd name="adj" fmla="val 65267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Равнобедренный треугольник 166"/>
              <p:cNvSpPr/>
              <p:nvPr/>
            </p:nvSpPr>
            <p:spPr>
              <a:xfrm rot="10800000">
                <a:off x="6516216" y="3933056"/>
                <a:ext cx="1584176" cy="936104"/>
              </a:xfrm>
              <a:prstGeom prst="triangle">
                <a:avLst>
                  <a:gd name="adj" fmla="val 65267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458112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169" name="Text Box 29"/>
              <p:cNvSpPr txBox="1">
                <a:spLocks noChangeArrowheads="1"/>
              </p:cNvSpPr>
              <p:nvPr/>
            </p:nvSpPr>
            <p:spPr bwMode="auto">
              <a:xfrm>
                <a:off x="7164288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itchFamily="18" charset="0"/>
                  </a:rPr>
                  <a:t>В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  <p:sp>
            <p:nvSpPr>
              <p:cNvPr id="170" name="Text Box 29"/>
              <p:cNvSpPr txBox="1">
                <a:spLocks noChangeArrowheads="1"/>
              </p:cNvSpPr>
              <p:nvPr/>
            </p:nvSpPr>
            <p:spPr bwMode="auto">
              <a:xfrm>
                <a:off x="8676456" y="458112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itchFamily="18" charset="0"/>
                  </a:rPr>
                  <a:t>С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  <p:sp>
            <p:nvSpPr>
              <p:cNvPr id="171" name="Text Box 29"/>
              <p:cNvSpPr txBox="1">
                <a:spLocks noChangeArrowheads="1"/>
              </p:cNvSpPr>
              <p:nvPr/>
            </p:nvSpPr>
            <p:spPr bwMode="auto">
              <a:xfrm>
                <a:off x="6228184" y="3501008"/>
                <a:ext cx="41229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itchFamily="18" charset="0"/>
                  </a:rPr>
                  <a:t>М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  <p:sp>
            <p:nvSpPr>
              <p:cNvPr id="172" name="Text Box 29"/>
              <p:cNvSpPr txBox="1">
                <a:spLocks noChangeArrowheads="1"/>
              </p:cNvSpPr>
              <p:nvPr/>
            </p:nvSpPr>
            <p:spPr bwMode="auto">
              <a:xfrm>
                <a:off x="8100392" y="350100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N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  <p:sp>
            <p:nvSpPr>
              <p:cNvPr id="173" name="Text Box 29"/>
              <p:cNvSpPr txBox="1">
                <a:spLocks noChangeArrowheads="1"/>
              </p:cNvSpPr>
              <p:nvPr/>
            </p:nvSpPr>
            <p:spPr bwMode="auto">
              <a:xfrm>
                <a:off x="7020272" y="486916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</a:rPr>
                  <a:t>K</a:t>
                </a:r>
                <a:endParaRPr lang="ru-RU" sz="2000" b="1" i="1" dirty="0">
                  <a:latin typeface="Times New Roman" pitchFamily="18" charset="0"/>
                </a:endParaRPr>
              </a:p>
            </p:txBody>
          </p:sp>
          <p:cxnSp>
            <p:nvCxnSpPr>
              <p:cNvPr id="174" name="Прямая соединительная линия 173"/>
              <p:cNvCxnSpPr/>
              <p:nvPr/>
            </p:nvCxnSpPr>
            <p:spPr>
              <a:xfrm>
                <a:off x="5940152" y="4221088"/>
                <a:ext cx="216024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Прямая соединительная линия 174"/>
              <p:cNvCxnSpPr/>
              <p:nvPr/>
            </p:nvCxnSpPr>
            <p:spPr>
              <a:xfrm>
                <a:off x="6012160" y="4149080"/>
                <a:ext cx="216024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Прямая соединительная линия 175"/>
              <p:cNvCxnSpPr/>
              <p:nvPr/>
            </p:nvCxnSpPr>
            <p:spPr>
              <a:xfrm>
                <a:off x="7020272" y="3212976"/>
                <a:ext cx="216024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единительная линия 176"/>
              <p:cNvCxnSpPr/>
              <p:nvPr/>
            </p:nvCxnSpPr>
            <p:spPr>
              <a:xfrm>
                <a:off x="6948264" y="3284984"/>
                <a:ext cx="216024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единительная линия 177"/>
              <p:cNvCxnSpPr/>
              <p:nvPr/>
            </p:nvCxnSpPr>
            <p:spPr>
              <a:xfrm>
                <a:off x="6228184" y="4725144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единительная линия 178"/>
              <p:cNvCxnSpPr/>
              <p:nvPr/>
            </p:nvCxnSpPr>
            <p:spPr>
              <a:xfrm>
                <a:off x="6300192" y="4725144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>
                <a:off x="8028384" y="4725144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>
              <a:xfrm>
                <a:off x="7884368" y="4725144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>
              <a:xfrm>
                <a:off x="7956376" y="4725144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>
              <a:xfrm>
                <a:off x="6372200" y="4725144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>
              <a:xfrm flipV="1">
                <a:off x="7740352" y="3356992"/>
                <a:ext cx="216024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Прямая соединительная линия 184"/>
              <p:cNvCxnSpPr/>
              <p:nvPr/>
            </p:nvCxnSpPr>
            <p:spPr>
              <a:xfrm flipV="1">
                <a:off x="8244408" y="4293096"/>
                <a:ext cx="216024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6" name="Object 12"/>
              <p:cNvGraphicFramePr>
                <a:graphicFrameLocks noChangeAspect="1"/>
              </p:cNvGraphicFramePr>
              <p:nvPr/>
            </p:nvGraphicFramePr>
            <p:xfrm>
              <a:off x="2123728" y="2564904"/>
              <a:ext cx="1104900" cy="406400"/>
            </p:xfrm>
            <a:graphic>
              <a:graphicData uri="http://schemas.openxmlformats.org/presentationml/2006/ole">
                <p:oleObj spid="_x0000_s282638" name="Формула" r:id="rId7" imgW="431640" imgH="177480" progId="Equation.3">
                  <p:embed/>
                </p:oleObj>
              </a:graphicData>
            </a:graphic>
          </p:graphicFrame>
          <p:graphicFrame>
            <p:nvGraphicFramePr>
              <p:cNvPr id="187" name="Object 13"/>
              <p:cNvGraphicFramePr>
                <a:graphicFrameLocks noChangeAspect="1"/>
              </p:cNvGraphicFramePr>
              <p:nvPr/>
            </p:nvGraphicFramePr>
            <p:xfrm>
              <a:off x="1979712" y="3789040"/>
              <a:ext cx="3121025" cy="984250"/>
            </p:xfrm>
            <a:graphic>
              <a:graphicData uri="http://schemas.openxmlformats.org/presentationml/2006/ole">
                <p:oleObj spid="_x0000_s282639" name="Формула" r:id="rId8" imgW="1307880" imgH="431640" progId="Equation.3">
                  <p:embed/>
                </p:oleObj>
              </a:graphicData>
            </a:graphic>
          </p:graphicFrame>
        </p:grpSp>
        <p:graphicFrame>
          <p:nvGraphicFramePr>
            <p:cNvPr id="164" name="Object 12"/>
            <p:cNvGraphicFramePr>
              <a:graphicFrameLocks noChangeAspect="1"/>
            </p:cNvGraphicFramePr>
            <p:nvPr/>
          </p:nvGraphicFramePr>
          <p:xfrm>
            <a:off x="2123728" y="2924944"/>
            <a:ext cx="3541713" cy="864096"/>
          </p:xfrm>
          <a:graphic>
            <a:graphicData uri="http://schemas.openxmlformats.org/presentationml/2006/ole">
              <p:oleObj spid="_x0000_s282640" name="Формула" r:id="rId9" imgW="1384200" imgH="406080" progId="Equation.3">
                <p:embed/>
              </p:oleObj>
            </a:graphicData>
          </a:graphic>
        </p:graphicFrame>
      </p:grpSp>
      <p:graphicFrame>
        <p:nvGraphicFramePr>
          <p:cNvPr id="190" name="Object 12"/>
          <p:cNvGraphicFramePr>
            <a:graphicFrameLocks noChangeAspect="1"/>
          </p:cNvGraphicFramePr>
          <p:nvPr/>
        </p:nvGraphicFramePr>
        <p:xfrm>
          <a:off x="5665788" y="5300663"/>
          <a:ext cx="3252787" cy="896937"/>
        </p:xfrm>
        <a:graphic>
          <a:graphicData uri="http://schemas.openxmlformats.org/presentationml/2006/ole">
            <p:oleObj spid="_x0000_s282641" name="Формула" r:id="rId10" imgW="1269720" imgH="393480" progId="Equation.3">
              <p:embed/>
            </p:oleObj>
          </a:graphicData>
        </a:graphic>
      </p:graphicFrame>
      <p:sp>
        <p:nvSpPr>
          <p:cNvPr id="191" name="Управляющая кнопка: настраиваемая 19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 (4)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2" name="Object 9"/>
          <p:cNvGraphicFramePr>
            <a:graphicFrameLocks noChangeAspect="1"/>
          </p:cNvGraphicFramePr>
          <p:nvPr/>
        </p:nvGraphicFramePr>
        <p:xfrm>
          <a:off x="2065338" y="4724400"/>
          <a:ext cx="3187700" cy="896938"/>
        </p:xfrm>
        <a:graphic>
          <a:graphicData uri="http://schemas.openxmlformats.org/presentationml/2006/ole">
            <p:oleObj spid="_x0000_s282642" name="Формула" r:id="rId11" imgW="1244520" imgH="393480" progId="Equation.3">
              <p:embed/>
            </p:oleObj>
          </a:graphicData>
        </a:graphic>
      </p:graphicFrame>
      <p:graphicFrame>
        <p:nvGraphicFramePr>
          <p:cNvPr id="193" name="Object 10"/>
          <p:cNvGraphicFramePr>
            <a:graphicFrameLocks noChangeAspect="1"/>
          </p:cNvGraphicFramePr>
          <p:nvPr/>
        </p:nvGraphicFramePr>
        <p:xfrm>
          <a:off x="1993900" y="5661025"/>
          <a:ext cx="3546475" cy="896938"/>
        </p:xfrm>
        <a:graphic>
          <a:graphicData uri="http://schemas.openxmlformats.org/presentationml/2006/ole">
            <p:oleObj spid="_x0000_s282643" name="Формула" r:id="rId12" imgW="1384200" imgH="393480" progId="Equation.3">
              <p:embed/>
            </p:oleObj>
          </a:graphicData>
        </a:graphic>
      </p:graphicFrame>
      <p:sp>
        <p:nvSpPr>
          <p:cNvPr id="194" name="Прямоугольник 193"/>
          <p:cNvSpPr/>
          <p:nvPr/>
        </p:nvSpPr>
        <p:spPr>
          <a:xfrm>
            <a:off x="7884368" y="5445224"/>
            <a:ext cx="100811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Управляющая кнопка: настраиваемая 19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ф-ции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Управляющая кнопка: далее 66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Таблица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51520" y="1412776"/>
            <a:ext cx="8712968" cy="700497"/>
            <a:chOff x="251520" y="5445224"/>
            <a:chExt cx="8712968" cy="700497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5445224"/>
              <a:ext cx="8712968" cy="700497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30" name="Прямоугольник 29"/>
            <p:cNvSpPr/>
            <p:nvPr/>
          </p:nvSpPr>
          <p:spPr>
            <a:xfrm>
              <a:off x="323528" y="5445224"/>
              <a:ext cx="8496944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5589240"/>
              <a:ext cx="8640960" cy="45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" name="Группа 50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49" name="Рисунок 48"/>
            <p:cNvPicPr/>
            <p:nvPr/>
          </p:nvPicPr>
          <p:blipFill>
            <a:blip r:embed="rId4" cstate="print"/>
            <a:srcRect l="70046" t="22169" r="14504" b="54650"/>
            <a:stretch>
              <a:fillRect/>
            </a:stretch>
          </p:blipFill>
          <p:spPr bwMode="auto">
            <a:xfrm>
              <a:off x="2123728" y="2708920"/>
              <a:ext cx="6768752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ф-ции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54" name="Управляющая кнопка: домой 53">
            <a:hlinkClick r:id="rId6" action="ppaction://hlinksldjump" highlightClick="1"/>
          </p:cNvPr>
          <p:cNvSpPr/>
          <p:nvPr/>
        </p:nvSpPr>
        <p:spPr>
          <a:xfrm>
            <a:off x="1691680" y="6309320"/>
            <a:ext cx="61036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3140968"/>
            <a:ext cx="576064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5291</TotalTime>
  <Words>1568</Words>
  <Application>Microsoft Office PowerPoint</Application>
  <PresentationFormat>Экран (4:3)</PresentationFormat>
  <Paragraphs>862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Тема Office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KarMaN</cp:lastModifiedBy>
  <cp:revision>536</cp:revision>
  <dcterms:created xsi:type="dcterms:W3CDTF">2018-07-30T12:06:13Z</dcterms:created>
  <dcterms:modified xsi:type="dcterms:W3CDTF">2018-08-06T12:39:57Z</dcterms:modified>
</cp:coreProperties>
</file>