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0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12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5" Type="http://schemas.openxmlformats.org/officeDocument/2006/relationships/image" Target="../media/image110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960381"/>
              </p:ext>
            </p:extLst>
          </p:nvPr>
        </p:nvGraphicFramePr>
        <p:xfrm>
          <a:off x="1331640" y="548680"/>
          <a:ext cx="6624736" cy="1310640"/>
        </p:xfrm>
        <a:graphic>
          <a:graphicData uri="http://schemas.openxmlformats.org/drawingml/2006/table">
            <a:tbl>
              <a:tblPr/>
              <a:tblGrid>
                <a:gridCol w="662473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4000" b="1" i="0" dirty="0" smtClean="0">
                          <a:solidFill>
                            <a:srgbClr val="242021"/>
                          </a:solidFill>
                          <a:effectLst/>
                          <a:latin typeface="TimesNewRoman"/>
                        </a:rPr>
                        <a:t>Расстояние </a:t>
                      </a:r>
                      <a:r>
                        <a:rPr lang="ru-RU" sz="4000" b="1" i="0" dirty="0">
                          <a:solidFill>
                            <a:srgbClr val="242021"/>
                          </a:solidFill>
                          <a:effectLst/>
                          <a:latin typeface="TimesNewRoman"/>
                        </a:rPr>
                        <a:t>от точки </a:t>
                      </a:r>
                      <a:endParaRPr lang="ro-MO" sz="4000" b="1" i="0" dirty="0" smtClean="0">
                        <a:solidFill>
                          <a:srgbClr val="242021"/>
                        </a:solidFill>
                        <a:effectLst/>
                        <a:latin typeface="TimesNewRoman"/>
                      </a:endParaRPr>
                    </a:p>
                    <a:p>
                      <a:pPr algn="ctr"/>
                      <a:r>
                        <a:rPr lang="ru-RU" sz="4000" b="1" i="0" dirty="0" smtClean="0">
                          <a:solidFill>
                            <a:srgbClr val="242021"/>
                          </a:solidFill>
                          <a:effectLst/>
                          <a:latin typeface="TimesNewRoman"/>
                        </a:rPr>
                        <a:t>до </a:t>
                      </a:r>
                      <a:r>
                        <a:rPr lang="ru-RU" sz="4000" b="1" i="0" dirty="0">
                          <a:solidFill>
                            <a:srgbClr val="242021"/>
                          </a:solidFill>
                          <a:effectLst/>
                          <a:latin typeface="TimesNewRoman"/>
                        </a:rPr>
                        <a:t>плоскости</a:t>
                      </a:r>
                      <a:endParaRPr lang="ru-RU" sz="60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339752" y="5373216"/>
            <a:ext cx="417646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572000" y="386104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339752" y="4941168"/>
                <a:ext cx="3779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4941168"/>
                <a:ext cx="37792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716016" y="3563724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3563724"/>
                <a:ext cx="38568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ый треугольник 10"/>
          <p:cNvSpPr/>
          <p:nvPr/>
        </p:nvSpPr>
        <p:spPr>
          <a:xfrm rot="16866294">
            <a:off x="2569770" y="3737686"/>
            <a:ext cx="2520280" cy="115212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4127938" y="3232580"/>
            <a:ext cx="588078" cy="2860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4211960" y="566124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3742255" y="5748581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255" y="5748581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580112" y="3658010"/>
                <a:ext cx="28864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𝐴𝐵</m:t>
                      </m:r>
                      <m:r>
                        <a:rPr lang="ro-MO" b="0" i="1" smtClean="0">
                          <a:latin typeface="Cambria Math"/>
                        </a:rPr>
                        <m:t>−растояни</m:t>
                      </m:r>
                      <m:r>
                        <a:rPr lang="ru-RU" b="0" i="1" smtClean="0">
                          <a:latin typeface="Cambria Math"/>
                        </a:rPr>
                        <m:t>е от А до </m:t>
                      </m:r>
                      <m:r>
                        <a:rPr lang="ro-MO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658010"/>
                <a:ext cx="2886431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237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86163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37876"/>
            <a:ext cx="5127870" cy="3447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8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782"/>
            <a:ext cx="9001000" cy="110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569" y="1412776"/>
            <a:ext cx="5964853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55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960"/>
            <a:ext cx="9095926" cy="391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33056"/>
            <a:ext cx="8813779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085184"/>
            <a:ext cx="6187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7476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"/>
          <p:cNvGrpSpPr>
            <a:grpSpLocks/>
          </p:cNvGrpSpPr>
          <p:nvPr/>
        </p:nvGrpSpPr>
        <p:grpSpPr bwMode="auto">
          <a:xfrm rot="205613">
            <a:off x="59042" y="2358048"/>
            <a:ext cx="3995936" cy="2513489"/>
            <a:chOff x="336" y="2024"/>
            <a:chExt cx="4280" cy="1152"/>
          </a:xfrm>
        </p:grpSpPr>
        <p:sp>
          <p:nvSpPr>
            <p:cNvPr id="22" name="Freeform 3"/>
            <p:cNvSpPr>
              <a:spLocks/>
            </p:cNvSpPr>
            <p:nvPr/>
          </p:nvSpPr>
          <p:spPr bwMode="auto">
            <a:xfrm>
              <a:off x="336" y="2040"/>
              <a:ext cx="4280" cy="1136"/>
            </a:xfrm>
            <a:custGeom>
              <a:avLst/>
              <a:gdLst>
                <a:gd name="T0" fmla="*/ 0 w 4280"/>
                <a:gd name="T1" fmla="*/ 1088 h 1136"/>
                <a:gd name="T2" fmla="*/ 904 w 4280"/>
                <a:gd name="T3" fmla="*/ 80 h 1136"/>
                <a:gd name="T4" fmla="*/ 4280 w 4280"/>
                <a:gd name="T5" fmla="*/ 0 h 1136"/>
                <a:gd name="T6" fmla="*/ 3432 w 4280"/>
                <a:gd name="T7" fmla="*/ 1088 h 1136"/>
                <a:gd name="T8" fmla="*/ 6 w 4280"/>
                <a:gd name="T9" fmla="*/ 1091 h 1136"/>
                <a:gd name="T10" fmla="*/ 6 w 4280"/>
                <a:gd name="T11" fmla="*/ 1123 h 1136"/>
                <a:gd name="T12" fmla="*/ 3448 w 4280"/>
                <a:gd name="T13" fmla="*/ 1120 h 1136"/>
                <a:gd name="T14" fmla="*/ 3448 w 4280"/>
                <a:gd name="T15" fmla="*/ 1136 h 1136"/>
                <a:gd name="T16" fmla="*/ 3464 w 4280"/>
                <a:gd name="T17" fmla="*/ 1104 h 1136"/>
                <a:gd name="T18" fmla="*/ 3448 w 4280"/>
                <a:gd name="T19" fmla="*/ 1104 h 1136"/>
                <a:gd name="T20" fmla="*/ 4264 w 4280"/>
                <a:gd name="T21" fmla="*/ 48 h 1136"/>
                <a:gd name="T22" fmla="*/ 4264 w 4280"/>
                <a:gd name="T23" fmla="*/ 48 h 1136"/>
                <a:gd name="T24" fmla="*/ 3448 w 4280"/>
                <a:gd name="T25" fmla="*/ 1088 h 1136"/>
                <a:gd name="T26" fmla="*/ 6 w 4280"/>
                <a:gd name="T27" fmla="*/ 1091 h 11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80"/>
                <a:gd name="T43" fmla="*/ 0 h 1136"/>
                <a:gd name="T44" fmla="*/ 4280 w 4280"/>
                <a:gd name="T45" fmla="*/ 1136 h 11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80" h="1136">
                  <a:moveTo>
                    <a:pt x="0" y="1088"/>
                  </a:moveTo>
                  <a:lnTo>
                    <a:pt x="904" y="80"/>
                  </a:lnTo>
                  <a:lnTo>
                    <a:pt x="4280" y="0"/>
                  </a:lnTo>
                  <a:lnTo>
                    <a:pt x="3432" y="1088"/>
                  </a:lnTo>
                  <a:lnTo>
                    <a:pt x="6" y="1091"/>
                  </a:lnTo>
                  <a:lnTo>
                    <a:pt x="6" y="1123"/>
                  </a:lnTo>
                  <a:lnTo>
                    <a:pt x="3448" y="1120"/>
                  </a:lnTo>
                  <a:lnTo>
                    <a:pt x="3448" y="1136"/>
                  </a:lnTo>
                  <a:lnTo>
                    <a:pt x="3464" y="1104"/>
                  </a:lnTo>
                  <a:lnTo>
                    <a:pt x="3448" y="1104"/>
                  </a:lnTo>
                  <a:lnTo>
                    <a:pt x="4264" y="48"/>
                  </a:lnTo>
                  <a:lnTo>
                    <a:pt x="3448" y="1088"/>
                  </a:lnTo>
                  <a:lnTo>
                    <a:pt x="6" y="1091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CC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4"/>
            <p:cNvSpPr>
              <a:spLocks/>
            </p:cNvSpPr>
            <p:nvPr/>
          </p:nvSpPr>
          <p:spPr bwMode="auto">
            <a:xfrm>
              <a:off x="3768" y="2024"/>
              <a:ext cx="848" cy="1138"/>
            </a:xfrm>
            <a:custGeom>
              <a:avLst/>
              <a:gdLst>
                <a:gd name="T0" fmla="*/ 848 w 848"/>
                <a:gd name="T1" fmla="*/ 0 h 1138"/>
                <a:gd name="T2" fmla="*/ 848 w 848"/>
                <a:gd name="T3" fmla="*/ 64 h 1138"/>
                <a:gd name="T4" fmla="*/ 12 w 848"/>
                <a:gd name="T5" fmla="*/ 1138 h 1138"/>
                <a:gd name="T6" fmla="*/ 0 w 848"/>
                <a:gd name="T7" fmla="*/ 1090 h 1138"/>
                <a:gd name="T8" fmla="*/ 848 w 848"/>
                <a:gd name="T9" fmla="*/ 0 h 1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8"/>
                <a:gd name="T16" fmla="*/ 0 h 1138"/>
                <a:gd name="T17" fmla="*/ 848 w 848"/>
                <a:gd name="T18" fmla="*/ 1138 h 11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8" h="1138">
                  <a:moveTo>
                    <a:pt x="848" y="0"/>
                  </a:moveTo>
                  <a:lnTo>
                    <a:pt x="848" y="64"/>
                  </a:lnTo>
                  <a:lnTo>
                    <a:pt x="12" y="1138"/>
                  </a:lnTo>
                  <a:lnTo>
                    <a:pt x="0" y="1090"/>
                  </a:lnTo>
                  <a:lnTo>
                    <a:pt x="848" y="0"/>
                  </a:ln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336" y="3109"/>
              <a:ext cx="3444" cy="59"/>
            </a:xfrm>
            <a:custGeom>
              <a:avLst/>
              <a:gdLst>
                <a:gd name="T0" fmla="*/ 6 w 3444"/>
                <a:gd name="T1" fmla="*/ 22 h 59"/>
                <a:gd name="T2" fmla="*/ 3432 w 3444"/>
                <a:gd name="T3" fmla="*/ 5 h 59"/>
                <a:gd name="T4" fmla="*/ 3444 w 3444"/>
                <a:gd name="T5" fmla="*/ 53 h 59"/>
                <a:gd name="T6" fmla="*/ 0 w 3444"/>
                <a:gd name="T7" fmla="*/ 59 h 59"/>
                <a:gd name="T8" fmla="*/ 6 w 3444"/>
                <a:gd name="T9" fmla="*/ 22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4"/>
                <a:gd name="T16" fmla="*/ 0 h 59"/>
                <a:gd name="T17" fmla="*/ 3444 w 3444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4" h="59">
                  <a:moveTo>
                    <a:pt x="6" y="22"/>
                  </a:moveTo>
                  <a:cubicBezTo>
                    <a:pt x="2207" y="27"/>
                    <a:pt x="2859" y="0"/>
                    <a:pt x="3432" y="5"/>
                  </a:cubicBezTo>
                  <a:lnTo>
                    <a:pt x="3444" y="53"/>
                  </a:lnTo>
                  <a:lnTo>
                    <a:pt x="0" y="59"/>
                  </a:lnTo>
                  <a:lnTo>
                    <a:pt x="6" y="22"/>
                  </a:ln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9966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16" y="188640"/>
            <a:ext cx="864096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827584" y="1340768"/>
            <a:ext cx="0" cy="1800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04888" y="3113507"/>
            <a:ext cx="1799271" cy="144016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27584" y="3113507"/>
            <a:ext cx="2448272" cy="2434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27584" y="1340768"/>
            <a:ext cx="2448272" cy="2016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04888" y="1340768"/>
            <a:ext cx="1799271" cy="321289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521696" y="1268760"/>
                <a:ext cx="30963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𝐴𝐵</m:t>
                      </m:r>
                      <m:r>
                        <a:rPr lang="ro-MO" b="0" i="1" smtClean="0">
                          <a:latin typeface="Cambria Math"/>
                        </a:rPr>
                        <m:t>=25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  <m:r>
                        <a:rPr lang="ro-MO" b="0" i="1" smtClean="0">
                          <a:latin typeface="Cambria Math"/>
                        </a:rPr>
                        <m:t>,  </m:t>
                      </m:r>
                      <m:r>
                        <a:rPr lang="ro-MO" b="0" i="1" smtClean="0">
                          <a:latin typeface="Cambria Math"/>
                        </a:rPr>
                        <m:t>𝐴𝐶</m:t>
                      </m:r>
                      <m:r>
                        <a:rPr lang="ro-MO" b="0" i="1" smtClean="0">
                          <a:latin typeface="Cambria Math"/>
                        </a:rPr>
                        <m:t>=30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696" y="1268760"/>
                <a:ext cx="309634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46224" y="1166711"/>
                <a:ext cx="481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24" y="1166711"/>
                <a:ext cx="48136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67544" y="3050583"/>
                <a:ext cx="481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050583"/>
                <a:ext cx="48136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555776" y="4238725"/>
                <a:ext cx="481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238725"/>
                <a:ext cx="48136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1182052" y="2864339"/>
            <a:ext cx="0" cy="2766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05903" y="3050583"/>
                <a:ext cx="481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5903" y="3050583"/>
                <a:ext cx="48136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40168" y="1659820"/>
                <a:ext cx="39922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𝑀𝐵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𝑥𝑐𝑚</m:t>
                      </m:r>
                      <m:r>
                        <a:rPr lang="ro-MO" b="0" i="1" smtClean="0">
                          <a:latin typeface="Cambria Math"/>
                        </a:rPr>
                        <m:t>,  </m:t>
                      </m:r>
                      <m:r>
                        <a:rPr lang="ro-MO" b="0" i="1" smtClean="0">
                          <a:latin typeface="Cambria Math"/>
                        </a:rPr>
                        <m:t>𝑀𝐶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+11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168" y="1659820"/>
                <a:ext cx="399227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359535" y="2148524"/>
                <a:ext cx="26739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𝐴𝑀𝐵</m:t>
                      </m:r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 прямоугольный 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9535" y="2148524"/>
                <a:ext cx="2673937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/>
          <p:cNvCxnSpPr/>
          <p:nvPr/>
        </p:nvCxnSpPr>
        <p:spPr>
          <a:xfrm>
            <a:off x="1043608" y="3020460"/>
            <a:ext cx="0" cy="2766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51221" y="2864339"/>
            <a:ext cx="330831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27584" y="2864339"/>
            <a:ext cx="216024" cy="17655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26" name="TextBox 5125"/>
              <p:cNvSpPr txBox="1"/>
              <p:nvPr/>
            </p:nvSpPr>
            <p:spPr>
              <a:xfrm>
                <a:off x="7092280" y="2164214"/>
                <a:ext cx="21453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𝐴𝑀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𝐴𝐵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𝑀𝐵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26" name="TextBox 5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80" y="2164214"/>
                <a:ext cx="214539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286602" y="2625318"/>
                <a:ext cx="26634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ro-MO" b="0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𝐴𝑀𝐶</m:t>
                      </m:r>
                      <m:r>
                        <a:rPr lang="ro-MO" b="0" i="1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</a:rPr>
                        <m:t> прямоугольный </m:t>
                      </m:r>
                    </m:oMath>
                  </m:oMathPara>
                </a14:m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602" y="2625318"/>
                <a:ext cx="2663421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7044707" y="2624485"/>
                <a:ext cx="21311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𝐴𝑀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𝑀𝐶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4707" y="2624485"/>
                <a:ext cx="2131161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27" name="Прямоугольник 5126"/>
              <p:cNvSpPr/>
              <p:nvPr/>
            </p:nvSpPr>
            <p:spPr>
              <a:xfrm>
                <a:off x="4124441" y="3112423"/>
                <a:ext cx="2825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o-MO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𝐴𝐵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𝑀𝐵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𝑀𝐶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27" name="Прямоугольник 5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41" y="3112423"/>
                <a:ext cx="2825582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4025375" y="3463274"/>
                <a:ext cx="30237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o-MO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ro-MO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−11)</m:t>
                          </m:r>
                        </m:e>
                        <m:sup>
                          <m:r>
                            <a:rPr lang="ro-MO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375" y="3463274"/>
                <a:ext cx="3023713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28" name="TextBox 5127"/>
              <p:cNvSpPr txBox="1"/>
              <p:nvPr/>
            </p:nvSpPr>
            <p:spPr>
              <a:xfrm>
                <a:off x="4124441" y="4005064"/>
                <a:ext cx="36696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625−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=900−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+22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−121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28" name="TextBox 51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41" y="4005064"/>
                <a:ext cx="3669659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29" name="TextBox 5128"/>
              <p:cNvSpPr txBox="1"/>
              <p:nvPr/>
            </p:nvSpPr>
            <p:spPr>
              <a:xfrm>
                <a:off x="4171210" y="4423531"/>
                <a:ext cx="19709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22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=779−625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29" name="TextBox 51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10" y="4423531"/>
                <a:ext cx="1970989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4171210" y="4886885"/>
                <a:ext cx="17129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ro-MO" b="0" i="1" smtClean="0">
                        <a:latin typeface="Cambria Math"/>
                      </a:rPr>
                      <m:t>22</m:t>
                    </m:r>
                    <m:r>
                      <a:rPr lang="ro-MO" b="0" i="1" smtClean="0">
                        <a:latin typeface="Cambria Math"/>
                      </a:rPr>
                      <m:t>𝑥</m:t>
                    </m:r>
                    <m:r>
                      <a:rPr lang="ro-MO" b="0" i="1" smtClean="0">
                        <a:latin typeface="Cambria Math"/>
                      </a:rPr>
                      <m:t>=154</m:t>
                    </m:r>
                  </m:oMath>
                </a14:m>
                <a:r>
                  <a:rPr lang="ro-MO" dirty="0" smtClean="0"/>
                  <a:t> |:22</a:t>
                </a:r>
                <a:endParaRPr lang="ru-RU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10" y="4886885"/>
                <a:ext cx="1712905" cy="369332"/>
              </a:xfrm>
              <a:prstGeom prst="rect">
                <a:avLst/>
              </a:prstGeom>
              <a:blipFill rotWithShape="1">
                <a:blip r:embed="rId17"/>
                <a:stretch>
                  <a:fillRect t="-8333" r="-249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286602" y="5373216"/>
                <a:ext cx="7975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602" y="5373216"/>
                <a:ext cx="797590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133321" y="5764614"/>
                <a:ext cx="37744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𝐴𝑀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25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7</m:t>
                          </m:r>
                        </m:e>
                        <m:sup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=625−49=576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321" y="5764614"/>
                <a:ext cx="3774431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124441" y="6237312"/>
                <a:ext cx="1981761" cy="4075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𝐴𝑀</m:t>
                      </m:r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576</m:t>
                          </m:r>
                        </m:e>
                      </m:rad>
                      <m:r>
                        <a:rPr lang="ro-MO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=24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41" y="6237312"/>
                <a:ext cx="1981761" cy="40754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457500" y="2671564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500" y="2671564"/>
                <a:ext cx="494046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1944983" y="1908510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4983" y="1908510"/>
                <a:ext cx="49404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2055967" y="2957350"/>
                <a:ext cx="367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5967" y="2957350"/>
                <a:ext cx="367985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/>
              <p:cNvSpPr/>
              <p:nvPr/>
            </p:nvSpPr>
            <p:spPr>
              <a:xfrm>
                <a:off x="1027809" y="3622671"/>
                <a:ext cx="9001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809" y="3622671"/>
                <a:ext cx="900183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00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182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Intel-pc</dc:creator>
  <cp:lastModifiedBy>Microsoft Office</cp:lastModifiedBy>
  <cp:revision>5</cp:revision>
  <dcterms:created xsi:type="dcterms:W3CDTF">2021-04-05T17:56:15Z</dcterms:created>
  <dcterms:modified xsi:type="dcterms:W3CDTF">2021-04-06T07:37:31Z</dcterms:modified>
</cp:coreProperties>
</file>