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612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1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464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472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3488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694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271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292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36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72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233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89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52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33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13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2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898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Социальная реклама предлагает не посещать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Трансильванию</a:t>
            </a:r>
            <a:r>
              <a:rPr lang="ru-RU" sz="6000" b="1" dirty="0">
                <a:latin typeface="Corbel" panose="020B0503020204020204" pitchFamily="34" charset="0"/>
              </a:rPr>
              <a:t>, а лучше…  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O </a:t>
            </a:r>
            <a:r>
              <a:rPr lang="en-US" sz="6000" b="1" dirty="0" err="1">
                <a:latin typeface="Corbel" panose="020B0503020204020204" pitchFamily="34" charset="0"/>
              </a:rPr>
              <a:t>publicitate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socială</a:t>
            </a:r>
            <a:r>
              <a:rPr lang="en-US" sz="6000" b="1" dirty="0">
                <a:latin typeface="Corbel" panose="020B0503020204020204" pitchFamily="34" charset="0"/>
              </a:rPr>
              <a:t> ne </a:t>
            </a:r>
            <a:r>
              <a:rPr lang="en-US" sz="6000" b="1" dirty="0" err="1">
                <a:latin typeface="Corbel" panose="020B0503020204020204" pitchFamily="34" charset="0"/>
              </a:rPr>
              <a:t>sugerează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nu </a:t>
            </a:r>
            <a:r>
              <a:rPr lang="en-US" sz="6000" b="1" dirty="0" err="1">
                <a:latin typeface="Corbel" panose="020B0503020204020204" pitchFamily="34" charset="0"/>
              </a:rPr>
              <a:t>vizităm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Transilvania</a:t>
            </a:r>
            <a:r>
              <a:rPr lang="en-US" sz="6000" b="1" dirty="0">
                <a:latin typeface="Corbel" panose="020B0503020204020204" pitchFamily="34" charset="0"/>
              </a:rPr>
              <a:t>, ci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…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Полететь в космос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zburăm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Spațiu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Стать донором крови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donăm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sânge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Выучить румынский язык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învățăm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limba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română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Сходить в кино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mergi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la un </a:t>
            </a:r>
            <a:r>
              <a:rPr lang="en-US" sz="6000" dirty="0" smtClean="0">
                <a:latin typeface="Corbel" panose="020B0503020204020204" pitchFamily="34" charset="0"/>
              </a:rPr>
              <a:t>film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10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6100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На социальном постере сказано, что ИКС – это выбор </a:t>
            </a: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каждого, а дышать – нет. </a:t>
            </a:r>
            <a:r>
              <a:rPr lang="ru-RU" sz="6300" b="1" dirty="0">
                <a:latin typeface="Corbel" panose="020B0503020204020204" pitchFamily="34" charset="0"/>
              </a:rPr>
              <a:t>Назовите ИКС.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Un poster social </a:t>
            </a:r>
            <a:r>
              <a:rPr lang="en-US" sz="6300" dirty="0" err="1">
                <a:latin typeface="Corbel" panose="020B0503020204020204" pitchFamily="34" charset="0"/>
              </a:rPr>
              <a:t>afirmă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X e</a:t>
            </a:r>
            <a:r>
              <a:rPr lang="ro-MD" sz="6300" dirty="0">
                <a:latin typeface="Corbel" panose="020B0503020204020204" pitchFamily="34" charset="0"/>
              </a:rPr>
              <a:t>ste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alegerea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fiecărui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însă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>
                <a:latin typeface="Corbel" panose="020B0503020204020204" pitchFamily="34" charset="0"/>
              </a:rPr>
              <a:t>respirația</a:t>
            </a:r>
            <a:r>
              <a:rPr lang="en-US" sz="6300" dirty="0">
                <a:latin typeface="Corbel" panose="020B0503020204020204" pitchFamily="34" charset="0"/>
              </a:rPr>
              <a:t> - nu. </a:t>
            </a:r>
            <a:r>
              <a:rPr lang="en-US" sz="6300" b="1" dirty="0">
                <a:latin typeface="Corbel" panose="020B0503020204020204" pitchFamily="34" charset="0"/>
              </a:rPr>
              <a:t>Ce e</a:t>
            </a:r>
            <a:r>
              <a:rPr lang="ro-MD" sz="6300" b="1" dirty="0">
                <a:latin typeface="Corbel" panose="020B0503020204020204" pitchFamily="34" charset="0"/>
              </a:rPr>
              <a:t>ste</a:t>
            </a:r>
            <a:r>
              <a:rPr lang="en-US" sz="6300" b="1" dirty="0">
                <a:latin typeface="Corbel" panose="020B0503020204020204" pitchFamily="34" charset="0"/>
              </a:rPr>
              <a:t> X? </a:t>
            </a: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1. </a:t>
            </a:r>
            <a:r>
              <a:rPr lang="ru-RU" sz="6300" dirty="0">
                <a:latin typeface="Corbel" panose="020B0503020204020204" pitchFamily="34" charset="0"/>
              </a:rPr>
              <a:t>Дайвинг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Scufundarea</a:t>
            </a:r>
            <a:r>
              <a:rPr lang="en-US" sz="6300" dirty="0">
                <a:latin typeface="Corbel" panose="020B0503020204020204" pitchFamily="34" charset="0"/>
              </a:rPr>
              <a:t> sub </a:t>
            </a:r>
            <a:r>
              <a:rPr lang="en-US" sz="6300" dirty="0" err="1">
                <a:latin typeface="Corbel" panose="020B0503020204020204" pitchFamily="34" charset="0"/>
              </a:rPr>
              <a:t>apă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2. </a:t>
            </a:r>
            <a:r>
              <a:rPr lang="ru-RU" sz="6300" dirty="0">
                <a:latin typeface="Corbel" panose="020B0503020204020204" pitchFamily="34" charset="0"/>
              </a:rPr>
              <a:t>Курение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Fumatul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3. </a:t>
            </a:r>
            <a:r>
              <a:rPr lang="ru-RU" sz="6300" dirty="0">
                <a:latin typeface="Corbel" panose="020B0503020204020204" pitchFamily="34" charset="0"/>
              </a:rPr>
              <a:t>Автомобиль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Automobilul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4. </a:t>
            </a:r>
            <a:r>
              <a:rPr lang="ru-RU" sz="6300" dirty="0">
                <a:latin typeface="Corbel" panose="020B0503020204020204" pitchFamily="34" charset="0"/>
              </a:rPr>
              <a:t>Паровоз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Trenul</a:t>
            </a:r>
            <a:endParaRPr lang="en-US" sz="63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6100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На социальном постере сказано, что ИКС – это выбор </a:t>
            </a: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каждого, а дышать – нет. </a:t>
            </a:r>
            <a:r>
              <a:rPr lang="ru-RU" sz="6300" b="1" dirty="0">
                <a:latin typeface="Corbel" panose="020B0503020204020204" pitchFamily="34" charset="0"/>
              </a:rPr>
              <a:t>Назовите ИКС.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Un poster social </a:t>
            </a:r>
            <a:r>
              <a:rPr lang="en-US" sz="6300" dirty="0" err="1">
                <a:latin typeface="Corbel" panose="020B0503020204020204" pitchFamily="34" charset="0"/>
              </a:rPr>
              <a:t>afirmă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X e</a:t>
            </a:r>
            <a:r>
              <a:rPr lang="ro-MD" sz="6300" dirty="0">
                <a:latin typeface="Corbel" panose="020B0503020204020204" pitchFamily="34" charset="0"/>
              </a:rPr>
              <a:t>ste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alegerea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fiecărui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însă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>
                <a:latin typeface="Corbel" panose="020B0503020204020204" pitchFamily="34" charset="0"/>
              </a:rPr>
              <a:t>respirația</a:t>
            </a:r>
            <a:r>
              <a:rPr lang="en-US" sz="6300" dirty="0">
                <a:latin typeface="Corbel" panose="020B0503020204020204" pitchFamily="34" charset="0"/>
              </a:rPr>
              <a:t> - nu. </a:t>
            </a:r>
            <a:r>
              <a:rPr lang="en-US" sz="6300" b="1" dirty="0">
                <a:latin typeface="Corbel" panose="020B0503020204020204" pitchFamily="34" charset="0"/>
              </a:rPr>
              <a:t>Ce e</a:t>
            </a:r>
            <a:r>
              <a:rPr lang="ro-MD" sz="6300" b="1" dirty="0">
                <a:latin typeface="Corbel" panose="020B0503020204020204" pitchFamily="34" charset="0"/>
              </a:rPr>
              <a:t>ste</a:t>
            </a:r>
            <a:r>
              <a:rPr lang="en-US" sz="6300" b="1" dirty="0">
                <a:latin typeface="Corbel" panose="020B0503020204020204" pitchFamily="34" charset="0"/>
              </a:rPr>
              <a:t> X? </a:t>
            </a: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1. </a:t>
            </a:r>
            <a:r>
              <a:rPr lang="ru-RU" sz="6300" dirty="0">
                <a:latin typeface="Corbel" panose="020B0503020204020204" pitchFamily="34" charset="0"/>
              </a:rPr>
              <a:t>Дайвинг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Scufundarea</a:t>
            </a:r>
            <a:r>
              <a:rPr lang="en-US" sz="6300" dirty="0">
                <a:latin typeface="Corbel" panose="020B0503020204020204" pitchFamily="34" charset="0"/>
              </a:rPr>
              <a:t> sub </a:t>
            </a:r>
            <a:r>
              <a:rPr lang="en-US" sz="6300" dirty="0" err="1">
                <a:latin typeface="Corbel" panose="020B0503020204020204" pitchFamily="34" charset="0"/>
              </a:rPr>
              <a:t>apă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2. </a:t>
            </a:r>
            <a:r>
              <a:rPr lang="ru-RU" sz="6300" dirty="0">
                <a:latin typeface="Corbel" panose="020B0503020204020204" pitchFamily="34" charset="0"/>
              </a:rPr>
              <a:t>Курение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Fumatul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3. </a:t>
            </a:r>
            <a:r>
              <a:rPr lang="ru-RU" sz="6300" dirty="0">
                <a:latin typeface="Corbel" panose="020B0503020204020204" pitchFamily="34" charset="0"/>
              </a:rPr>
              <a:t>Автомобиль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Automobilul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>
                <a:latin typeface="Corbel" panose="020B0503020204020204" pitchFamily="34" charset="0"/>
              </a:rPr>
              <a:t>4. </a:t>
            </a:r>
            <a:r>
              <a:rPr lang="ru-RU" sz="6300" dirty="0">
                <a:latin typeface="Corbel" panose="020B0503020204020204" pitchFamily="34" charset="0"/>
              </a:rPr>
              <a:t>Паровоз </a:t>
            </a:r>
            <a:r>
              <a:rPr lang="en-US" sz="6300" dirty="0">
                <a:latin typeface="Corbel" panose="020B0503020204020204" pitchFamily="34" charset="0"/>
              </a:rPr>
              <a:t>/ </a:t>
            </a:r>
            <a:r>
              <a:rPr lang="en-US" sz="6300">
                <a:latin typeface="Corbel" panose="020B0503020204020204" pitchFamily="34" charset="0"/>
              </a:rPr>
              <a:t>Trenul</a:t>
            </a:r>
            <a:endParaRPr lang="en-US" sz="63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520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4416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Радио понадобилось 38 лет для того, чтобы достичь аудитории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50 миллионов </a:t>
            </a:r>
            <a:r>
              <a:rPr lang="ru-RU" sz="5000" dirty="0">
                <a:latin typeface="Corbel" panose="020B0503020204020204" pitchFamily="34" charset="0"/>
              </a:rPr>
              <a:t>пользователей, телевидению – 13, кабельному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телевидению </a:t>
            </a:r>
            <a:r>
              <a:rPr lang="ru-RU" sz="5000" dirty="0">
                <a:latin typeface="Corbel" panose="020B0503020204020204" pitchFamily="34" charset="0"/>
              </a:rPr>
              <a:t>– 10. </a:t>
            </a:r>
            <a:r>
              <a:rPr lang="ru-RU" sz="5000" b="1" dirty="0">
                <a:latin typeface="Corbel" panose="020B0503020204020204" pitchFamily="34" charset="0"/>
              </a:rPr>
              <a:t>А сколько лет понадобилось </a:t>
            </a:r>
            <a:r>
              <a:rPr lang="ru-RU" sz="5000" b="1" dirty="0" smtClean="0">
                <a:latin typeface="Corbel" panose="020B0503020204020204" pitchFamily="34" charset="0"/>
              </a:rPr>
              <a:t>интернету?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Radioul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avut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nevoie</a:t>
            </a:r>
            <a:r>
              <a:rPr lang="en-US" sz="5000" dirty="0">
                <a:latin typeface="Corbel" panose="020B0503020204020204" pitchFamily="34" charset="0"/>
              </a:rPr>
              <a:t> de 38 de </a:t>
            </a:r>
            <a:r>
              <a:rPr lang="en-US" sz="5000" dirty="0" err="1">
                <a:latin typeface="Corbel" panose="020B0503020204020204" pitchFamily="34" charset="0"/>
              </a:rPr>
              <a:t>ani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pentru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atinge</a:t>
            </a:r>
            <a:r>
              <a:rPr lang="en-US" sz="5000" dirty="0">
                <a:latin typeface="Corbel" panose="020B0503020204020204" pitchFamily="34" charset="0"/>
              </a:rPr>
              <a:t> o </a:t>
            </a:r>
            <a:r>
              <a:rPr lang="en-US" sz="5000" dirty="0" err="1" smtClean="0">
                <a:latin typeface="Corbel" panose="020B0503020204020204" pitchFamily="34" charset="0"/>
              </a:rPr>
              <a:t>audiență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de 50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milioane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de </a:t>
            </a:r>
            <a:r>
              <a:rPr lang="en-US" sz="5000" dirty="0" err="1">
                <a:latin typeface="Corbel" panose="020B0503020204020204" pitchFamily="34" charset="0"/>
              </a:rPr>
              <a:t>utilizatori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err="1">
                <a:latin typeface="Corbel" panose="020B0503020204020204" pitchFamily="34" charset="0"/>
              </a:rPr>
              <a:t>Televiziunea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– de </a:t>
            </a:r>
            <a:r>
              <a:rPr lang="en-US" sz="5000" dirty="0">
                <a:latin typeface="Corbel" panose="020B0503020204020204" pitchFamily="34" charset="0"/>
              </a:rPr>
              <a:t>13 </a:t>
            </a:r>
            <a:r>
              <a:rPr lang="en-US" sz="5000" dirty="0" err="1">
                <a:latin typeface="Corbel" panose="020B0503020204020204" pitchFamily="34" charset="0"/>
              </a:rPr>
              <a:t>ani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televiziunea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prin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cablu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–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10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>
                <a:latin typeface="Corbel" panose="020B0503020204020204" pitchFamily="34" charset="0"/>
              </a:rPr>
              <a:t>De </a:t>
            </a:r>
            <a:r>
              <a:rPr lang="en-US" sz="5000" b="1" dirty="0" err="1">
                <a:latin typeface="Corbel" panose="020B0503020204020204" pitchFamily="34" charset="0"/>
              </a:rPr>
              <a:t>câți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ani</a:t>
            </a:r>
            <a:r>
              <a:rPr lang="en-US" sz="5000" b="1" dirty="0">
                <a:latin typeface="Corbel" panose="020B0503020204020204" pitchFamily="34" charset="0"/>
              </a:rPr>
              <a:t> a </a:t>
            </a:r>
            <a:r>
              <a:rPr lang="en-US" sz="5000" b="1" dirty="0" err="1">
                <a:latin typeface="Corbel" panose="020B0503020204020204" pitchFamily="34" charset="0"/>
              </a:rPr>
              <a:t>avut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 smtClean="0">
                <a:latin typeface="Corbel" panose="020B0503020204020204" pitchFamily="34" charset="0"/>
              </a:rPr>
              <a:t>nevoie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Internetul</a:t>
            </a:r>
            <a:r>
              <a:rPr lang="en-US" sz="5000" b="1" dirty="0">
                <a:latin typeface="Corbel" panose="020B0503020204020204" pitchFamily="34" charset="0"/>
              </a:rPr>
              <a:t>?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1. 5</a:t>
            </a: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2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smtClean="0">
                <a:latin typeface="Corbel" panose="020B0503020204020204" pitchFamily="34" charset="0"/>
              </a:rPr>
              <a:t>12</a:t>
            </a: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3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smtClean="0">
                <a:latin typeface="Corbel" panose="020B0503020204020204" pitchFamily="34" charset="0"/>
              </a:rPr>
              <a:t>17</a:t>
            </a: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4</a:t>
            </a:r>
            <a:r>
              <a:rPr lang="en-US" sz="5000" dirty="0">
                <a:latin typeface="Corbel" panose="020B0503020204020204" pitchFamily="34" charset="0"/>
              </a:rPr>
              <a:t>. 21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4416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Радио понадобилось 38 лет для того, чтобы достичь аудитории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50 миллионов </a:t>
            </a:r>
            <a:r>
              <a:rPr lang="ru-RU" sz="5000" dirty="0">
                <a:latin typeface="Corbel" panose="020B0503020204020204" pitchFamily="34" charset="0"/>
              </a:rPr>
              <a:t>пользователей, телевидению – 13, кабельному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телевидению </a:t>
            </a:r>
            <a:r>
              <a:rPr lang="ru-RU" sz="5000" dirty="0">
                <a:latin typeface="Corbel" panose="020B0503020204020204" pitchFamily="34" charset="0"/>
              </a:rPr>
              <a:t>– 10. </a:t>
            </a:r>
            <a:r>
              <a:rPr lang="ru-RU" sz="5000" b="1" dirty="0">
                <a:latin typeface="Corbel" panose="020B0503020204020204" pitchFamily="34" charset="0"/>
              </a:rPr>
              <a:t>А сколько лет понадобилось </a:t>
            </a:r>
            <a:r>
              <a:rPr lang="ru-RU" sz="5000" b="1" dirty="0" smtClean="0">
                <a:latin typeface="Corbel" panose="020B0503020204020204" pitchFamily="34" charset="0"/>
              </a:rPr>
              <a:t>интернету?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Radioul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avut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nevoie</a:t>
            </a:r>
            <a:r>
              <a:rPr lang="en-US" sz="5000" dirty="0">
                <a:latin typeface="Corbel" panose="020B0503020204020204" pitchFamily="34" charset="0"/>
              </a:rPr>
              <a:t> de 38 de </a:t>
            </a:r>
            <a:r>
              <a:rPr lang="en-US" sz="5000" dirty="0" err="1">
                <a:latin typeface="Corbel" panose="020B0503020204020204" pitchFamily="34" charset="0"/>
              </a:rPr>
              <a:t>ani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pentru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atinge</a:t>
            </a:r>
            <a:r>
              <a:rPr lang="en-US" sz="5000" dirty="0">
                <a:latin typeface="Corbel" panose="020B0503020204020204" pitchFamily="34" charset="0"/>
              </a:rPr>
              <a:t> o </a:t>
            </a:r>
            <a:r>
              <a:rPr lang="en-US" sz="5000" dirty="0" err="1" smtClean="0">
                <a:latin typeface="Corbel" panose="020B0503020204020204" pitchFamily="34" charset="0"/>
              </a:rPr>
              <a:t>audiență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de 50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milioane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de </a:t>
            </a:r>
            <a:r>
              <a:rPr lang="en-US" sz="5000" dirty="0" err="1">
                <a:latin typeface="Corbel" panose="020B0503020204020204" pitchFamily="34" charset="0"/>
              </a:rPr>
              <a:t>utilizatori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err="1">
                <a:latin typeface="Corbel" panose="020B0503020204020204" pitchFamily="34" charset="0"/>
              </a:rPr>
              <a:t>Televiziunea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– de </a:t>
            </a:r>
            <a:r>
              <a:rPr lang="en-US" sz="5000" dirty="0">
                <a:latin typeface="Corbel" panose="020B0503020204020204" pitchFamily="34" charset="0"/>
              </a:rPr>
              <a:t>13 </a:t>
            </a:r>
            <a:r>
              <a:rPr lang="en-US" sz="5000" dirty="0" err="1">
                <a:latin typeface="Corbel" panose="020B0503020204020204" pitchFamily="34" charset="0"/>
              </a:rPr>
              <a:t>ani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televiziunea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prin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cablu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–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10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>
                <a:latin typeface="Corbel" panose="020B0503020204020204" pitchFamily="34" charset="0"/>
              </a:rPr>
              <a:t>De </a:t>
            </a:r>
            <a:r>
              <a:rPr lang="en-US" sz="5000" b="1" dirty="0" err="1">
                <a:latin typeface="Corbel" panose="020B0503020204020204" pitchFamily="34" charset="0"/>
              </a:rPr>
              <a:t>câți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ani</a:t>
            </a:r>
            <a:r>
              <a:rPr lang="en-US" sz="5000" b="1" dirty="0">
                <a:latin typeface="Corbel" panose="020B0503020204020204" pitchFamily="34" charset="0"/>
              </a:rPr>
              <a:t> a </a:t>
            </a:r>
            <a:r>
              <a:rPr lang="en-US" sz="5000" b="1" dirty="0" err="1">
                <a:latin typeface="Corbel" panose="020B0503020204020204" pitchFamily="34" charset="0"/>
              </a:rPr>
              <a:t>avut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 smtClean="0">
                <a:latin typeface="Corbel" panose="020B0503020204020204" pitchFamily="34" charset="0"/>
              </a:rPr>
              <a:t>nevoie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Internetul</a:t>
            </a:r>
            <a:r>
              <a:rPr lang="en-US" sz="5000" b="1" dirty="0">
                <a:latin typeface="Corbel" panose="020B0503020204020204" pitchFamily="34" charset="0"/>
              </a:rPr>
              <a:t>?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1. 5</a:t>
            </a: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2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smtClean="0">
                <a:latin typeface="Corbel" panose="020B0503020204020204" pitchFamily="34" charset="0"/>
              </a:rPr>
              <a:t>12</a:t>
            </a: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3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smtClean="0">
                <a:latin typeface="Corbel" panose="020B0503020204020204" pitchFamily="34" charset="0"/>
              </a:rPr>
              <a:t>17</a:t>
            </a: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4</a:t>
            </a:r>
            <a:r>
              <a:rPr lang="en-US" sz="5000" dirty="0">
                <a:latin typeface="Corbel" panose="020B0503020204020204" pitchFamily="34" charset="0"/>
              </a:rPr>
              <a:t>. 21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826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533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100" i="1" dirty="0" smtClean="0">
                <a:latin typeface="Corbel" panose="020B0503020204020204" pitchFamily="34" charset="0"/>
              </a:rPr>
              <a:t>«По мере того, как мы посягаем на ресурсы природы и разрушаем жизненно важные </a:t>
            </a:r>
            <a:endParaRPr lang="ro-MD" sz="4100" i="1" dirty="0">
              <a:latin typeface="Corbel" panose="020B0503020204020204" pitchFamily="34" charset="0"/>
            </a:endParaRPr>
          </a:p>
          <a:p>
            <a:pPr fontAlgn="base"/>
            <a:r>
              <a:rPr lang="ru-RU" sz="4100" i="1" dirty="0" smtClean="0">
                <a:latin typeface="Corbel" panose="020B0503020204020204" pitchFamily="34" charset="0"/>
              </a:rPr>
              <a:t>места обитания, всё большее число видов оказывается под угрозой исчезновения», </a:t>
            </a:r>
            <a:r>
              <a:rPr lang="ru-RU" sz="4100" dirty="0" smtClean="0">
                <a:latin typeface="Corbel" panose="020B0503020204020204" pitchFamily="34" charset="0"/>
              </a:rPr>
              <a:t>–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заявил генеральный секретарь ООН </a:t>
            </a:r>
            <a:r>
              <a:rPr lang="ru-RU" sz="4100" dirty="0" err="1" smtClean="0">
                <a:latin typeface="Corbel" panose="020B0503020204020204" pitchFamily="34" charset="0"/>
              </a:rPr>
              <a:t>Антониу</a:t>
            </a:r>
            <a:r>
              <a:rPr lang="ru-RU" sz="4100" dirty="0" smtClean="0">
                <a:latin typeface="Corbel" panose="020B0503020204020204" pitchFamily="34" charset="0"/>
              </a:rPr>
              <a:t> </a:t>
            </a:r>
            <a:r>
              <a:rPr lang="ru-RU" sz="4100" dirty="0" err="1" smtClean="0">
                <a:latin typeface="Corbel" panose="020B0503020204020204" pitchFamily="34" charset="0"/>
              </a:rPr>
              <a:t>Гутерриш</a:t>
            </a:r>
            <a:r>
              <a:rPr lang="ru-RU" sz="4100" dirty="0" smtClean="0">
                <a:latin typeface="Corbel" panose="020B0503020204020204" pitchFamily="34" charset="0"/>
              </a:rPr>
              <a:t>. Эта цитата приведена в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статье о том, что защита биоразнообразия – ответственность… </a:t>
            </a:r>
            <a:r>
              <a:rPr lang="ru-RU" sz="4100" b="1" dirty="0" smtClean="0">
                <a:latin typeface="Corbel" panose="020B0503020204020204" pitchFamily="34" charset="0"/>
              </a:rPr>
              <a:t>Кого? </a:t>
            </a:r>
            <a:endParaRPr lang="ro-MD" sz="4100" dirty="0">
              <a:latin typeface="Corbel" panose="020B0503020204020204" pitchFamily="34" charset="0"/>
            </a:endParaRPr>
          </a:p>
          <a:p>
            <a:pPr fontAlgn="base"/>
            <a:r>
              <a:rPr lang="en-US" sz="4100" i="1" dirty="0" smtClean="0">
                <a:latin typeface="Corbel" panose="020B0503020204020204" pitchFamily="34" charset="0"/>
              </a:rPr>
              <a:t>”</a:t>
            </a:r>
            <a:r>
              <a:rPr lang="en-US" sz="4100" i="1" dirty="0" err="1" smtClean="0">
                <a:latin typeface="Corbel" panose="020B0503020204020204" pitchFamily="34" charset="0"/>
              </a:rPr>
              <a:t>Pe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măsură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ce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distrugem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resursele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naturale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și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habitatele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vitale</a:t>
            </a:r>
            <a:r>
              <a:rPr lang="en-US" sz="4100" i="1" dirty="0" smtClean="0">
                <a:latin typeface="Corbel" panose="020B0503020204020204" pitchFamily="34" charset="0"/>
              </a:rPr>
              <a:t>, un </a:t>
            </a:r>
            <a:r>
              <a:rPr lang="en-US" sz="4100" i="1" dirty="0" err="1" smtClean="0">
                <a:latin typeface="Corbel" panose="020B0503020204020204" pitchFamily="34" charset="0"/>
              </a:rPr>
              <a:t>număr</a:t>
            </a:r>
            <a:r>
              <a:rPr lang="en-US" sz="4100" i="1" dirty="0" smtClean="0">
                <a:latin typeface="Corbel" panose="020B0503020204020204" pitchFamily="34" charset="0"/>
              </a:rPr>
              <a:t> tot </a:t>
            </a:r>
            <a:r>
              <a:rPr lang="en-US" sz="4100" i="1" dirty="0" err="1" smtClean="0">
                <a:latin typeface="Corbel" panose="020B0503020204020204" pitchFamily="34" charset="0"/>
              </a:rPr>
              <a:t>mai</a:t>
            </a:r>
            <a:r>
              <a:rPr lang="en-US" sz="4100" i="1" dirty="0" smtClean="0">
                <a:latin typeface="Corbel" panose="020B0503020204020204" pitchFamily="34" charset="0"/>
              </a:rPr>
              <a:t> mare de </a:t>
            </a:r>
            <a:endParaRPr lang="ro-MD" sz="41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i="1" dirty="0" err="1" smtClean="0">
                <a:latin typeface="Corbel" panose="020B0503020204020204" pitchFamily="34" charset="0"/>
              </a:rPr>
              <a:t>specii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sunt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amenințate</a:t>
            </a:r>
            <a:r>
              <a:rPr lang="en-US" sz="4100" i="1" dirty="0" smtClean="0">
                <a:latin typeface="Corbel" panose="020B0503020204020204" pitchFamily="34" charset="0"/>
              </a:rPr>
              <a:t> de </a:t>
            </a:r>
            <a:r>
              <a:rPr lang="en-US" sz="4100" i="1" dirty="0" err="1" smtClean="0">
                <a:latin typeface="Corbel" panose="020B0503020204020204" pitchFamily="34" charset="0"/>
              </a:rPr>
              <a:t>dispariție</a:t>
            </a:r>
            <a:r>
              <a:rPr lang="en-US" sz="4100" i="1" dirty="0" smtClean="0">
                <a:latin typeface="Corbel" panose="020B0503020204020204" pitchFamily="34" charset="0"/>
              </a:rPr>
              <a:t>” </a:t>
            </a:r>
            <a:r>
              <a:rPr lang="ro-MD" sz="4100" i="1" dirty="0" smtClean="0">
                <a:latin typeface="Corbel" panose="020B0503020204020204" pitchFamily="34" charset="0"/>
              </a:rPr>
              <a:t> </a:t>
            </a:r>
            <a:r>
              <a:rPr lang="en-US" sz="4100" dirty="0" smtClean="0">
                <a:latin typeface="Corbel" panose="020B0503020204020204" pitchFamily="34" charset="0"/>
              </a:rPr>
              <a:t>- a </a:t>
            </a:r>
            <a:r>
              <a:rPr lang="en-US" sz="4100" dirty="0" err="1" smtClean="0">
                <a:latin typeface="Corbel" panose="020B0503020204020204" pitchFamily="34" charset="0"/>
              </a:rPr>
              <a:t>declarat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 smtClean="0">
                <a:latin typeface="Corbel" panose="020B0503020204020204" pitchFamily="34" charset="0"/>
              </a:rPr>
              <a:t>secretarul</a:t>
            </a:r>
            <a:r>
              <a:rPr lang="en-US" sz="4100" dirty="0" smtClean="0">
                <a:latin typeface="Corbel" panose="020B0503020204020204" pitchFamily="34" charset="0"/>
              </a:rPr>
              <a:t> general ONU Antonio </a:t>
            </a:r>
            <a:r>
              <a:rPr lang="en-US" sz="4100" dirty="0" err="1" smtClean="0">
                <a:latin typeface="Corbel" panose="020B0503020204020204" pitchFamily="34" charset="0"/>
              </a:rPr>
              <a:t>Guterres</a:t>
            </a:r>
            <a:r>
              <a:rPr lang="en-US" sz="4100" dirty="0" smtClean="0">
                <a:latin typeface="Corbel" panose="020B0503020204020204" pitchFamily="34" charset="0"/>
              </a:rPr>
              <a:t>.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b="1" dirty="0" err="1" smtClean="0">
                <a:latin typeface="Corbel" panose="020B0503020204020204" pitchFamily="34" charset="0"/>
              </a:rPr>
              <a:t>Acest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citat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apare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într</a:t>
            </a:r>
            <a:r>
              <a:rPr lang="en-US" sz="4100" b="1" dirty="0" smtClean="0">
                <a:latin typeface="Corbel" panose="020B0503020204020204" pitchFamily="34" charset="0"/>
              </a:rPr>
              <a:t>-un </a:t>
            </a:r>
            <a:r>
              <a:rPr lang="en-US" sz="4100" b="1" dirty="0" err="1" smtClean="0">
                <a:latin typeface="Corbel" panose="020B0503020204020204" pitchFamily="34" charset="0"/>
              </a:rPr>
              <a:t>articol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despre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faptul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că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protecția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biodiversității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este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endParaRPr lang="ro-MD" sz="4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b="1" dirty="0" err="1" smtClean="0">
                <a:latin typeface="Corbel" panose="020B0503020204020204" pitchFamily="34" charset="0"/>
              </a:rPr>
              <a:t>responsabilitatea</a:t>
            </a:r>
            <a:r>
              <a:rPr lang="en-US" sz="4100" b="1" dirty="0" smtClean="0">
                <a:latin typeface="Corbel" panose="020B0503020204020204" pitchFamily="34" charset="0"/>
              </a:rPr>
              <a:t>… 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1. </a:t>
            </a:r>
            <a:r>
              <a:rPr lang="ru-RU" sz="4100" dirty="0" smtClean="0">
                <a:latin typeface="Corbel" panose="020B0503020204020204" pitchFamily="34" charset="0"/>
              </a:rPr>
              <a:t>Человечества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umanității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2. </a:t>
            </a:r>
            <a:r>
              <a:rPr lang="ru-RU" sz="4100" dirty="0" smtClean="0">
                <a:latin typeface="Corbel" panose="020B0503020204020204" pitchFamily="34" charset="0"/>
              </a:rPr>
              <a:t>ООН </a:t>
            </a:r>
            <a:r>
              <a:rPr lang="en-US" sz="4100" dirty="0" smtClean="0">
                <a:latin typeface="Corbel" panose="020B0503020204020204" pitchFamily="34" charset="0"/>
              </a:rPr>
              <a:t>/ ONU.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3. </a:t>
            </a:r>
            <a:r>
              <a:rPr lang="ru-RU" sz="4100" dirty="0" smtClean="0">
                <a:latin typeface="Corbel" panose="020B0503020204020204" pitchFamily="34" charset="0"/>
              </a:rPr>
              <a:t>Богатых стран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țărilor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 smtClean="0">
                <a:latin typeface="Corbel" panose="020B0503020204020204" pitchFamily="34" charset="0"/>
              </a:rPr>
              <a:t>bogate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4. </a:t>
            </a:r>
            <a:r>
              <a:rPr lang="ru-RU" sz="4100" dirty="0" smtClean="0">
                <a:latin typeface="Corbel" panose="020B0503020204020204" pitchFamily="34" charset="0"/>
              </a:rPr>
              <a:t>Инопланетян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extratereștrilor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  <a:endParaRPr lang="en-US" sz="41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533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100" i="1" dirty="0" smtClean="0">
                <a:latin typeface="Corbel" panose="020B0503020204020204" pitchFamily="34" charset="0"/>
              </a:rPr>
              <a:t>«По мере того, как мы посягаем на ресурсы природы и разрушаем жизненно важные </a:t>
            </a:r>
            <a:endParaRPr lang="ro-MD" sz="4100" i="1" dirty="0">
              <a:latin typeface="Corbel" panose="020B0503020204020204" pitchFamily="34" charset="0"/>
            </a:endParaRPr>
          </a:p>
          <a:p>
            <a:pPr fontAlgn="base"/>
            <a:r>
              <a:rPr lang="ru-RU" sz="4100" i="1" dirty="0" smtClean="0">
                <a:latin typeface="Corbel" panose="020B0503020204020204" pitchFamily="34" charset="0"/>
              </a:rPr>
              <a:t>места обитания, всё большее число видов оказывается под угрозой исчезновения», </a:t>
            </a:r>
            <a:r>
              <a:rPr lang="ru-RU" sz="4100" dirty="0" smtClean="0">
                <a:latin typeface="Corbel" panose="020B0503020204020204" pitchFamily="34" charset="0"/>
              </a:rPr>
              <a:t>–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заявил генеральный секретарь ООН </a:t>
            </a:r>
            <a:r>
              <a:rPr lang="ru-RU" sz="4100" dirty="0" err="1" smtClean="0">
                <a:latin typeface="Corbel" panose="020B0503020204020204" pitchFamily="34" charset="0"/>
              </a:rPr>
              <a:t>Антониу</a:t>
            </a:r>
            <a:r>
              <a:rPr lang="ru-RU" sz="4100" dirty="0" smtClean="0">
                <a:latin typeface="Corbel" panose="020B0503020204020204" pitchFamily="34" charset="0"/>
              </a:rPr>
              <a:t> </a:t>
            </a:r>
            <a:r>
              <a:rPr lang="ru-RU" sz="4100" dirty="0" err="1" smtClean="0">
                <a:latin typeface="Corbel" panose="020B0503020204020204" pitchFamily="34" charset="0"/>
              </a:rPr>
              <a:t>Гутерриш</a:t>
            </a:r>
            <a:r>
              <a:rPr lang="ru-RU" sz="4100" dirty="0" smtClean="0">
                <a:latin typeface="Corbel" panose="020B0503020204020204" pitchFamily="34" charset="0"/>
              </a:rPr>
              <a:t>. Эта цитата приведена в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статье о том, что защита биоразнообразия – ответственность… </a:t>
            </a:r>
            <a:r>
              <a:rPr lang="ru-RU" sz="4100" b="1" dirty="0" smtClean="0">
                <a:latin typeface="Corbel" panose="020B0503020204020204" pitchFamily="34" charset="0"/>
              </a:rPr>
              <a:t>Кого? </a:t>
            </a:r>
            <a:endParaRPr lang="ro-MD" sz="4100" dirty="0">
              <a:latin typeface="Corbel" panose="020B0503020204020204" pitchFamily="34" charset="0"/>
            </a:endParaRPr>
          </a:p>
          <a:p>
            <a:pPr fontAlgn="base"/>
            <a:r>
              <a:rPr lang="en-US" sz="4100" i="1" dirty="0" smtClean="0">
                <a:latin typeface="Corbel" panose="020B0503020204020204" pitchFamily="34" charset="0"/>
              </a:rPr>
              <a:t>”</a:t>
            </a:r>
            <a:r>
              <a:rPr lang="en-US" sz="4100" i="1" dirty="0" err="1" smtClean="0">
                <a:latin typeface="Corbel" panose="020B0503020204020204" pitchFamily="34" charset="0"/>
              </a:rPr>
              <a:t>Pe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măsură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ce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distrugem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resursele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naturale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și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habitatele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vitale</a:t>
            </a:r>
            <a:r>
              <a:rPr lang="en-US" sz="4100" i="1" dirty="0" smtClean="0">
                <a:latin typeface="Corbel" panose="020B0503020204020204" pitchFamily="34" charset="0"/>
              </a:rPr>
              <a:t>, un </a:t>
            </a:r>
            <a:r>
              <a:rPr lang="en-US" sz="4100" i="1" dirty="0" err="1" smtClean="0">
                <a:latin typeface="Corbel" panose="020B0503020204020204" pitchFamily="34" charset="0"/>
              </a:rPr>
              <a:t>număr</a:t>
            </a:r>
            <a:r>
              <a:rPr lang="en-US" sz="4100" i="1" dirty="0" smtClean="0">
                <a:latin typeface="Corbel" panose="020B0503020204020204" pitchFamily="34" charset="0"/>
              </a:rPr>
              <a:t> tot </a:t>
            </a:r>
            <a:r>
              <a:rPr lang="en-US" sz="4100" i="1" dirty="0" err="1" smtClean="0">
                <a:latin typeface="Corbel" panose="020B0503020204020204" pitchFamily="34" charset="0"/>
              </a:rPr>
              <a:t>mai</a:t>
            </a:r>
            <a:r>
              <a:rPr lang="en-US" sz="4100" i="1" dirty="0" smtClean="0">
                <a:latin typeface="Corbel" panose="020B0503020204020204" pitchFamily="34" charset="0"/>
              </a:rPr>
              <a:t> mare de </a:t>
            </a:r>
            <a:endParaRPr lang="ro-MD" sz="41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i="1" dirty="0" err="1" smtClean="0">
                <a:latin typeface="Corbel" panose="020B0503020204020204" pitchFamily="34" charset="0"/>
              </a:rPr>
              <a:t>specii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sunt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amenințate</a:t>
            </a:r>
            <a:r>
              <a:rPr lang="en-US" sz="4100" i="1" dirty="0" smtClean="0">
                <a:latin typeface="Corbel" panose="020B0503020204020204" pitchFamily="34" charset="0"/>
              </a:rPr>
              <a:t> de </a:t>
            </a:r>
            <a:r>
              <a:rPr lang="en-US" sz="4100" i="1" dirty="0" err="1" smtClean="0">
                <a:latin typeface="Corbel" panose="020B0503020204020204" pitchFamily="34" charset="0"/>
              </a:rPr>
              <a:t>dispariție</a:t>
            </a:r>
            <a:r>
              <a:rPr lang="en-US" sz="4100" i="1" dirty="0" smtClean="0">
                <a:latin typeface="Corbel" panose="020B0503020204020204" pitchFamily="34" charset="0"/>
              </a:rPr>
              <a:t>” </a:t>
            </a:r>
            <a:r>
              <a:rPr lang="ro-MD" sz="4100" i="1" dirty="0" smtClean="0">
                <a:latin typeface="Corbel" panose="020B0503020204020204" pitchFamily="34" charset="0"/>
              </a:rPr>
              <a:t> </a:t>
            </a:r>
            <a:r>
              <a:rPr lang="en-US" sz="4100" dirty="0" smtClean="0">
                <a:latin typeface="Corbel" panose="020B0503020204020204" pitchFamily="34" charset="0"/>
              </a:rPr>
              <a:t>- a </a:t>
            </a:r>
            <a:r>
              <a:rPr lang="en-US" sz="4100" dirty="0" err="1" smtClean="0">
                <a:latin typeface="Corbel" panose="020B0503020204020204" pitchFamily="34" charset="0"/>
              </a:rPr>
              <a:t>declarat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 smtClean="0">
                <a:latin typeface="Corbel" panose="020B0503020204020204" pitchFamily="34" charset="0"/>
              </a:rPr>
              <a:t>secretarul</a:t>
            </a:r>
            <a:r>
              <a:rPr lang="en-US" sz="4100" dirty="0" smtClean="0">
                <a:latin typeface="Corbel" panose="020B0503020204020204" pitchFamily="34" charset="0"/>
              </a:rPr>
              <a:t> general ONU Antonio </a:t>
            </a:r>
            <a:r>
              <a:rPr lang="en-US" sz="4100" dirty="0" err="1" smtClean="0">
                <a:latin typeface="Corbel" panose="020B0503020204020204" pitchFamily="34" charset="0"/>
              </a:rPr>
              <a:t>Guterres</a:t>
            </a:r>
            <a:r>
              <a:rPr lang="en-US" sz="4100" dirty="0" smtClean="0">
                <a:latin typeface="Corbel" panose="020B0503020204020204" pitchFamily="34" charset="0"/>
              </a:rPr>
              <a:t>.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b="1" dirty="0" err="1" smtClean="0">
                <a:latin typeface="Corbel" panose="020B0503020204020204" pitchFamily="34" charset="0"/>
              </a:rPr>
              <a:t>Acest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citat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apare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într</a:t>
            </a:r>
            <a:r>
              <a:rPr lang="en-US" sz="4100" b="1" dirty="0" smtClean="0">
                <a:latin typeface="Corbel" panose="020B0503020204020204" pitchFamily="34" charset="0"/>
              </a:rPr>
              <a:t>-un </a:t>
            </a:r>
            <a:r>
              <a:rPr lang="en-US" sz="4100" b="1" dirty="0" err="1" smtClean="0">
                <a:latin typeface="Corbel" panose="020B0503020204020204" pitchFamily="34" charset="0"/>
              </a:rPr>
              <a:t>articol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despre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faptul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că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protecția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biodiversității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este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endParaRPr lang="ro-MD" sz="4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b="1" dirty="0" err="1" smtClean="0">
                <a:latin typeface="Corbel" panose="020B0503020204020204" pitchFamily="34" charset="0"/>
              </a:rPr>
              <a:t>responsabilitatea</a:t>
            </a:r>
            <a:r>
              <a:rPr lang="en-US" sz="4100" b="1" dirty="0" smtClean="0">
                <a:latin typeface="Corbel" panose="020B0503020204020204" pitchFamily="34" charset="0"/>
              </a:rPr>
              <a:t>… 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1. </a:t>
            </a:r>
            <a:r>
              <a:rPr lang="ru-RU" sz="4100" dirty="0" smtClean="0">
                <a:latin typeface="Corbel" panose="020B0503020204020204" pitchFamily="34" charset="0"/>
              </a:rPr>
              <a:t>Человечества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umanității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2. </a:t>
            </a:r>
            <a:r>
              <a:rPr lang="ru-RU" sz="4100" dirty="0" smtClean="0">
                <a:latin typeface="Corbel" panose="020B0503020204020204" pitchFamily="34" charset="0"/>
              </a:rPr>
              <a:t>ООН </a:t>
            </a:r>
            <a:r>
              <a:rPr lang="en-US" sz="4100" dirty="0" smtClean="0">
                <a:latin typeface="Corbel" panose="020B0503020204020204" pitchFamily="34" charset="0"/>
              </a:rPr>
              <a:t>/ ONU.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3. </a:t>
            </a:r>
            <a:r>
              <a:rPr lang="ru-RU" sz="4100" dirty="0" smtClean="0">
                <a:latin typeface="Corbel" panose="020B0503020204020204" pitchFamily="34" charset="0"/>
              </a:rPr>
              <a:t>Богатых стран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țărilor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 smtClean="0">
                <a:latin typeface="Corbel" panose="020B0503020204020204" pitchFamily="34" charset="0"/>
              </a:rPr>
              <a:t>bogate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4. </a:t>
            </a:r>
            <a:r>
              <a:rPr lang="ru-RU" sz="4100" dirty="0" smtClean="0">
                <a:latin typeface="Corbel" panose="020B0503020204020204" pitchFamily="34" charset="0"/>
              </a:rPr>
              <a:t>Инопланетян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extratereștrilor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  <a:endParaRPr lang="en-US" sz="41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308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533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100" i="1" dirty="0" smtClean="0">
                <a:latin typeface="Corbel" panose="020B0503020204020204" pitchFamily="34" charset="0"/>
              </a:rPr>
              <a:t>«По мере того, как мы посягаем на ресурсы природы и разрушаем жизненно важные </a:t>
            </a:r>
            <a:endParaRPr lang="ro-MD" sz="4100" i="1" dirty="0">
              <a:latin typeface="Corbel" panose="020B0503020204020204" pitchFamily="34" charset="0"/>
            </a:endParaRPr>
          </a:p>
          <a:p>
            <a:pPr fontAlgn="base"/>
            <a:r>
              <a:rPr lang="ru-RU" sz="4100" i="1" dirty="0" smtClean="0">
                <a:latin typeface="Corbel" panose="020B0503020204020204" pitchFamily="34" charset="0"/>
              </a:rPr>
              <a:t>места обитания, всё большее число видов оказывается под угрозой исчезновения», </a:t>
            </a:r>
            <a:r>
              <a:rPr lang="ru-RU" sz="4100" dirty="0" smtClean="0">
                <a:latin typeface="Corbel" panose="020B0503020204020204" pitchFamily="34" charset="0"/>
              </a:rPr>
              <a:t>–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заявил генеральный секретарь ООН </a:t>
            </a:r>
            <a:r>
              <a:rPr lang="ru-RU" sz="4100" dirty="0" err="1" smtClean="0">
                <a:latin typeface="Corbel" panose="020B0503020204020204" pitchFamily="34" charset="0"/>
              </a:rPr>
              <a:t>Антониу</a:t>
            </a:r>
            <a:r>
              <a:rPr lang="ru-RU" sz="4100" dirty="0" smtClean="0">
                <a:latin typeface="Corbel" panose="020B0503020204020204" pitchFamily="34" charset="0"/>
              </a:rPr>
              <a:t> </a:t>
            </a:r>
            <a:r>
              <a:rPr lang="ru-RU" sz="4100" dirty="0" err="1" smtClean="0">
                <a:latin typeface="Corbel" panose="020B0503020204020204" pitchFamily="34" charset="0"/>
              </a:rPr>
              <a:t>Гутерриш</a:t>
            </a:r>
            <a:r>
              <a:rPr lang="ru-RU" sz="4100" dirty="0" smtClean="0">
                <a:latin typeface="Corbel" panose="020B0503020204020204" pitchFamily="34" charset="0"/>
              </a:rPr>
              <a:t>. Эта цитата приведена в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статье о том, что защита биоразнообразия – ответственность… </a:t>
            </a:r>
            <a:r>
              <a:rPr lang="ru-RU" sz="4100" b="1" dirty="0" smtClean="0">
                <a:latin typeface="Corbel" panose="020B0503020204020204" pitchFamily="34" charset="0"/>
              </a:rPr>
              <a:t>Кого? </a:t>
            </a:r>
            <a:endParaRPr lang="ro-MD" sz="4100" dirty="0">
              <a:latin typeface="Corbel" panose="020B0503020204020204" pitchFamily="34" charset="0"/>
            </a:endParaRPr>
          </a:p>
          <a:p>
            <a:pPr fontAlgn="base"/>
            <a:r>
              <a:rPr lang="en-US" sz="4100" i="1" dirty="0" smtClean="0">
                <a:latin typeface="Corbel" panose="020B0503020204020204" pitchFamily="34" charset="0"/>
              </a:rPr>
              <a:t>”</a:t>
            </a:r>
            <a:r>
              <a:rPr lang="en-US" sz="4100" i="1" dirty="0" err="1" smtClean="0">
                <a:latin typeface="Corbel" panose="020B0503020204020204" pitchFamily="34" charset="0"/>
              </a:rPr>
              <a:t>Pe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măsură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ce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distrugem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resursele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naturale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și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habitatele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vitale</a:t>
            </a:r>
            <a:r>
              <a:rPr lang="en-US" sz="4100" i="1" dirty="0" smtClean="0">
                <a:latin typeface="Corbel" panose="020B0503020204020204" pitchFamily="34" charset="0"/>
              </a:rPr>
              <a:t>, un </a:t>
            </a:r>
            <a:r>
              <a:rPr lang="en-US" sz="4100" i="1" dirty="0" err="1" smtClean="0">
                <a:latin typeface="Corbel" panose="020B0503020204020204" pitchFamily="34" charset="0"/>
              </a:rPr>
              <a:t>număr</a:t>
            </a:r>
            <a:r>
              <a:rPr lang="en-US" sz="4100" i="1" dirty="0" smtClean="0">
                <a:latin typeface="Corbel" panose="020B0503020204020204" pitchFamily="34" charset="0"/>
              </a:rPr>
              <a:t> tot </a:t>
            </a:r>
            <a:r>
              <a:rPr lang="en-US" sz="4100" i="1" dirty="0" err="1" smtClean="0">
                <a:latin typeface="Corbel" panose="020B0503020204020204" pitchFamily="34" charset="0"/>
              </a:rPr>
              <a:t>mai</a:t>
            </a:r>
            <a:r>
              <a:rPr lang="en-US" sz="4100" i="1" dirty="0" smtClean="0">
                <a:latin typeface="Corbel" panose="020B0503020204020204" pitchFamily="34" charset="0"/>
              </a:rPr>
              <a:t> mare de </a:t>
            </a:r>
            <a:endParaRPr lang="ro-MD" sz="41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i="1" dirty="0" err="1" smtClean="0">
                <a:latin typeface="Corbel" panose="020B0503020204020204" pitchFamily="34" charset="0"/>
              </a:rPr>
              <a:t>specii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sunt</a:t>
            </a:r>
            <a:r>
              <a:rPr lang="en-US" sz="4100" i="1" dirty="0" smtClean="0">
                <a:latin typeface="Corbel" panose="020B0503020204020204" pitchFamily="34" charset="0"/>
              </a:rPr>
              <a:t> </a:t>
            </a:r>
            <a:r>
              <a:rPr lang="en-US" sz="4100" i="1" dirty="0" err="1" smtClean="0">
                <a:latin typeface="Corbel" panose="020B0503020204020204" pitchFamily="34" charset="0"/>
              </a:rPr>
              <a:t>amenințate</a:t>
            </a:r>
            <a:r>
              <a:rPr lang="en-US" sz="4100" i="1" dirty="0" smtClean="0">
                <a:latin typeface="Corbel" panose="020B0503020204020204" pitchFamily="34" charset="0"/>
              </a:rPr>
              <a:t> de </a:t>
            </a:r>
            <a:r>
              <a:rPr lang="en-US" sz="4100" i="1" dirty="0" err="1" smtClean="0">
                <a:latin typeface="Corbel" panose="020B0503020204020204" pitchFamily="34" charset="0"/>
              </a:rPr>
              <a:t>dispariție</a:t>
            </a:r>
            <a:r>
              <a:rPr lang="en-US" sz="4100" i="1" dirty="0" smtClean="0">
                <a:latin typeface="Corbel" panose="020B0503020204020204" pitchFamily="34" charset="0"/>
              </a:rPr>
              <a:t>” </a:t>
            </a:r>
            <a:r>
              <a:rPr lang="ro-MD" sz="4100" i="1" dirty="0" smtClean="0">
                <a:latin typeface="Corbel" panose="020B0503020204020204" pitchFamily="34" charset="0"/>
              </a:rPr>
              <a:t> </a:t>
            </a:r>
            <a:r>
              <a:rPr lang="en-US" sz="4100" dirty="0" smtClean="0">
                <a:latin typeface="Corbel" panose="020B0503020204020204" pitchFamily="34" charset="0"/>
              </a:rPr>
              <a:t>- a </a:t>
            </a:r>
            <a:r>
              <a:rPr lang="en-US" sz="4100" dirty="0" err="1" smtClean="0">
                <a:latin typeface="Corbel" panose="020B0503020204020204" pitchFamily="34" charset="0"/>
              </a:rPr>
              <a:t>declarat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 smtClean="0">
                <a:latin typeface="Corbel" panose="020B0503020204020204" pitchFamily="34" charset="0"/>
              </a:rPr>
              <a:t>secretarul</a:t>
            </a:r>
            <a:r>
              <a:rPr lang="en-US" sz="4100" dirty="0" smtClean="0">
                <a:latin typeface="Corbel" panose="020B0503020204020204" pitchFamily="34" charset="0"/>
              </a:rPr>
              <a:t> general ONU Antonio </a:t>
            </a:r>
            <a:r>
              <a:rPr lang="en-US" sz="4100" dirty="0" err="1" smtClean="0">
                <a:latin typeface="Corbel" panose="020B0503020204020204" pitchFamily="34" charset="0"/>
              </a:rPr>
              <a:t>Guterres</a:t>
            </a:r>
            <a:r>
              <a:rPr lang="en-US" sz="4100" dirty="0" smtClean="0">
                <a:latin typeface="Corbel" panose="020B0503020204020204" pitchFamily="34" charset="0"/>
              </a:rPr>
              <a:t>. </a:t>
            </a:r>
            <a:endParaRPr lang="ro-MD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b="1" dirty="0" err="1" smtClean="0">
                <a:latin typeface="Corbel" panose="020B0503020204020204" pitchFamily="34" charset="0"/>
              </a:rPr>
              <a:t>Acest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citat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apare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într</a:t>
            </a:r>
            <a:r>
              <a:rPr lang="en-US" sz="4100" b="1" dirty="0" smtClean="0">
                <a:latin typeface="Corbel" panose="020B0503020204020204" pitchFamily="34" charset="0"/>
              </a:rPr>
              <a:t>-un </a:t>
            </a:r>
            <a:r>
              <a:rPr lang="en-US" sz="4100" b="1" dirty="0" err="1" smtClean="0">
                <a:latin typeface="Corbel" panose="020B0503020204020204" pitchFamily="34" charset="0"/>
              </a:rPr>
              <a:t>articol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despre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faptul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că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protecția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biodiversității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r>
              <a:rPr lang="en-US" sz="4100" b="1" dirty="0" err="1" smtClean="0">
                <a:latin typeface="Corbel" panose="020B0503020204020204" pitchFamily="34" charset="0"/>
              </a:rPr>
              <a:t>este</a:t>
            </a:r>
            <a:r>
              <a:rPr lang="en-US" sz="4100" b="1" dirty="0" smtClean="0">
                <a:latin typeface="Corbel" panose="020B0503020204020204" pitchFamily="34" charset="0"/>
              </a:rPr>
              <a:t> </a:t>
            </a:r>
            <a:endParaRPr lang="ro-MD" sz="4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b="1" dirty="0" err="1" smtClean="0">
                <a:latin typeface="Corbel" panose="020B0503020204020204" pitchFamily="34" charset="0"/>
              </a:rPr>
              <a:t>responsabilitatea</a:t>
            </a:r>
            <a:r>
              <a:rPr lang="en-US" sz="4100" b="1" dirty="0" smtClean="0">
                <a:latin typeface="Corbel" panose="020B0503020204020204" pitchFamily="34" charset="0"/>
              </a:rPr>
              <a:t>… 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1. </a:t>
            </a:r>
            <a:r>
              <a:rPr lang="ru-RU" sz="4100" dirty="0" smtClean="0">
                <a:latin typeface="Corbel" panose="020B0503020204020204" pitchFamily="34" charset="0"/>
              </a:rPr>
              <a:t>Человечества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umanității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2. </a:t>
            </a:r>
            <a:r>
              <a:rPr lang="ru-RU" sz="4100" dirty="0" smtClean="0">
                <a:latin typeface="Corbel" panose="020B0503020204020204" pitchFamily="34" charset="0"/>
              </a:rPr>
              <a:t>ООН </a:t>
            </a:r>
            <a:r>
              <a:rPr lang="en-US" sz="4100" dirty="0" smtClean="0">
                <a:latin typeface="Corbel" panose="020B0503020204020204" pitchFamily="34" charset="0"/>
              </a:rPr>
              <a:t>/ ONU.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3. </a:t>
            </a:r>
            <a:r>
              <a:rPr lang="ru-RU" sz="4100" dirty="0" smtClean="0">
                <a:latin typeface="Corbel" panose="020B0503020204020204" pitchFamily="34" charset="0"/>
              </a:rPr>
              <a:t>Богатых стран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țărilor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 smtClean="0">
                <a:latin typeface="Corbel" panose="020B0503020204020204" pitchFamily="34" charset="0"/>
              </a:rPr>
              <a:t>bogate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100" dirty="0" smtClean="0">
                <a:latin typeface="Corbel" panose="020B0503020204020204" pitchFamily="34" charset="0"/>
              </a:rPr>
              <a:t>4. </a:t>
            </a:r>
            <a:r>
              <a:rPr lang="ru-RU" sz="4100" dirty="0" smtClean="0">
                <a:latin typeface="Corbel" panose="020B0503020204020204" pitchFamily="34" charset="0"/>
              </a:rPr>
              <a:t>Инопланетян </a:t>
            </a:r>
            <a:r>
              <a:rPr lang="en-US" sz="4100" dirty="0" smtClean="0">
                <a:latin typeface="Corbel" panose="020B0503020204020204" pitchFamily="34" charset="0"/>
              </a:rPr>
              <a:t>/ </a:t>
            </a:r>
            <a:r>
              <a:rPr lang="en-US" sz="4100" dirty="0" err="1" smtClean="0">
                <a:latin typeface="Corbel" panose="020B0503020204020204" pitchFamily="34" charset="0"/>
              </a:rPr>
              <a:t>extratereștrilor</a:t>
            </a:r>
            <a:r>
              <a:rPr lang="en-US" sz="4100" dirty="0" smtClean="0">
                <a:latin typeface="Corbel" panose="020B0503020204020204" pitchFamily="34" charset="0"/>
              </a:rPr>
              <a:t>.</a:t>
            </a:r>
            <a:endParaRPr lang="en-US" sz="41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2971800"/>
            <a:ext cx="20104100" cy="527685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-3200" y="2959311"/>
            <a:ext cx="20110500" cy="52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44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543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en-US" sz="6000" dirty="0" smtClean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«...ни одна организация или человек не смогут добиться долгосрочных </a:t>
            </a:r>
            <a:endParaRPr lang="x-none" sz="4400" i="1" dirty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err="1">
                <a:latin typeface="Corbel" panose="020B0503020204020204" pitchFamily="34" charset="0"/>
              </a:rPr>
              <a:t>зменений</a:t>
            </a:r>
            <a:r>
              <a:rPr lang="ru-RU" sz="4400" i="1" dirty="0">
                <a:latin typeface="Corbel" panose="020B0503020204020204" pitchFamily="34" charset="0"/>
              </a:rPr>
              <a:t> на благо детей... новые возможности для улучшения их </a:t>
            </a:r>
            <a:endParaRPr lang="x-none" sz="4400" i="1" dirty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благосостояния</a:t>
            </a:r>
            <a:r>
              <a:rPr lang="x-none" sz="4400" i="1" dirty="0">
                <a:latin typeface="Corbel" panose="020B0503020204020204" pitchFamily="34" charset="0"/>
              </a:rPr>
              <a:t> </a:t>
            </a:r>
            <a:r>
              <a:rPr lang="ru-RU" sz="4400" i="1" dirty="0">
                <a:latin typeface="Corbel" panose="020B0503020204020204" pitchFamily="34" charset="0"/>
              </a:rPr>
              <a:t>касаются всех» </a:t>
            </a:r>
            <a:endParaRPr lang="x-none" sz="4400" i="1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>
                <a:latin typeface="Corbel" panose="020B0503020204020204" pitchFamily="34" charset="0"/>
              </a:rPr>
              <a:t>Этот текст есть на сайте ЮНИСЕФ в разделе «Наши...» </a:t>
            </a:r>
            <a:r>
              <a:rPr lang="ru-RU" sz="4400" b="1" dirty="0">
                <a:latin typeface="Corbel" panose="020B0503020204020204" pitchFamily="34" charset="0"/>
              </a:rPr>
              <a:t>Кто?</a:t>
            </a:r>
            <a:endParaRPr lang="x-none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>
                <a:latin typeface="Corbel" panose="020B0503020204020204" pitchFamily="34" charset="0"/>
              </a:rPr>
              <a:t>”... </a:t>
            </a:r>
            <a:r>
              <a:rPr lang="en-US" sz="4400" i="1" dirty="0" err="1">
                <a:latin typeface="Corbel" panose="020B0503020204020204" pitchFamily="34" charset="0"/>
              </a:rPr>
              <a:t>nici</a:t>
            </a:r>
            <a:r>
              <a:rPr lang="en-US" sz="4400" i="1" dirty="0">
                <a:latin typeface="Corbel" panose="020B0503020204020204" pitchFamily="34" charset="0"/>
              </a:rPr>
              <a:t> o </a:t>
            </a:r>
            <a:r>
              <a:rPr lang="en-US" sz="4400" i="1" dirty="0" err="1">
                <a:latin typeface="Corbel" panose="020B0503020204020204" pitchFamily="34" charset="0"/>
              </a:rPr>
              <a:t>organizație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persoană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fizică</a:t>
            </a:r>
            <a:r>
              <a:rPr lang="en-US" sz="4400" i="1" dirty="0">
                <a:latin typeface="Corbel" panose="020B0503020204020204" pitchFamily="34" charset="0"/>
              </a:rPr>
              <a:t> nu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aduce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ro-MD" sz="4400" i="1" dirty="0">
                <a:latin typeface="Corbel" panose="020B0503020204020204" pitchFamily="34" charset="0"/>
              </a:rPr>
              <a:t>de sine stătător </a:t>
            </a:r>
            <a:r>
              <a:rPr lang="en-US" sz="4400" i="1" dirty="0">
                <a:latin typeface="Corbel" panose="020B0503020204020204" pitchFamily="34" charset="0"/>
              </a:rPr>
              <a:t>o </a:t>
            </a:r>
            <a:r>
              <a:rPr lang="en-US" sz="4400" i="1" dirty="0" err="1">
                <a:latin typeface="Corbel" panose="020B0503020204020204" pitchFamily="34" charset="0"/>
              </a:rPr>
              <a:t>schimbare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ro-MD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durabilă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beneficiul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copiilor</a:t>
            </a:r>
            <a:r>
              <a:rPr lang="en-US" sz="4400" i="1" dirty="0">
                <a:latin typeface="Corbel" panose="020B0503020204020204" pitchFamily="34" charset="0"/>
              </a:rPr>
              <a:t>… </a:t>
            </a:r>
            <a:r>
              <a:rPr lang="en-US" sz="4400" i="1" dirty="0" err="1">
                <a:latin typeface="Corbel" panose="020B0503020204020204" pitchFamily="34" charset="0"/>
              </a:rPr>
              <a:t>noile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oportunități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îmbunătățire</a:t>
            </a:r>
            <a:r>
              <a:rPr lang="en-US" sz="4400" i="1" dirty="0">
                <a:latin typeface="Corbel" panose="020B0503020204020204" pitchFamily="34" charset="0"/>
              </a:rPr>
              <a:t> a </a:t>
            </a:r>
            <a:r>
              <a:rPr lang="en-US" sz="4400" i="1" dirty="0" err="1">
                <a:latin typeface="Corbel" panose="020B0503020204020204" pitchFamily="34" charset="0"/>
              </a:rPr>
              <a:t>stării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lor</a:t>
            </a:r>
            <a:r>
              <a:rPr lang="en-US" sz="4400" i="1" dirty="0">
                <a:latin typeface="Corbel" panose="020B0503020204020204" pitchFamily="34" charset="0"/>
              </a:rPr>
              <a:t> de bine </a:t>
            </a:r>
            <a:r>
              <a:rPr lang="en-US" sz="4400" i="1" dirty="0" err="1">
                <a:latin typeface="Corbel" panose="020B0503020204020204" pitchFamily="34" charset="0"/>
              </a:rPr>
              <a:t>îi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ro-MD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privesc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toți</a:t>
            </a:r>
            <a:r>
              <a:rPr lang="en-US" sz="4400" i="1" dirty="0">
                <a:latin typeface="Corbel" panose="020B0503020204020204" pitchFamily="34" charset="0"/>
              </a:rPr>
              <a:t>”</a:t>
            </a:r>
            <a:r>
              <a:rPr lang="x-none" sz="4400" i="1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Acest</a:t>
            </a:r>
            <a:r>
              <a:rPr lang="en-US" sz="4400" b="1" dirty="0">
                <a:latin typeface="Corbel" panose="020B0503020204020204" pitchFamily="34" charset="0"/>
              </a:rPr>
              <a:t> text </a:t>
            </a:r>
            <a:r>
              <a:rPr lang="en-US" sz="4400" b="1" dirty="0" err="1">
                <a:latin typeface="Corbel" panose="020B0503020204020204" pitchFamily="34" charset="0"/>
              </a:rPr>
              <a:t>poate</a:t>
            </a:r>
            <a:r>
              <a:rPr lang="en-US" sz="4400" b="1" dirty="0">
                <a:latin typeface="Corbel" panose="020B0503020204020204" pitchFamily="34" charset="0"/>
              </a:rPr>
              <a:t> fi </a:t>
            </a:r>
            <a:r>
              <a:rPr lang="en-US" sz="4400" b="1" dirty="0" err="1">
                <a:latin typeface="Corbel" panose="020B0503020204020204" pitchFamily="34" charset="0"/>
              </a:rPr>
              <a:t>găsit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pe</a:t>
            </a:r>
            <a:r>
              <a:rPr lang="en-US" sz="4400" b="1" dirty="0">
                <a:latin typeface="Corbel" panose="020B0503020204020204" pitchFamily="34" charset="0"/>
              </a:rPr>
              <a:t> site-</a:t>
            </a:r>
            <a:r>
              <a:rPr lang="en-US" sz="4400" b="1" dirty="0" err="1">
                <a:latin typeface="Corbel" panose="020B0503020204020204" pitchFamily="34" charset="0"/>
              </a:rPr>
              <a:t>ul</a:t>
            </a:r>
            <a:r>
              <a:rPr lang="en-US" sz="4400" b="1" dirty="0">
                <a:latin typeface="Corbel" panose="020B0503020204020204" pitchFamily="34" charset="0"/>
              </a:rPr>
              <a:t> UNICEF </a:t>
            </a:r>
            <a:r>
              <a:rPr lang="en-US" sz="4400" b="1" dirty="0" err="1">
                <a:latin typeface="Corbel" panose="020B0503020204020204" pitchFamily="34" charset="0"/>
              </a:rPr>
              <a:t>în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secțiunea</a:t>
            </a:r>
            <a:r>
              <a:rPr lang="en-US" sz="4400" b="1" dirty="0">
                <a:latin typeface="Corbel" panose="020B0503020204020204" pitchFamily="34" charset="0"/>
              </a:rPr>
              <a:t>… 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1. </a:t>
            </a:r>
            <a:r>
              <a:rPr lang="ru-RU" sz="4400" dirty="0">
                <a:latin typeface="Corbel" panose="020B0503020204020204" pitchFamily="34" charset="0"/>
              </a:rPr>
              <a:t>Проблемы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P</a:t>
            </a:r>
            <a:r>
              <a:rPr lang="en-US" sz="4400" dirty="0" err="1">
                <a:latin typeface="Corbel" panose="020B0503020204020204" pitchFamily="34" charset="0"/>
              </a:rPr>
              <a:t>roblemele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noastre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2. </a:t>
            </a:r>
            <a:r>
              <a:rPr lang="ru-RU" sz="4400" dirty="0">
                <a:latin typeface="Corbel" panose="020B0503020204020204" pitchFamily="34" charset="0"/>
              </a:rPr>
              <a:t>Враги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D</a:t>
            </a:r>
            <a:r>
              <a:rPr lang="en-US" sz="4400" dirty="0" err="1">
                <a:latin typeface="Corbel" panose="020B0503020204020204" pitchFamily="34" charset="0"/>
              </a:rPr>
              <a:t>ușmanii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noștri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3. </a:t>
            </a:r>
            <a:r>
              <a:rPr lang="ru-RU" sz="4400" dirty="0">
                <a:latin typeface="Corbel" panose="020B0503020204020204" pitchFamily="34" charset="0"/>
              </a:rPr>
              <a:t>Партнёры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P</a:t>
            </a:r>
            <a:r>
              <a:rPr lang="en-US" sz="4400" dirty="0" err="1">
                <a:latin typeface="Corbel" panose="020B0503020204020204" pitchFamily="34" charset="0"/>
              </a:rPr>
              <a:t>artenerii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noștri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4. </a:t>
            </a:r>
            <a:r>
              <a:rPr lang="ru-RU" sz="4400" dirty="0" err="1">
                <a:latin typeface="Corbel" panose="020B0503020204020204" pitchFamily="34" charset="0"/>
              </a:rPr>
              <a:t>Покемоны</a:t>
            </a:r>
            <a:r>
              <a:rPr lang="ru-RU" sz="4400" dirty="0">
                <a:latin typeface="Corbel" panose="020B0503020204020204" pitchFamily="34" charset="0"/>
              </a:rPr>
              <a:t>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P</a:t>
            </a:r>
            <a:r>
              <a:rPr lang="en-US" sz="4400" dirty="0" err="1">
                <a:latin typeface="Corbel" panose="020B0503020204020204" pitchFamily="34" charset="0"/>
              </a:rPr>
              <a:t>okemonii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noștri</a:t>
            </a:r>
            <a:endParaRPr lang="en-US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543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en-US" sz="6000" dirty="0" smtClean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«...ни одна организация или человек не смогут добиться долгосрочных </a:t>
            </a:r>
            <a:endParaRPr lang="x-none" sz="4400" i="1" dirty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err="1">
                <a:latin typeface="Corbel" panose="020B0503020204020204" pitchFamily="34" charset="0"/>
              </a:rPr>
              <a:t>зменений</a:t>
            </a:r>
            <a:r>
              <a:rPr lang="ru-RU" sz="4400" i="1" dirty="0">
                <a:latin typeface="Corbel" panose="020B0503020204020204" pitchFamily="34" charset="0"/>
              </a:rPr>
              <a:t> на благо детей... новые возможности для улучшения их </a:t>
            </a:r>
            <a:endParaRPr lang="x-none" sz="4400" i="1" dirty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благосостояния</a:t>
            </a:r>
            <a:r>
              <a:rPr lang="x-none" sz="4400" i="1" dirty="0">
                <a:latin typeface="Corbel" panose="020B0503020204020204" pitchFamily="34" charset="0"/>
              </a:rPr>
              <a:t> </a:t>
            </a:r>
            <a:r>
              <a:rPr lang="ru-RU" sz="4400" i="1" dirty="0">
                <a:latin typeface="Corbel" panose="020B0503020204020204" pitchFamily="34" charset="0"/>
              </a:rPr>
              <a:t>касаются всех» </a:t>
            </a:r>
            <a:endParaRPr lang="x-none" sz="4400" i="1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>
                <a:latin typeface="Corbel" panose="020B0503020204020204" pitchFamily="34" charset="0"/>
              </a:rPr>
              <a:t>Этот текст есть на сайте ЮНИСЕФ в разделе «Наши...» </a:t>
            </a:r>
            <a:r>
              <a:rPr lang="ru-RU" sz="4400" b="1" dirty="0">
                <a:latin typeface="Corbel" panose="020B0503020204020204" pitchFamily="34" charset="0"/>
              </a:rPr>
              <a:t>Кто?</a:t>
            </a:r>
            <a:endParaRPr lang="x-none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>
                <a:latin typeface="Corbel" panose="020B0503020204020204" pitchFamily="34" charset="0"/>
              </a:rPr>
              <a:t>”... </a:t>
            </a:r>
            <a:r>
              <a:rPr lang="en-US" sz="4400" i="1" dirty="0" err="1">
                <a:latin typeface="Corbel" panose="020B0503020204020204" pitchFamily="34" charset="0"/>
              </a:rPr>
              <a:t>nici</a:t>
            </a:r>
            <a:r>
              <a:rPr lang="en-US" sz="4400" i="1" dirty="0">
                <a:latin typeface="Corbel" panose="020B0503020204020204" pitchFamily="34" charset="0"/>
              </a:rPr>
              <a:t> o </a:t>
            </a:r>
            <a:r>
              <a:rPr lang="en-US" sz="4400" i="1" dirty="0" err="1">
                <a:latin typeface="Corbel" panose="020B0503020204020204" pitchFamily="34" charset="0"/>
              </a:rPr>
              <a:t>organizație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persoană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fizică</a:t>
            </a:r>
            <a:r>
              <a:rPr lang="en-US" sz="4400" i="1" dirty="0">
                <a:latin typeface="Corbel" panose="020B0503020204020204" pitchFamily="34" charset="0"/>
              </a:rPr>
              <a:t> nu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aduce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ro-MD" sz="4400" i="1" dirty="0">
                <a:latin typeface="Corbel" panose="020B0503020204020204" pitchFamily="34" charset="0"/>
              </a:rPr>
              <a:t>de sine stătător </a:t>
            </a:r>
            <a:r>
              <a:rPr lang="en-US" sz="4400" i="1" dirty="0">
                <a:latin typeface="Corbel" panose="020B0503020204020204" pitchFamily="34" charset="0"/>
              </a:rPr>
              <a:t>o </a:t>
            </a:r>
            <a:r>
              <a:rPr lang="en-US" sz="4400" i="1" dirty="0" err="1">
                <a:latin typeface="Corbel" panose="020B0503020204020204" pitchFamily="34" charset="0"/>
              </a:rPr>
              <a:t>schimbare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ro-MD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durabilă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beneficiul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copiilor</a:t>
            </a:r>
            <a:r>
              <a:rPr lang="en-US" sz="4400" i="1" dirty="0">
                <a:latin typeface="Corbel" panose="020B0503020204020204" pitchFamily="34" charset="0"/>
              </a:rPr>
              <a:t>… </a:t>
            </a:r>
            <a:r>
              <a:rPr lang="en-US" sz="4400" i="1" dirty="0" err="1">
                <a:latin typeface="Corbel" panose="020B0503020204020204" pitchFamily="34" charset="0"/>
              </a:rPr>
              <a:t>noile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oportunități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îmbunătățire</a:t>
            </a:r>
            <a:r>
              <a:rPr lang="en-US" sz="4400" i="1" dirty="0">
                <a:latin typeface="Corbel" panose="020B0503020204020204" pitchFamily="34" charset="0"/>
              </a:rPr>
              <a:t> a </a:t>
            </a:r>
            <a:r>
              <a:rPr lang="en-US" sz="4400" i="1" dirty="0" err="1">
                <a:latin typeface="Corbel" panose="020B0503020204020204" pitchFamily="34" charset="0"/>
              </a:rPr>
              <a:t>stării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lor</a:t>
            </a:r>
            <a:r>
              <a:rPr lang="en-US" sz="4400" i="1" dirty="0">
                <a:latin typeface="Corbel" panose="020B0503020204020204" pitchFamily="34" charset="0"/>
              </a:rPr>
              <a:t> de bine </a:t>
            </a:r>
            <a:r>
              <a:rPr lang="en-US" sz="4400" i="1" dirty="0" err="1">
                <a:latin typeface="Corbel" panose="020B0503020204020204" pitchFamily="34" charset="0"/>
              </a:rPr>
              <a:t>îi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ro-MD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privesc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toți</a:t>
            </a:r>
            <a:r>
              <a:rPr lang="en-US" sz="4400" i="1" dirty="0">
                <a:latin typeface="Corbel" panose="020B0503020204020204" pitchFamily="34" charset="0"/>
              </a:rPr>
              <a:t>”</a:t>
            </a:r>
            <a:r>
              <a:rPr lang="x-none" sz="4400" i="1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Acest</a:t>
            </a:r>
            <a:r>
              <a:rPr lang="en-US" sz="4400" b="1" dirty="0">
                <a:latin typeface="Corbel" panose="020B0503020204020204" pitchFamily="34" charset="0"/>
              </a:rPr>
              <a:t> text </a:t>
            </a:r>
            <a:r>
              <a:rPr lang="en-US" sz="4400" b="1" dirty="0" err="1">
                <a:latin typeface="Corbel" panose="020B0503020204020204" pitchFamily="34" charset="0"/>
              </a:rPr>
              <a:t>poate</a:t>
            </a:r>
            <a:r>
              <a:rPr lang="en-US" sz="4400" b="1" dirty="0">
                <a:latin typeface="Corbel" panose="020B0503020204020204" pitchFamily="34" charset="0"/>
              </a:rPr>
              <a:t> fi </a:t>
            </a:r>
            <a:r>
              <a:rPr lang="en-US" sz="4400" b="1" dirty="0" err="1">
                <a:latin typeface="Corbel" panose="020B0503020204020204" pitchFamily="34" charset="0"/>
              </a:rPr>
              <a:t>găsit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pe</a:t>
            </a:r>
            <a:r>
              <a:rPr lang="en-US" sz="4400" b="1" dirty="0">
                <a:latin typeface="Corbel" panose="020B0503020204020204" pitchFamily="34" charset="0"/>
              </a:rPr>
              <a:t> site-</a:t>
            </a:r>
            <a:r>
              <a:rPr lang="en-US" sz="4400" b="1" dirty="0" err="1">
                <a:latin typeface="Corbel" panose="020B0503020204020204" pitchFamily="34" charset="0"/>
              </a:rPr>
              <a:t>ul</a:t>
            </a:r>
            <a:r>
              <a:rPr lang="en-US" sz="4400" b="1" dirty="0">
                <a:latin typeface="Corbel" panose="020B0503020204020204" pitchFamily="34" charset="0"/>
              </a:rPr>
              <a:t> UNICEF </a:t>
            </a:r>
            <a:r>
              <a:rPr lang="en-US" sz="4400" b="1" dirty="0" err="1">
                <a:latin typeface="Corbel" panose="020B0503020204020204" pitchFamily="34" charset="0"/>
              </a:rPr>
              <a:t>în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secțiunea</a:t>
            </a:r>
            <a:r>
              <a:rPr lang="en-US" sz="4400" b="1" dirty="0">
                <a:latin typeface="Corbel" panose="020B0503020204020204" pitchFamily="34" charset="0"/>
              </a:rPr>
              <a:t>… 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1. </a:t>
            </a:r>
            <a:r>
              <a:rPr lang="ru-RU" sz="4400" dirty="0">
                <a:latin typeface="Corbel" panose="020B0503020204020204" pitchFamily="34" charset="0"/>
              </a:rPr>
              <a:t>Проблемы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P</a:t>
            </a:r>
            <a:r>
              <a:rPr lang="en-US" sz="4400" dirty="0" err="1">
                <a:latin typeface="Corbel" panose="020B0503020204020204" pitchFamily="34" charset="0"/>
              </a:rPr>
              <a:t>roblemele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noastre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2. </a:t>
            </a:r>
            <a:r>
              <a:rPr lang="ru-RU" sz="4400" dirty="0">
                <a:latin typeface="Corbel" panose="020B0503020204020204" pitchFamily="34" charset="0"/>
              </a:rPr>
              <a:t>Враги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D</a:t>
            </a:r>
            <a:r>
              <a:rPr lang="en-US" sz="4400" dirty="0" err="1">
                <a:latin typeface="Corbel" panose="020B0503020204020204" pitchFamily="34" charset="0"/>
              </a:rPr>
              <a:t>ușmanii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noștri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3. </a:t>
            </a:r>
            <a:r>
              <a:rPr lang="ru-RU" sz="4400" dirty="0">
                <a:latin typeface="Corbel" panose="020B0503020204020204" pitchFamily="34" charset="0"/>
              </a:rPr>
              <a:t>Партнёры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P</a:t>
            </a:r>
            <a:r>
              <a:rPr lang="en-US" sz="4400" dirty="0" err="1">
                <a:latin typeface="Corbel" panose="020B0503020204020204" pitchFamily="34" charset="0"/>
              </a:rPr>
              <a:t>artenerii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noștri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4. </a:t>
            </a:r>
            <a:r>
              <a:rPr lang="ru-RU" sz="4400" dirty="0" err="1">
                <a:latin typeface="Corbel" panose="020B0503020204020204" pitchFamily="34" charset="0"/>
              </a:rPr>
              <a:t>Покемоны</a:t>
            </a:r>
            <a:r>
              <a:rPr lang="ru-RU" sz="4400" dirty="0">
                <a:latin typeface="Corbel" panose="020B0503020204020204" pitchFamily="34" charset="0"/>
              </a:rPr>
              <a:t> </a:t>
            </a:r>
            <a:r>
              <a:rPr lang="x-none" sz="4400" dirty="0">
                <a:latin typeface="Corbel" panose="020B0503020204020204" pitchFamily="34" charset="0"/>
              </a:rPr>
              <a:t>/ </a:t>
            </a:r>
            <a:r>
              <a:rPr lang="ro-MD" sz="4400" dirty="0">
                <a:latin typeface="Corbel" panose="020B0503020204020204" pitchFamily="34" charset="0"/>
              </a:rPr>
              <a:t>P</a:t>
            </a:r>
            <a:r>
              <a:rPr lang="en-US" sz="4400" dirty="0" err="1">
                <a:latin typeface="Corbel" panose="020B0503020204020204" pitchFamily="34" charset="0"/>
              </a:rPr>
              <a:t>okemonii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>
                <a:latin typeface="Corbel" panose="020B0503020204020204" pitchFamily="34" charset="0"/>
              </a:rPr>
              <a:t>noștri</a:t>
            </a:r>
            <a:endParaRPr lang="en-US" sz="44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486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106514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2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все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правильные.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smtClean="0">
                <a:latin typeface="Corbel" panose="020B0503020204020204" pitchFamily="34" charset="0"/>
              </a:rPr>
              <a:t>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nici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smtClean="0">
                <a:latin typeface="Corbel" panose="020B0503020204020204" pitchFamily="34" charset="0"/>
              </a:rPr>
              <a:t>- </a:t>
            </a:r>
            <a:r>
              <a:rPr lang="en-US" sz="4400" i="1" dirty="0" err="1" smtClean="0">
                <a:latin typeface="Corbel" panose="020B0503020204020204" pitchFamily="34" charset="0"/>
              </a:rPr>
              <a:t>selectați</a:t>
            </a:r>
            <a:r>
              <a:rPr lang="en-US" sz="4400" i="1" dirty="0" smtClean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corecte</a:t>
            </a:r>
            <a:r>
              <a:rPr lang="en-US" sz="4400" i="1" dirty="0" smtClean="0">
                <a:latin typeface="Corbel" panose="020B0503020204020204" pitchFamily="34" charset="0"/>
              </a:rPr>
              <a:t>.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>
                <a:latin typeface="Corbel" panose="020B0503020204020204" pitchFamily="34" charset="0"/>
              </a:rPr>
              <a:t>В каких сферах есть волонтёрские программы?</a:t>
            </a:r>
            <a:endParaRPr lang="en-US" sz="4400" b="1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În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domenii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există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programe</a:t>
            </a:r>
            <a:r>
              <a:rPr lang="en-US" sz="4400" b="1" dirty="0">
                <a:latin typeface="Corbel" panose="020B0503020204020204" pitchFamily="34" charset="0"/>
              </a:rPr>
              <a:t> de </a:t>
            </a:r>
            <a:r>
              <a:rPr lang="en-US" sz="4400" b="1" dirty="0" err="1">
                <a:latin typeface="Corbel" panose="020B0503020204020204" pitchFamily="34" charset="0"/>
              </a:rPr>
              <a:t>voluntariat</a:t>
            </a:r>
            <a:r>
              <a:rPr lang="en-US" sz="4400" b="1" dirty="0">
                <a:latin typeface="Corbel" panose="020B0503020204020204" pitchFamily="34" charset="0"/>
              </a:rPr>
              <a:t>? 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Уход за животными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Îngrijirea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animalelor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Спортивные мероприятия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Activități</a:t>
            </a:r>
            <a:r>
              <a:rPr lang="en-US" sz="4400" dirty="0" smtClean="0">
                <a:latin typeface="Corbel" panose="020B0503020204020204" pitchFamily="34" charset="0"/>
              </a:rPr>
              <a:t> sportive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Археологические раскопки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Săpături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arheologice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Спасательные работы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Lucrări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salvare</a:t>
            </a:r>
            <a:endParaRPr lang="en-US" sz="44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106514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2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все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правильные.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smtClean="0">
                <a:latin typeface="Corbel" panose="020B0503020204020204" pitchFamily="34" charset="0"/>
              </a:rPr>
              <a:t>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nici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smtClean="0">
                <a:latin typeface="Corbel" panose="020B0503020204020204" pitchFamily="34" charset="0"/>
              </a:rPr>
              <a:t>- </a:t>
            </a:r>
            <a:r>
              <a:rPr lang="en-US" sz="4400" i="1" dirty="0" err="1" smtClean="0">
                <a:latin typeface="Corbel" panose="020B0503020204020204" pitchFamily="34" charset="0"/>
              </a:rPr>
              <a:t>selectați</a:t>
            </a:r>
            <a:r>
              <a:rPr lang="en-US" sz="4400" i="1" dirty="0" smtClean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corecte</a:t>
            </a:r>
            <a:r>
              <a:rPr lang="en-US" sz="4400" i="1" dirty="0" smtClean="0">
                <a:latin typeface="Corbel" panose="020B0503020204020204" pitchFamily="34" charset="0"/>
              </a:rPr>
              <a:t>.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>
                <a:latin typeface="Corbel" panose="020B0503020204020204" pitchFamily="34" charset="0"/>
              </a:rPr>
              <a:t>В каких сферах есть волонтёрские программы?</a:t>
            </a:r>
            <a:endParaRPr lang="en-US" sz="4400" b="1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În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domenii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există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programe</a:t>
            </a:r>
            <a:r>
              <a:rPr lang="en-US" sz="4400" b="1" dirty="0">
                <a:latin typeface="Corbel" panose="020B0503020204020204" pitchFamily="34" charset="0"/>
              </a:rPr>
              <a:t> de </a:t>
            </a:r>
            <a:r>
              <a:rPr lang="en-US" sz="4400" b="1" dirty="0" err="1">
                <a:latin typeface="Corbel" panose="020B0503020204020204" pitchFamily="34" charset="0"/>
              </a:rPr>
              <a:t>voluntariat</a:t>
            </a:r>
            <a:r>
              <a:rPr lang="en-US" sz="4400" b="1" dirty="0">
                <a:latin typeface="Corbel" panose="020B0503020204020204" pitchFamily="34" charset="0"/>
              </a:rPr>
              <a:t>? 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Уход за животными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Îngrijirea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animalelor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Спортивные мероприятия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Activități</a:t>
            </a:r>
            <a:r>
              <a:rPr lang="en-US" sz="4400" dirty="0" smtClean="0">
                <a:latin typeface="Corbel" panose="020B0503020204020204" pitchFamily="34" charset="0"/>
              </a:rPr>
              <a:t> sportive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Археологические раскопки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Săpături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arheologice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Спасательные работы </a:t>
            </a:r>
            <a:r>
              <a:rPr lang="en-US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err="1" smtClean="0">
                <a:latin typeface="Corbel" panose="020B0503020204020204" pitchFamily="34" charset="0"/>
              </a:rPr>
              <a:t>Lucrări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salvare</a:t>
            </a:r>
            <a:endParaRPr lang="en-US" sz="44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528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305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В 1959 году администрация города </a:t>
            </a:r>
            <a:r>
              <a:rPr lang="ru-RU" sz="5000" dirty="0" err="1">
                <a:latin typeface="Corbel" panose="020B0503020204020204" pitchFamily="34" charset="0"/>
              </a:rPr>
              <a:t>Гельзенкирхен</a:t>
            </a:r>
            <a:r>
              <a:rPr lang="ru-RU" sz="5000" dirty="0">
                <a:latin typeface="Corbel" panose="020B0503020204020204" pitchFamily="34" charset="0"/>
              </a:rPr>
              <a:t> по ошибке </a:t>
            </a:r>
            <a:endParaRPr lang="x-none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назначила два матча на одно и то же время. И оба прошли успешно. </a:t>
            </a:r>
            <a:endParaRPr lang="x-none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Один из матчей был футбольным, а второй – … 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ro-MD" sz="5000" dirty="0">
                <a:latin typeface="Corbel" panose="020B0503020204020204" pitchFamily="34" charset="0"/>
              </a:rPr>
              <a:t>anul </a:t>
            </a:r>
            <a:r>
              <a:rPr lang="en-US" sz="5000" dirty="0">
                <a:latin typeface="Corbel" panose="020B0503020204020204" pitchFamily="34" charset="0"/>
              </a:rPr>
              <a:t>1959 </a:t>
            </a:r>
            <a:r>
              <a:rPr lang="en-US" sz="5000" dirty="0" err="1">
                <a:latin typeface="Corbel" panose="020B0503020204020204" pitchFamily="34" charset="0"/>
              </a:rPr>
              <a:t>administrația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orașului</a:t>
            </a:r>
            <a:r>
              <a:rPr lang="en-US" sz="5000" dirty="0">
                <a:latin typeface="Corbel" panose="020B0503020204020204" pitchFamily="34" charset="0"/>
              </a:rPr>
              <a:t> Gelsenkirchen a </a:t>
            </a:r>
            <a:r>
              <a:rPr lang="en-US" sz="5000" dirty="0" err="1">
                <a:latin typeface="Corbel" panose="020B0503020204020204" pitchFamily="34" charset="0"/>
              </a:rPr>
              <a:t>programat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greșit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două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x-none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meciuri</a:t>
            </a:r>
            <a:r>
              <a:rPr lang="en-US" sz="5000" dirty="0">
                <a:latin typeface="Corbel" panose="020B0503020204020204" pitchFamily="34" charset="0"/>
              </a:rPr>
              <a:t> la </a:t>
            </a:r>
            <a:r>
              <a:rPr lang="en-US" sz="5000" dirty="0" err="1">
                <a:latin typeface="Corbel" panose="020B0503020204020204" pitchFamily="34" charset="0"/>
              </a:rPr>
              <a:t>aceeași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oră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ambele</a:t>
            </a:r>
            <a:r>
              <a:rPr lang="en-US" sz="5000" dirty="0">
                <a:latin typeface="Corbel" panose="020B0503020204020204" pitchFamily="34" charset="0"/>
              </a:rPr>
              <a:t> au </a:t>
            </a:r>
            <a:r>
              <a:rPr lang="en-US" sz="5000" dirty="0" err="1">
                <a:latin typeface="Corbel" panose="020B0503020204020204" pitchFamily="34" charset="0"/>
              </a:rPr>
              <a:t>avut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loc</a:t>
            </a:r>
            <a:r>
              <a:rPr lang="en-US" sz="5000" dirty="0">
                <a:latin typeface="Corbel" panose="020B0503020204020204" pitchFamily="34" charset="0"/>
              </a:rPr>
              <a:t> cu </a:t>
            </a:r>
            <a:r>
              <a:rPr lang="en-US" sz="5000" dirty="0" err="1">
                <a:latin typeface="Corbel" panose="020B0503020204020204" pitchFamily="34" charset="0"/>
              </a:rPr>
              <a:t>succes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 err="1">
                <a:latin typeface="Corbel" panose="020B0503020204020204" pitchFamily="34" charset="0"/>
              </a:rPr>
              <a:t>Unul</a:t>
            </a:r>
            <a:r>
              <a:rPr lang="en-US" sz="5000" b="1" dirty="0">
                <a:latin typeface="Corbel" panose="020B0503020204020204" pitchFamily="34" charset="0"/>
              </a:rPr>
              <a:t> a </a:t>
            </a:r>
            <a:r>
              <a:rPr lang="en-US" sz="5000" b="1" dirty="0" err="1">
                <a:latin typeface="Corbel" panose="020B0503020204020204" pitchFamily="34" charset="0"/>
              </a:rPr>
              <a:t>fost</a:t>
            </a:r>
            <a:r>
              <a:rPr lang="en-US" sz="5000" b="1" dirty="0">
                <a:latin typeface="Corbel" panose="020B0503020204020204" pitchFamily="34" charset="0"/>
              </a:rPr>
              <a:t> o </a:t>
            </a:r>
            <a:endParaRPr lang="x-none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>
                <a:latin typeface="Corbel" panose="020B0503020204020204" pitchFamily="34" charset="0"/>
              </a:rPr>
              <a:t>partidă</a:t>
            </a:r>
            <a:r>
              <a:rPr lang="en-US" sz="5000" b="1" dirty="0">
                <a:latin typeface="Corbel" panose="020B0503020204020204" pitchFamily="34" charset="0"/>
              </a:rPr>
              <a:t> de </a:t>
            </a:r>
            <a:r>
              <a:rPr lang="en-US" sz="5000" b="1" dirty="0" err="1">
                <a:latin typeface="Corbel" panose="020B0503020204020204" pitchFamily="34" charset="0"/>
              </a:rPr>
              <a:t>fotbal</a:t>
            </a:r>
            <a:r>
              <a:rPr lang="en-US" sz="5000" b="1" dirty="0">
                <a:latin typeface="Corbel" panose="020B0503020204020204" pitchFamily="34" charset="0"/>
              </a:rPr>
              <a:t>, al </a:t>
            </a:r>
            <a:r>
              <a:rPr lang="en-US" sz="5000" b="1" dirty="0" err="1">
                <a:latin typeface="Corbel" panose="020B0503020204020204" pitchFamily="34" charset="0"/>
              </a:rPr>
              <a:t>doilea</a:t>
            </a:r>
            <a:r>
              <a:rPr lang="en-US" sz="5000" b="1" dirty="0">
                <a:latin typeface="Corbel" panose="020B0503020204020204" pitchFamily="34" charset="0"/>
              </a:rPr>
              <a:t> - de… </a:t>
            </a: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1. </a:t>
            </a:r>
            <a:r>
              <a:rPr lang="ru-RU" sz="5000" dirty="0">
                <a:latin typeface="Corbel" panose="020B0503020204020204" pitchFamily="34" charset="0"/>
              </a:rPr>
              <a:t>Волейбольным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volei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2. </a:t>
            </a:r>
            <a:r>
              <a:rPr lang="ru-RU" sz="5000" dirty="0">
                <a:latin typeface="Corbel" panose="020B0503020204020204" pitchFamily="34" charset="0"/>
              </a:rPr>
              <a:t>Баскетбольным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baschet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3. </a:t>
            </a:r>
            <a:r>
              <a:rPr lang="ru-RU" sz="5000" dirty="0">
                <a:latin typeface="Corbel" panose="020B0503020204020204" pitchFamily="34" charset="0"/>
              </a:rPr>
              <a:t>Гандбольным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handbal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4. </a:t>
            </a:r>
            <a:r>
              <a:rPr lang="ru-RU" sz="5000" dirty="0">
                <a:latin typeface="Corbel" panose="020B0503020204020204" pitchFamily="34" charset="0"/>
              </a:rPr>
              <a:t>Теннисным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tenis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endParaRPr lang="en-US" sz="50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305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В 1959 году администрация города </a:t>
            </a:r>
            <a:r>
              <a:rPr lang="ru-RU" sz="5000" dirty="0" err="1">
                <a:latin typeface="Corbel" panose="020B0503020204020204" pitchFamily="34" charset="0"/>
              </a:rPr>
              <a:t>Гельзенкирхен</a:t>
            </a:r>
            <a:r>
              <a:rPr lang="ru-RU" sz="5000" dirty="0">
                <a:latin typeface="Corbel" panose="020B0503020204020204" pitchFamily="34" charset="0"/>
              </a:rPr>
              <a:t> по ошибке </a:t>
            </a:r>
            <a:endParaRPr lang="x-none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назначила два матча на одно и то же время. И оба прошли успешно. </a:t>
            </a:r>
            <a:endParaRPr lang="x-none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Один из матчей был футбольным, а второй – … 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ro-MD" sz="5000" dirty="0">
                <a:latin typeface="Corbel" panose="020B0503020204020204" pitchFamily="34" charset="0"/>
              </a:rPr>
              <a:t>anul </a:t>
            </a:r>
            <a:r>
              <a:rPr lang="en-US" sz="5000" dirty="0">
                <a:latin typeface="Corbel" panose="020B0503020204020204" pitchFamily="34" charset="0"/>
              </a:rPr>
              <a:t>1959 </a:t>
            </a:r>
            <a:r>
              <a:rPr lang="en-US" sz="5000" dirty="0" err="1">
                <a:latin typeface="Corbel" panose="020B0503020204020204" pitchFamily="34" charset="0"/>
              </a:rPr>
              <a:t>administrația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orașului</a:t>
            </a:r>
            <a:r>
              <a:rPr lang="en-US" sz="5000" dirty="0">
                <a:latin typeface="Corbel" panose="020B0503020204020204" pitchFamily="34" charset="0"/>
              </a:rPr>
              <a:t> Gelsenkirchen a </a:t>
            </a:r>
            <a:r>
              <a:rPr lang="en-US" sz="5000" dirty="0" err="1">
                <a:latin typeface="Corbel" panose="020B0503020204020204" pitchFamily="34" charset="0"/>
              </a:rPr>
              <a:t>programat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greșit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două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x-none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meciuri</a:t>
            </a:r>
            <a:r>
              <a:rPr lang="en-US" sz="5000" dirty="0">
                <a:latin typeface="Corbel" panose="020B0503020204020204" pitchFamily="34" charset="0"/>
              </a:rPr>
              <a:t> la </a:t>
            </a:r>
            <a:r>
              <a:rPr lang="en-US" sz="5000" dirty="0" err="1">
                <a:latin typeface="Corbel" panose="020B0503020204020204" pitchFamily="34" charset="0"/>
              </a:rPr>
              <a:t>aceeași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oră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ambele</a:t>
            </a:r>
            <a:r>
              <a:rPr lang="en-US" sz="5000" dirty="0">
                <a:latin typeface="Corbel" panose="020B0503020204020204" pitchFamily="34" charset="0"/>
              </a:rPr>
              <a:t> au </a:t>
            </a:r>
            <a:r>
              <a:rPr lang="en-US" sz="5000" dirty="0" err="1">
                <a:latin typeface="Corbel" panose="020B0503020204020204" pitchFamily="34" charset="0"/>
              </a:rPr>
              <a:t>avut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loc</a:t>
            </a:r>
            <a:r>
              <a:rPr lang="en-US" sz="5000" dirty="0">
                <a:latin typeface="Corbel" panose="020B0503020204020204" pitchFamily="34" charset="0"/>
              </a:rPr>
              <a:t> cu </a:t>
            </a:r>
            <a:r>
              <a:rPr lang="en-US" sz="5000" dirty="0" err="1">
                <a:latin typeface="Corbel" panose="020B0503020204020204" pitchFamily="34" charset="0"/>
              </a:rPr>
              <a:t>succes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 err="1">
                <a:latin typeface="Corbel" panose="020B0503020204020204" pitchFamily="34" charset="0"/>
              </a:rPr>
              <a:t>Unul</a:t>
            </a:r>
            <a:r>
              <a:rPr lang="en-US" sz="5000" b="1" dirty="0">
                <a:latin typeface="Corbel" panose="020B0503020204020204" pitchFamily="34" charset="0"/>
              </a:rPr>
              <a:t> a </a:t>
            </a:r>
            <a:r>
              <a:rPr lang="en-US" sz="5000" b="1" dirty="0" err="1">
                <a:latin typeface="Corbel" panose="020B0503020204020204" pitchFamily="34" charset="0"/>
              </a:rPr>
              <a:t>fost</a:t>
            </a:r>
            <a:r>
              <a:rPr lang="en-US" sz="5000" b="1" dirty="0">
                <a:latin typeface="Corbel" panose="020B0503020204020204" pitchFamily="34" charset="0"/>
              </a:rPr>
              <a:t> o </a:t>
            </a:r>
            <a:endParaRPr lang="x-none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>
                <a:latin typeface="Corbel" panose="020B0503020204020204" pitchFamily="34" charset="0"/>
              </a:rPr>
              <a:t>partidă</a:t>
            </a:r>
            <a:r>
              <a:rPr lang="en-US" sz="5000" b="1" dirty="0">
                <a:latin typeface="Corbel" panose="020B0503020204020204" pitchFamily="34" charset="0"/>
              </a:rPr>
              <a:t> de </a:t>
            </a:r>
            <a:r>
              <a:rPr lang="en-US" sz="5000" b="1" dirty="0" err="1">
                <a:latin typeface="Corbel" panose="020B0503020204020204" pitchFamily="34" charset="0"/>
              </a:rPr>
              <a:t>fotbal</a:t>
            </a:r>
            <a:r>
              <a:rPr lang="en-US" sz="5000" b="1" dirty="0">
                <a:latin typeface="Corbel" panose="020B0503020204020204" pitchFamily="34" charset="0"/>
              </a:rPr>
              <a:t>, al </a:t>
            </a:r>
            <a:r>
              <a:rPr lang="en-US" sz="5000" b="1" dirty="0" err="1">
                <a:latin typeface="Corbel" panose="020B0503020204020204" pitchFamily="34" charset="0"/>
              </a:rPr>
              <a:t>doilea</a:t>
            </a:r>
            <a:r>
              <a:rPr lang="en-US" sz="5000" b="1" dirty="0">
                <a:latin typeface="Corbel" panose="020B0503020204020204" pitchFamily="34" charset="0"/>
              </a:rPr>
              <a:t> - de… </a:t>
            </a: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1. </a:t>
            </a:r>
            <a:r>
              <a:rPr lang="ru-RU" sz="5000" dirty="0">
                <a:latin typeface="Corbel" panose="020B0503020204020204" pitchFamily="34" charset="0"/>
              </a:rPr>
              <a:t>Волейбольным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volei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2. </a:t>
            </a:r>
            <a:r>
              <a:rPr lang="ru-RU" sz="5000" dirty="0">
                <a:latin typeface="Corbel" panose="020B0503020204020204" pitchFamily="34" charset="0"/>
              </a:rPr>
              <a:t>Баскетбольным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baschet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3. </a:t>
            </a:r>
            <a:r>
              <a:rPr lang="ru-RU" sz="5000" dirty="0">
                <a:latin typeface="Corbel" panose="020B0503020204020204" pitchFamily="34" charset="0"/>
              </a:rPr>
              <a:t>Гандбольным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handbal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4. </a:t>
            </a:r>
            <a:r>
              <a:rPr lang="ru-RU" sz="5000" dirty="0">
                <a:latin typeface="Corbel" panose="020B0503020204020204" pitchFamily="34" charset="0"/>
              </a:rPr>
              <a:t>Теннисным </a:t>
            </a:r>
            <a:r>
              <a:rPr lang="en-US" sz="5000" dirty="0">
                <a:latin typeface="Corbel" panose="020B0503020204020204" pitchFamily="34" charset="0"/>
              </a:rPr>
              <a:t>/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tenis</a:t>
            </a:r>
            <a:r>
              <a:rPr lang="ru-RU" sz="5000">
                <a:latin typeface="Corbel" panose="020B0503020204020204" pitchFamily="34" charset="0"/>
              </a:rPr>
              <a:t> </a:t>
            </a:r>
            <a:endParaRPr lang="en-US" sz="50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823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898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Социальная реклама предлагает не посещать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Трансильванию</a:t>
            </a:r>
            <a:r>
              <a:rPr lang="ru-RU" sz="6000" b="1" dirty="0">
                <a:latin typeface="Corbel" panose="020B0503020204020204" pitchFamily="34" charset="0"/>
              </a:rPr>
              <a:t>, а лучше…  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O </a:t>
            </a:r>
            <a:r>
              <a:rPr lang="en-US" sz="6000" b="1" dirty="0" err="1">
                <a:latin typeface="Corbel" panose="020B0503020204020204" pitchFamily="34" charset="0"/>
              </a:rPr>
              <a:t>publicitate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socială</a:t>
            </a:r>
            <a:r>
              <a:rPr lang="en-US" sz="6000" b="1" dirty="0">
                <a:latin typeface="Corbel" panose="020B0503020204020204" pitchFamily="34" charset="0"/>
              </a:rPr>
              <a:t> ne </a:t>
            </a:r>
            <a:r>
              <a:rPr lang="en-US" sz="6000" b="1" dirty="0" err="1">
                <a:latin typeface="Corbel" panose="020B0503020204020204" pitchFamily="34" charset="0"/>
              </a:rPr>
              <a:t>sugerează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nu </a:t>
            </a:r>
            <a:r>
              <a:rPr lang="en-US" sz="6000" b="1" dirty="0" err="1">
                <a:latin typeface="Corbel" panose="020B0503020204020204" pitchFamily="34" charset="0"/>
              </a:rPr>
              <a:t>vizităm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Transilvania</a:t>
            </a:r>
            <a:r>
              <a:rPr lang="en-US" sz="6000" b="1" dirty="0">
                <a:latin typeface="Corbel" panose="020B0503020204020204" pitchFamily="34" charset="0"/>
              </a:rPr>
              <a:t>, ci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…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Полететь в космос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zburăm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Spațiu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Стать донором крови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donăm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sânge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Выучить румынский язык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învățăm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limba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română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Сходить в кино </a:t>
            </a:r>
            <a:r>
              <a:rPr lang="en-US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mergi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la un </a:t>
            </a:r>
            <a:r>
              <a:rPr lang="en-US" sz="6000" dirty="0" smtClean="0">
                <a:latin typeface="Corbel" panose="020B0503020204020204" pitchFamily="34" charset="0"/>
              </a:rPr>
              <a:t>film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</TotalTime>
  <Words>1080</Words>
  <Application>Microsoft Office PowerPoint</Application>
  <PresentationFormat>Произвольный</PresentationFormat>
  <Paragraphs>185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461</cp:revision>
  <dcterms:modified xsi:type="dcterms:W3CDTF">2021-01-13T12:50:31Z</dcterms:modified>
</cp:coreProperties>
</file>