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74" r:id="rId3"/>
    <p:sldId id="272" r:id="rId4"/>
    <p:sldId id="276" r:id="rId5"/>
    <p:sldId id="259" r:id="rId6"/>
    <p:sldId id="261" r:id="rId7"/>
    <p:sldId id="277" r:id="rId8"/>
    <p:sldId id="262" r:id="rId9"/>
    <p:sldId id="278" r:id="rId10"/>
    <p:sldId id="264" r:id="rId11"/>
    <p:sldId id="265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0320" indent="0" algn="l">
              <a:buNone/>
              <a:defRPr sz="195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1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2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3375"/>
              </a:lnSpc>
              <a:buNone/>
              <a:defRPr sz="3000" b="1" cap="all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3970" indent="0">
              <a:lnSpc>
                <a:spcPts val="1725"/>
              </a:lnSpc>
              <a:spcBef>
                <a:spcPts val="0"/>
              </a:spcBef>
              <a:buNone/>
              <a:defRPr sz="15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3375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8260" indent="0" algn="l">
              <a:lnSpc>
                <a:spcPct val="100000"/>
              </a:lnSpc>
              <a:spcBef>
                <a:spcPts val="75"/>
              </a:spcBef>
              <a:buNone/>
              <a:defRPr sz="1425" b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8260" indent="0" algn="l">
              <a:lnSpc>
                <a:spcPct val="100000"/>
              </a:lnSpc>
              <a:spcBef>
                <a:spcPts val="75"/>
              </a:spcBef>
              <a:buNone/>
              <a:defRPr sz="1425" b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94640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94640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1500"/>
              </a:lnSpc>
              <a:buNone/>
              <a:defRPr sz="1650" b="1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34290" indent="0">
              <a:lnSpc>
                <a:spcPct val="100000"/>
              </a:lnSpc>
              <a:spcBef>
                <a:spcPts val="0"/>
              </a:spcBef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2"/>
            <a:ext cx="8153400" cy="399256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1575" b="1">
                <a:effectLst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68580" tIns="205740" rtlCol="0" anchor="t">
            <a:normAutofit/>
          </a:bodyPr>
          <a:lstStyle/>
          <a:p>
            <a:pPr marL="0" indent="-212725" algn="l" rtl="0" eaLnBrk="1" latinLnBrk="0" hangingPunct="1">
              <a:lnSpc>
                <a:spcPts val="2250"/>
              </a:lnSpc>
              <a:spcBef>
                <a:spcPts val="45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</a:pPr>
            <a:endParaRPr kumimoji="0"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5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2400"/>
            </a:lvl1pPr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50">
                <a:solidFill>
                  <a:srgbClr val="777777"/>
                </a:solidFill>
              </a:defRPr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8" name="Овал 7"/>
          <p:cNvSpPr/>
          <p:nvPr/>
        </p:nvSpPr>
        <p:spPr>
          <a:xfrm>
            <a:off x="168817" y="21104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DAB28059-8DA7-4FD8-A9E3-55A27329EDFF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F72C915F-18EC-48A7-8C64-4635168BDEFE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25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12725" algn="l" rtl="0" eaLnBrk="1" latinLnBrk="0" hangingPunct="1">
        <a:lnSpc>
          <a:spcPct val="100000"/>
        </a:lnSpc>
        <a:spcBef>
          <a:spcPts val="450"/>
        </a:spcBef>
        <a:buClr>
          <a:schemeClr val="accent1"/>
        </a:buClr>
        <a:buSzPct val="80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78435" algn="l" rtl="0" eaLnBrk="1" latinLnBrk="0" hangingPunct="1">
        <a:lnSpc>
          <a:spcPct val="100000"/>
        </a:lnSpc>
        <a:spcBef>
          <a:spcPts val="415"/>
        </a:spcBef>
        <a:buClr>
          <a:schemeClr val="accent1"/>
        </a:buClr>
        <a:buFont typeface="Verdana" panose="020B0604030504040204"/>
        <a:buChar char="◦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665480" indent="-17145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130810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974090" indent="-13716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" indent="-13716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1289050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597660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22.03.2026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indent="-21463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120" y="2571750"/>
            <a:ext cx="7223760" cy="85725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ffectLst/>
              </a:rPr>
              <a:t>Защита </a:t>
            </a:r>
            <a:r>
              <a:rPr lang="ru-RU" sz="3600" b="1" dirty="0">
                <a:solidFill>
                  <a:schemeClr val="tx1"/>
                </a:solidFill>
                <a:effectLst/>
              </a:rPr>
              <a:t>прав в цифровом пространстве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8392" y="264174"/>
            <a:ext cx="7405930" cy="940345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</a:rPr>
              <a:t>Неосмотрительное поведение, как угроза. Травля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2050" y="1831340"/>
            <a:ext cx="7825740" cy="41598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ea typeface="Calibri" panose="020F0502020204030204" pitchFamily="34" charset="0"/>
                <a:cs typeface="Calibri" panose="020F0502020204030204" pitchFamily="34" charset="0"/>
              </a:rPr>
              <a:t>Травля, кибербуллинг </a:t>
            </a:r>
            <a:r>
              <a:rPr lang="ru-RU" dirty="0">
                <a:ea typeface="Calibri" panose="020F0502020204030204" pitchFamily="34" charset="0"/>
                <a:cs typeface="Calibri" panose="020F0502020204030204" pitchFamily="34" charset="0"/>
              </a:rPr>
              <a:t>– это запугивание и травля с использованием цифровых технологий. Он может проходить в социальных сетях, в приложениях для обмена сообщениями, на игровых платформах и мобильных телефонах. </a:t>
            </a:r>
          </a:p>
          <a:p>
            <a:pPr marL="0" indent="360045">
              <a:buNone/>
            </a:pPr>
            <a:r>
              <a:rPr lang="ru-RU" dirty="0">
                <a:ea typeface="Calibri" panose="020F0502020204030204" pitchFamily="34" charset="0"/>
                <a:cs typeface="Calibri" panose="020F0502020204030204" pitchFamily="34" charset="0"/>
              </a:rPr>
              <a:t>Способы защиты от травли: </a:t>
            </a:r>
          </a:p>
          <a:p>
            <a:pPr marL="0" indent="0">
              <a:buNone/>
            </a:pPr>
            <a:r>
              <a:rPr lang="ru-RU" dirty="0">
                <a:ea typeface="Calibri" panose="020F0502020204030204" pitchFamily="34" charset="0"/>
                <a:cs typeface="Calibri" panose="020F0502020204030204" pitchFamily="34" charset="0"/>
              </a:rPr>
              <a:t>1. Не выкладывать личные данные. </a:t>
            </a:r>
          </a:p>
          <a:p>
            <a:pPr marL="0" indent="0">
              <a:buNone/>
            </a:pPr>
            <a:r>
              <a:rPr lang="ru-RU" dirty="0">
                <a:ea typeface="Calibri" panose="020F0502020204030204" pitchFamily="34" charset="0"/>
                <a:cs typeface="Calibri" panose="020F0502020204030204" pitchFamily="34" charset="0"/>
              </a:rPr>
              <a:t>2. Не общаться с незнакомцами. </a:t>
            </a:r>
          </a:p>
          <a:p>
            <a:pPr marL="0" indent="0">
              <a:buNone/>
            </a:pPr>
            <a:r>
              <a:rPr lang="ru-RU" dirty="0">
                <a:ea typeface="Calibri" panose="020F0502020204030204" pitchFamily="34" charset="0"/>
                <a:cs typeface="Calibri" panose="020F0502020204030204" pitchFamily="34" charset="0"/>
              </a:rPr>
              <a:t>3. Не высказываться негативно о других в интернете. </a:t>
            </a:r>
          </a:p>
          <a:p>
            <a:pPr marL="0" indent="0">
              <a:buNone/>
            </a:pPr>
            <a:r>
              <a:rPr lang="ru-RU" dirty="0">
                <a:ea typeface="Calibri" panose="020F0502020204030204" pitchFamily="34" charset="0"/>
                <a:cs typeface="Calibri" panose="020F0502020204030204" pitchFamily="34" charset="0"/>
              </a:rPr>
              <a:t>4. Игнорировать агрессию и угрозы.</a:t>
            </a:r>
          </a:p>
          <a:p>
            <a:endParaRPr lang="ru-RU" dirty="0"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7" y="274638"/>
            <a:ext cx="7498080" cy="56686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</a:rPr>
              <a:t>Фальшивые аккаунты. Фейки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9665" y="986790"/>
            <a:ext cx="7804150" cy="54330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Фейк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– что-либо ложное, недостоверное, выдаваемое за действительное, реальное, достоверное с целью ввести в заблуждение. </a:t>
            </a:r>
          </a:p>
          <a:p>
            <a:pPr marL="61595" indent="360045">
              <a:buNone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Фейк копирует информацию реального человека с целью мошенничества от чужого имени. </a:t>
            </a:r>
          </a:p>
          <a:p>
            <a:pPr marL="0" indent="0">
              <a:buNone/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Интернет-манипуляции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представляют собой манипулятивные действия, осуществляемые в онлайн-среде с целью влиять на чужие мысли, эмоции и поведение. Они могут быть как явными и прямыми, так и скрытыми и косвенными. Одной из самых распространенных форм интернет-манипуляций является психологическое давление онлайн.</a:t>
            </a:r>
          </a:p>
          <a:p>
            <a:pPr marL="61595" indent="360045">
              <a:buNone/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Виды фейков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: контрафакт, фейковые новости, фото-фейк, виртуал, </a:t>
            </a:r>
            <a:r>
              <a:rPr lang="ru-RU" dirty="0" err="1">
                <a:ea typeface="Calibri" panose="020F0502020204030204" pitchFamily="34" charset="0"/>
                <a:cs typeface="Times New Roman" panose="02020603050405020304" pitchFamily="18" charset="0"/>
              </a:rPr>
              <a:t>дипфейк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61852"/>
            <a:ext cx="7498080" cy="69549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</a:rPr>
              <a:t>Права человека в цифровой среде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8240" y="1310005"/>
            <a:ext cx="7775575" cy="4800600"/>
          </a:xfrm>
        </p:spPr>
        <p:txBody>
          <a:bodyPr>
            <a:noAutofit/>
          </a:bodyPr>
          <a:lstStyle/>
          <a:p>
            <a:pPr marL="0" indent="360045">
              <a:buNone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У человека есть право на доступ, использование, создание и публикацию цифровых произведений, на доступ и использование компьютеров и иных электронных устройств, коммуникационных сетей и сети Интернет, а также право свободно общаться и выражать свое мнение в Сети и право на неприкосновенность частной информационной сферы </a:t>
            </a:r>
          </a:p>
          <a:p>
            <a:pPr marL="0" indent="360045">
              <a:buNone/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Важнейшими цифровыми правами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гражданина являются права на конфиденциальность, анонимность, обезличенность его уже оцифрованной персональной информации.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398584"/>
            <a:ext cx="7498080" cy="132119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</a:rPr>
              <a:t>Ответственность за действия в Интернете </a:t>
            </a:r>
            <a:br>
              <a:rPr lang="ru-RU" sz="3600" b="1" dirty="0">
                <a:solidFill>
                  <a:schemeClr val="tx1"/>
                </a:solidFill>
                <a:effectLst/>
              </a:rPr>
            </a:br>
            <a:endParaRPr lang="ru-RU" sz="3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3625" y="1392555"/>
            <a:ext cx="8079740" cy="5337810"/>
          </a:xfrm>
        </p:spPr>
        <p:txBody>
          <a:bodyPr>
            <a:noAutofit/>
          </a:bodyPr>
          <a:lstStyle/>
          <a:p>
            <a:pPr marL="61595" lvl="0" indent="360045">
              <a:buNone/>
            </a:pPr>
            <a:r>
              <a:rPr lang="ru-RU" sz="2800" dirty="0"/>
              <a:t>Даже высказывание на форуме или в социальной сети, обращенное к неопределенному кругу лиц, может быть расценено как </a:t>
            </a:r>
            <a:r>
              <a:rPr lang="ru-RU" sz="2800" b="1" dirty="0"/>
              <a:t>преступление</a:t>
            </a:r>
            <a:r>
              <a:rPr lang="ru-RU" sz="2800" dirty="0"/>
              <a:t>, если содержит в себе запрещенные законом призывы либо суждения. </a:t>
            </a:r>
          </a:p>
          <a:p>
            <a:pPr marL="61595" lvl="0" indent="360045">
              <a:buNone/>
            </a:pPr>
            <a:r>
              <a:rPr lang="ru-RU" sz="2800" dirty="0"/>
              <a:t>К Интернет-преступлениям могут быть отнесены некоторые составы преступлений, относящихся к киберпреступности, а также преступления, не относящиеся к киберпреступности, но совершаемые с помощью сети Интернет. </a:t>
            </a:r>
          </a:p>
          <a:p>
            <a:pPr marL="61595" indent="360045"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5351" y="246503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</a:rPr>
              <a:t>Приватность. Правила безопасности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6340" y="1389380"/>
            <a:ext cx="7757795" cy="4561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Приватность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— это право на неприкосновенность частной жизни и личной информации. </a:t>
            </a:r>
          </a:p>
          <a:p>
            <a:pPr marL="62230" indent="0">
              <a:buNone/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Правила безопасности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0" indent="-212090">
              <a:buClrTx/>
              <a:buSzPct val="100000"/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Используйте надежные пароли. </a:t>
            </a:r>
          </a:p>
          <a:p>
            <a:pPr marL="0" indent="-212090">
              <a:buClrTx/>
              <a:buSzPct val="100000"/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Не игнорируйте и не откладывай обновление системы. </a:t>
            </a:r>
          </a:p>
          <a:p>
            <a:pPr marL="0" indent="-212090">
              <a:buClrTx/>
              <a:buSzPct val="100000"/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Не работайте через общественный WI-FI, используйте проверенное интернет-соединение.</a:t>
            </a:r>
          </a:p>
          <a:p>
            <a:pPr marL="0" indent="-212090">
              <a:buClrTx/>
              <a:buSzPct val="100000"/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Устанавливайте приложения только из официальных источников. </a:t>
            </a:r>
          </a:p>
          <a:p>
            <a:pPr marL="0" indent="-212090">
              <a:buClrTx/>
              <a:buSzPct val="100000"/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Регулярно обновляйте программное обеспечение и системы безопасности.</a:t>
            </a:r>
          </a:p>
          <a:p>
            <a:pPr indent="0"/>
            <a:endParaRPr lang="ru-RU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</a:rPr>
              <a:t>Вредоносное ПО. Виды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1090" y="1143000"/>
            <a:ext cx="7967345" cy="5358765"/>
          </a:xfrm>
        </p:spPr>
        <p:txBody>
          <a:bodyPr>
            <a:noAutofit/>
          </a:bodyPr>
          <a:lstStyle/>
          <a:p>
            <a:pPr marL="0" indent="360045">
              <a:buNone/>
            </a:pPr>
            <a:r>
              <a:rPr lang="ru-RU" sz="1700" dirty="0">
                <a:ea typeface="Calibri" panose="020F0502020204030204" pitchFamily="34" charset="0"/>
                <a:cs typeface="Times New Roman" panose="02020603050405020304" pitchFamily="18" charset="0"/>
              </a:rPr>
              <a:t>Это приложения или код, которые препятствуют нормальному использованию конечных устройств. </a:t>
            </a:r>
          </a:p>
          <a:p>
            <a:pPr marL="0" indent="360045">
              <a:buNone/>
            </a:pPr>
            <a:r>
              <a:rPr lang="ru-RU" sz="1700" b="1" dirty="0">
                <a:ea typeface="Calibri" panose="020F0502020204030204" pitchFamily="34" charset="0"/>
                <a:cs typeface="Times New Roman" panose="02020603050405020304" pitchFamily="18" charset="0"/>
              </a:rPr>
              <a:t>Вирусы</a:t>
            </a:r>
            <a:r>
              <a:rPr lang="ru-RU" sz="1700" dirty="0">
                <a:ea typeface="Calibri" panose="020F0502020204030204" pitchFamily="34" charset="0"/>
                <a:cs typeface="Times New Roman" panose="02020603050405020304" pitchFamily="18" charset="0"/>
              </a:rPr>
              <a:t>. Проникают в компьютер в виде вложения электронного сообщения, которое содержит полезную нагрузку вируса, или часть вредоносной программы, которая выполняет вредоносные действия. </a:t>
            </a:r>
          </a:p>
          <a:p>
            <a:pPr marL="0" indent="360045">
              <a:buNone/>
            </a:pPr>
            <a:r>
              <a:rPr lang="ru-RU" sz="1700" b="1" dirty="0">
                <a:ea typeface="Calibri" panose="020F0502020204030204" pitchFamily="34" charset="0"/>
                <a:cs typeface="Times New Roman" panose="02020603050405020304" pitchFamily="18" charset="0"/>
              </a:rPr>
              <a:t>Программы-вымогатели</a:t>
            </a:r>
            <a:r>
              <a:rPr lang="ru-RU" sz="1700" dirty="0">
                <a:ea typeface="Calibri" panose="020F0502020204030204" pitchFamily="34" charset="0"/>
                <a:cs typeface="Times New Roman" panose="02020603050405020304" pitchFamily="18" charset="0"/>
              </a:rPr>
              <a:t>. Устанавливаются на компьютер жертвы, шифруют файлы, а затем требуют выкуп за возврат этих данных пользователю. Им нужно зашифровать важные данные, но не вмешиваться в основную работу компьютера.</a:t>
            </a:r>
          </a:p>
          <a:p>
            <a:pPr marL="0" indent="360045">
              <a:buNone/>
            </a:pPr>
            <a:r>
              <a:rPr lang="ru-RU" sz="1700" b="1" dirty="0">
                <a:ea typeface="Calibri" panose="020F0502020204030204" pitchFamily="34" charset="0"/>
                <a:cs typeface="Times New Roman" panose="02020603050405020304" pitchFamily="18" charset="0"/>
              </a:rPr>
              <a:t>Лжеантивирусы</a:t>
            </a:r>
            <a:r>
              <a:rPr lang="ru-RU" sz="1700" dirty="0">
                <a:ea typeface="Calibri" panose="020F0502020204030204" pitchFamily="34" charset="0"/>
                <a:cs typeface="Times New Roman" panose="02020603050405020304" pitchFamily="18" charset="0"/>
              </a:rPr>
              <a:t> . Заставляют думать, что компьютер или телефон заражен, чтобы заставить своих жертв приобрести поддельное приложение. </a:t>
            </a:r>
          </a:p>
          <a:p>
            <a:pPr marL="0" indent="360045">
              <a:buNone/>
            </a:pPr>
            <a:r>
              <a:rPr lang="ru-RU" sz="1700" b="1" dirty="0">
                <a:ea typeface="Calibri" panose="020F0502020204030204" pitchFamily="34" charset="0"/>
                <a:cs typeface="Times New Roman" panose="02020603050405020304" pitchFamily="18" charset="0"/>
              </a:rPr>
              <a:t>Черви</a:t>
            </a:r>
            <a:r>
              <a:rPr lang="ru-RU" sz="1700" dirty="0">
                <a:ea typeface="Calibri" panose="020F0502020204030204" pitchFamily="34" charset="0"/>
                <a:cs typeface="Times New Roman" panose="02020603050405020304" pitchFamily="18" charset="0"/>
              </a:rPr>
              <a:t>. Могут копировать себя от компьютера к компьютеру за счет использования какой-либо уязвимости безопасности в программном обеспечении или операционной системы и не требуют взаимодействия с пользователем для работы. Снижают продуктивность устройства жертвы, удаляют файлы или даже отключают определенные программы. </a:t>
            </a:r>
          </a:p>
          <a:p>
            <a:pPr marL="0" indent="360045">
              <a:buNone/>
            </a:pPr>
            <a:r>
              <a:rPr lang="ru-RU" sz="1700" b="1" dirty="0">
                <a:ea typeface="Calibri" panose="020F0502020204030204" pitchFamily="34" charset="0"/>
                <a:cs typeface="Times New Roman" panose="02020603050405020304" pitchFamily="18" charset="0"/>
              </a:rPr>
              <a:t>Троянские кони</a:t>
            </a:r>
            <a:r>
              <a:rPr lang="ru-RU" sz="1700" dirty="0">
                <a:ea typeface="Calibri" panose="020F0502020204030204" pitchFamily="34" charset="0"/>
                <a:cs typeface="Times New Roman" panose="02020603050405020304" pitchFamily="18" charset="0"/>
              </a:rPr>
              <a:t>. Маскируются под безобидные приложения, обманом заставляя пользователей загружать и использовать их. После запуска они могут украсть личные данные, привести к сбою устройства, шпионить за вашими действиями или даже выполнить атаку.</a:t>
            </a:r>
          </a:p>
          <a:p>
            <a:pPr indent="360045"/>
            <a:endParaRPr lang="ru-RU" sz="1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45476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Правила защиты от вредоносного программного обеспечения </a:t>
            </a:r>
            <a:br>
              <a:rPr lang="ru-RU" sz="36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735" y="2259330"/>
            <a:ext cx="7498080" cy="2941955"/>
          </a:xfrm>
        </p:spPr>
        <p:txBody>
          <a:bodyPr>
            <a:normAutofit/>
          </a:bodyPr>
          <a:lstStyle/>
          <a:p>
            <a:pPr marL="0" indent="-212090">
              <a:buNone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1. Своевременно обновляйте свой компьютер и программное обеспечение.</a:t>
            </a:r>
          </a:p>
          <a:p>
            <a:pPr marL="0" indent="-212090">
              <a:buNone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2. Обязательно используйте антивирусные программы. </a:t>
            </a:r>
          </a:p>
          <a:p>
            <a:pPr marL="0" indent="-212090">
              <a:buNone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3. Проверяйте ссылки перед переходом.</a:t>
            </a:r>
          </a:p>
          <a:p>
            <a:pPr marL="0" indent="-212090">
              <a:buNone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4. Будьте осторожны, когда открываете прикрепленные к письмам файлы и даже изображения.</a:t>
            </a:r>
          </a:p>
          <a:p>
            <a:pPr marL="0" indent="-212090">
              <a:buNone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5. Внимательно относитесь к съемным носителям.</a:t>
            </a:r>
          </a:p>
          <a:p>
            <a:pPr marL="0" indent="-21209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2247" y="236039"/>
            <a:ext cx="7223112" cy="83710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</a:rPr>
              <a:t>Кража. Мошенничество. Фишинг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2235" y="1235075"/>
            <a:ext cx="7223125" cy="53371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Кража данных –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незаконная передача или хранение личной, конфиденциальной и финансовой информации. Считается серьезным нарушением безопасности и конфиденциальности.</a:t>
            </a:r>
          </a:p>
          <a:p>
            <a:pPr marL="0" indent="0">
              <a:buNone/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Интернет-мошенничество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– вид мошенничества с использованием сети Интернет. Может включать в себя скрытие информации, предоставление неверной информации с целью вымогательства у жертв денег, имущества. </a:t>
            </a:r>
          </a:p>
          <a:p>
            <a:pPr marL="0" indent="0">
              <a:buNone/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Фишинг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– вид мошенничества, при котором злоумышленники пытаются получить личную информацию, выдавая себя за надежные и знакомые организации с целью получения доступа к чужому аккаунту или кражи денег. </a:t>
            </a:r>
          </a:p>
          <a:p>
            <a:pPr marL="0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15315"/>
            <a:ext cx="7498080" cy="101959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Правила защиты от мошенников </a:t>
            </a:r>
            <a:br>
              <a:rPr lang="ru-RU" sz="3600" b="1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6025" y="1588770"/>
            <a:ext cx="7717790" cy="3105785"/>
          </a:xfrm>
        </p:spPr>
        <p:txBody>
          <a:bodyPr>
            <a:normAutofit fontScale="90000" lnSpcReduction="20000"/>
          </a:bodyPr>
          <a:lstStyle/>
          <a:p>
            <a:pPr marL="0" indent="-212090">
              <a:buNone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1. Используйте проверенные сети, будьте осторожны в общественном </a:t>
            </a:r>
            <a:r>
              <a:rPr lang="ru-RU" sz="2800" dirty="0" err="1">
                <a:ea typeface="Calibri" panose="020F0502020204030204" pitchFamily="34" charset="0"/>
                <a:cs typeface="Times New Roman" panose="02020603050405020304" pitchFamily="18" charset="0"/>
              </a:rPr>
              <a:t>Wi‑Fi</a:t>
            </a: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-212090">
              <a:buNone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2. Используйте антивирус.</a:t>
            </a:r>
          </a:p>
          <a:p>
            <a:pPr marL="0" indent="-212090">
              <a:buNone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3. Обновляйте операционную систему. </a:t>
            </a:r>
          </a:p>
          <a:p>
            <a:pPr marL="0" indent="-212090">
              <a:buNone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4. Не открывайте ссылки, если не уверены в адресате. </a:t>
            </a:r>
          </a:p>
          <a:p>
            <a:pPr marL="0" indent="-212090">
              <a:buNone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5. Контролируйте операции по вашей банковской карте. </a:t>
            </a:r>
          </a:p>
          <a:p>
            <a:pPr marL="0" indent="-212090">
              <a:buNone/>
            </a:pPr>
            <a:r>
              <a:rPr lang="ru-RU" sz="2800" dirty="0">
                <a:ea typeface="Calibri" panose="020F0502020204030204" pitchFamily="34" charset="0"/>
                <a:cs typeface="Times New Roman" panose="02020603050405020304" pitchFamily="18" charset="0"/>
              </a:rPr>
              <a:t>6. Используйте длинные, надежные пароли.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-21209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4689" y="264174"/>
            <a:ext cx="7928999" cy="947719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/>
              </a:rPr>
              <a:t>Опасные персоны, имитация близких социальных отношений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7765" y="1447800"/>
            <a:ext cx="7900035" cy="4800600"/>
          </a:xfrm>
        </p:spPr>
        <p:txBody>
          <a:bodyPr>
            <a:noAutofit/>
          </a:bodyPr>
          <a:lstStyle/>
          <a:p>
            <a:pPr marL="0" indent="360045">
              <a:buNone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Любимыми преступными приёмами сетевых хищников являются мошенничество, кибербуллинг и даже вербовка в деструктивные группы. </a:t>
            </a:r>
          </a:p>
          <a:p>
            <a:pPr marL="0" indent="360045">
              <a:buNone/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Вас должно насторожить, если незнакомец:</a:t>
            </a:r>
            <a:endParaRPr lang="ru-RU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-21209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Пытается получить от вас личную информацию: ФИО, адрес проживания и т. д.</a:t>
            </a:r>
          </a:p>
          <a:p>
            <a:pPr marL="0" indent="-21209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Настойчиво рекомендует изучить материалы по какой-то определенной теме. </a:t>
            </a:r>
          </a:p>
          <a:p>
            <a:pPr marL="0" indent="-21209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Стремится ограничить ваше общение с другими людьми, хочет стать вашим избранным собеседником. </a:t>
            </a:r>
          </a:p>
          <a:p>
            <a:pPr marL="0" indent="-21209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Часто упоминает определённую организацию, хвалит её.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2.3</Template>
  <TotalTime>0</TotalTime>
  <Words>629</Words>
  <Application>Microsoft Office PowerPoint</Application>
  <PresentationFormat>Экран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Wingdings 2</vt:lpstr>
      <vt:lpstr>Солнцестояние</vt:lpstr>
      <vt:lpstr>Тема Office</vt:lpstr>
      <vt:lpstr>Защита прав в цифровом пространстве</vt:lpstr>
      <vt:lpstr>Права человека в цифровой среде </vt:lpstr>
      <vt:lpstr>Ответственность за действия в Интернете  </vt:lpstr>
      <vt:lpstr>Приватность. Правила безопасности</vt:lpstr>
      <vt:lpstr>Вредоносное ПО. Виды</vt:lpstr>
      <vt:lpstr>Правила защиты от вредоносного программного обеспечения  </vt:lpstr>
      <vt:lpstr>Кража. Мошенничество. Фишинг</vt:lpstr>
      <vt:lpstr>Правила защиты от мошенников  </vt:lpstr>
      <vt:lpstr>Опасные персоны, имитация близких социальных отношений</vt:lpstr>
      <vt:lpstr>Неосмотрительное поведение, как угроза. Травля</vt:lpstr>
      <vt:lpstr>Фальшивые аккаунты. Фейки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в информационном пространстве</dc:title>
  <dc:creator>Рубцова Екатерина</dc:creator>
  <cp:lastModifiedBy>Ludmila Moroz</cp:lastModifiedBy>
  <cp:revision>20</cp:revision>
  <dcterms:created xsi:type="dcterms:W3CDTF">2024-05-01T19:51:00Z</dcterms:created>
  <dcterms:modified xsi:type="dcterms:W3CDTF">2026-03-22T13:02:10Z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9E4AC8F12499424D8C2F2DB814F8BE52_13</vt:lpwstr>
  </property>
  <property fmtid="{D5CDD505-2E9C-101B-9397-08002B2CF9AE}" pid="3" name="KSOProductBuildVer">
    <vt:lpwstr>1049-12.2.0.17153</vt:lpwstr>
  </property>
</Properties>
</file>