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>
        <p:scale>
          <a:sx n="40" d="100"/>
          <a:sy n="40" d="100"/>
        </p:scale>
        <p:origin x="-1277" y="-55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624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316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8290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219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3812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683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655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889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960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7598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798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2309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2493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96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4.pn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audio" Target="../media/audio10.wav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4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4.pn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100" dirty="0">
                <a:latin typeface="Corbel" panose="020B0503020204020204" pitchFamily="34" charset="0"/>
              </a:rPr>
              <a:t>В </a:t>
            </a:r>
            <a:r>
              <a:rPr lang="en-US" sz="5100" dirty="0">
                <a:latin typeface="Corbel" panose="020B0503020204020204" pitchFamily="34" charset="0"/>
              </a:rPr>
              <a:t>Google Play </a:t>
            </a:r>
            <a:r>
              <a:rPr lang="ru-RU" sz="5100" dirty="0">
                <a:latin typeface="Corbel" panose="020B0503020204020204" pitchFamily="34" charset="0"/>
              </a:rPr>
              <a:t>и </a:t>
            </a:r>
            <a:r>
              <a:rPr lang="en-US" sz="5100" dirty="0">
                <a:latin typeface="Corbel" panose="020B0503020204020204" pitchFamily="34" charset="0"/>
              </a:rPr>
              <a:t>App Store </a:t>
            </a:r>
            <a:r>
              <a:rPr lang="ru-RU" sz="5100" dirty="0">
                <a:latin typeface="Corbel" panose="020B0503020204020204" pitchFamily="34" charset="0"/>
              </a:rPr>
              <a:t>есть игра, часть собранных средств </a:t>
            </a:r>
            <a:r>
              <a:rPr lang="ru-RU" sz="5100" dirty="0" smtClean="0">
                <a:latin typeface="Corbel" panose="020B0503020204020204" pitchFamily="34" charset="0"/>
              </a:rPr>
              <a:t>от</a:t>
            </a:r>
            <a:r>
              <a:rPr lang="en-US" sz="51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5100" dirty="0" smtClean="0">
                <a:latin typeface="Corbel" panose="020B0503020204020204" pitchFamily="34" charset="0"/>
              </a:rPr>
              <a:t>которой </a:t>
            </a:r>
            <a:r>
              <a:rPr lang="ru-RU" sz="5100" dirty="0">
                <a:latin typeface="Corbel" panose="020B0503020204020204" pitchFamily="34" charset="0"/>
              </a:rPr>
              <a:t>идёт на борьбу с изменениям климата. </a:t>
            </a:r>
            <a:endParaRPr lang="en-US" sz="51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100" b="1" dirty="0" smtClean="0">
                <a:latin typeface="Corbel" panose="020B0503020204020204" pitchFamily="34" charset="0"/>
              </a:rPr>
              <a:t>Игра </a:t>
            </a:r>
            <a:r>
              <a:rPr lang="ru-RU" sz="5100" b="1" dirty="0">
                <a:latin typeface="Corbel" panose="020B0503020204020204" pitchFamily="34" charset="0"/>
              </a:rPr>
              <a:t>называется </a:t>
            </a:r>
            <a:r>
              <a:rPr lang="ru-RU" sz="5100" b="1" dirty="0" smtClean="0">
                <a:latin typeface="Corbel" panose="020B0503020204020204" pitchFamily="34" charset="0"/>
              </a:rPr>
              <a:t>«</a:t>
            </a:r>
            <a:r>
              <a:rPr lang="ru-RU" sz="5100" b="1" dirty="0">
                <a:latin typeface="Corbel" panose="020B0503020204020204" pitchFamily="34" charset="0"/>
              </a:rPr>
              <a:t>Посади...» </a:t>
            </a:r>
            <a:endParaRPr lang="en-US" sz="51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100" dirty="0" err="1" smtClean="0">
                <a:latin typeface="Corbel" panose="020B0503020204020204" pitchFamily="34" charset="0"/>
              </a:rPr>
              <a:t>În</a:t>
            </a:r>
            <a:r>
              <a:rPr lang="en-US" sz="5100" dirty="0" smtClean="0">
                <a:latin typeface="Corbel" panose="020B0503020204020204" pitchFamily="34" charset="0"/>
              </a:rPr>
              <a:t> </a:t>
            </a:r>
            <a:r>
              <a:rPr lang="en-US" sz="5100" dirty="0">
                <a:latin typeface="Corbel" panose="020B0503020204020204" pitchFamily="34" charset="0"/>
              </a:rPr>
              <a:t>Google Play </a:t>
            </a:r>
            <a:r>
              <a:rPr lang="en-US" sz="5100" dirty="0" err="1">
                <a:latin typeface="Corbel" panose="020B0503020204020204" pitchFamily="34" charset="0"/>
              </a:rPr>
              <a:t>și</a:t>
            </a:r>
            <a:r>
              <a:rPr lang="en-US" sz="5100" dirty="0">
                <a:latin typeface="Corbel" panose="020B0503020204020204" pitchFamily="34" charset="0"/>
              </a:rPr>
              <a:t> App Store </a:t>
            </a:r>
            <a:r>
              <a:rPr lang="en-US" sz="5100" dirty="0" err="1">
                <a:latin typeface="Corbel" panose="020B0503020204020204" pitchFamily="34" charset="0"/>
              </a:rPr>
              <a:t>poate</a:t>
            </a:r>
            <a:r>
              <a:rPr lang="en-US" sz="5100" dirty="0">
                <a:latin typeface="Corbel" panose="020B0503020204020204" pitchFamily="34" charset="0"/>
              </a:rPr>
              <a:t> fi </a:t>
            </a:r>
            <a:r>
              <a:rPr lang="en-US" sz="5100" dirty="0" err="1">
                <a:latin typeface="Corbel" panose="020B0503020204020204" pitchFamily="34" charset="0"/>
              </a:rPr>
              <a:t>descărcat</a:t>
            </a:r>
            <a:r>
              <a:rPr lang="en-US" sz="5100" dirty="0">
                <a:latin typeface="Corbel" panose="020B0503020204020204" pitchFamily="34" charset="0"/>
              </a:rPr>
              <a:t> un </a:t>
            </a:r>
            <a:r>
              <a:rPr lang="en-US" sz="5100" dirty="0" err="1">
                <a:latin typeface="Corbel" panose="020B0503020204020204" pitchFamily="34" charset="0"/>
              </a:rPr>
              <a:t>joc</a:t>
            </a:r>
            <a:r>
              <a:rPr lang="en-US" sz="5100" dirty="0">
                <a:latin typeface="Corbel" panose="020B0503020204020204" pitchFamily="34" charset="0"/>
              </a:rPr>
              <a:t>, </a:t>
            </a:r>
            <a:r>
              <a:rPr lang="en-US" sz="5100" dirty="0" err="1">
                <a:latin typeface="Corbel" panose="020B0503020204020204" pitchFamily="34" charset="0"/>
              </a:rPr>
              <a:t>banii</a:t>
            </a:r>
            <a:r>
              <a:rPr lang="en-US" sz="5100" dirty="0">
                <a:latin typeface="Corbel" panose="020B0503020204020204" pitchFamily="34" charset="0"/>
              </a:rPr>
              <a:t> din </a:t>
            </a:r>
            <a:endParaRPr lang="en-US" sz="51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100" dirty="0" err="1" smtClean="0">
                <a:latin typeface="Corbel" panose="020B0503020204020204" pitchFamily="34" charset="0"/>
              </a:rPr>
              <a:t>comercializarea</a:t>
            </a:r>
            <a:r>
              <a:rPr lang="en-US" sz="5100" dirty="0" smtClean="0">
                <a:latin typeface="Corbel" panose="020B0503020204020204" pitchFamily="34" charset="0"/>
              </a:rPr>
              <a:t> </a:t>
            </a:r>
            <a:r>
              <a:rPr lang="en-US" sz="5100" dirty="0" err="1">
                <a:latin typeface="Corbel" panose="020B0503020204020204" pitchFamily="34" charset="0"/>
              </a:rPr>
              <a:t>căruia</a:t>
            </a:r>
            <a:r>
              <a:rPr lang="en-US" sz="5100" dirty="0">
                <a:latin typeface="Corbel" panose="020B0503020204020204" pitchFamily="34" charset="0"/>
              </a:rPr>
              <a:t> </a:t>
            </a:r>
            <a:r>
              <a:rPr lang="en-US" sz="5100" dirty="0" err="1">
                <a:latin typeface="Corbel" panose="020B0503020204020204" pitchFamily="34" charset="0"/>
              </a:rPr>
              <a:t>merg</a:t>
            </a:r>
            <a:r>
              <a:rPr lang="en-US" sz="5100" dirty="0">
                <a:latin typeface="Corbel" panose="020B0503020204020204" pitchFamily="34" charset="0"/>
              </a:rPr>
              <a:t> </a:t>
            </a:r>
            <a:r>
              <a:rPr lang="en-US" sz="5100" dirty="0" err="1">
                <a:latin typeface="Corbel" panose="020B0503020204020204" pitchFamily="34" charset="0"/>
              </a:rPr>
              <a:t>spre</a:t>
            </a:r>
            <a:r>
              <a:rPr lang="en-US" sz="5100" dirty="0">
                <a:latin typeface="Corbel" panose="020B0503020204020204" pitchFamily="34" charset="0"/>
              </a:rPr>
              <a:t> </a:t>
            </a:r>
            <a:r>
              <a:rPr lang="en-US" sz="5100" dirty="0" err="1">
                <a:latin typeface="Corbel" panose="020B0503020204020204" pitchFamily="34" charset="0"/>
              </a:rPr>
              <a:t>lupta</a:t>
            </a:r>
            <a:r>
              <a:rPr lang="en-US" sz="5100" dirty="0">
                <a:latin typeface="Corbel" panose="020B0503020204020204" pitchFamily="34" charset="0"/>
              </a:rPr>
              <a:t> cu </a:t>
            </a:r>
            <a:r>
              <a:rPr lang="en-US" sz="5100" dirty="0" err="1">
                <a:latin typeface="Corbel" panose="020B0503020204020204" pitchFamily="34" charset="0"/>
              </a:rPr>
              <a:t>schimbările</a:t>
            </a:r>
            <a:r>
              <a:rPr lang="en-US" sz="5100" dirty="0">
                <a:latin typeface="Corbel" panose="020B0503020204020204" pitchFamily="34" charset="0"/>
              </a:rPr>
              <a:t> </a:t>
            </a:r>
            <a:r>
              <a:rPr lang="en-US" sz="5100" dirty="0" err="1">
                <a:latin typeface="Corbel" panose="020B0503020204020204" pitchFamily="34" charset="0"/>
              </a:rPr>
              <a:t>climatice</a:t>
            </a:r>
            <a:r>
              <a:rPr lang="en-US" sz="5100" dirty="0">
                <a:latin typeface="Corbel" panose="020B0503020204020204" pitchFamily="34" charset="0"/>
              </a:rPr>
              <a:t>. </a:t>
            </a:r>
            <a:endParaRPr lang="en-US" sz="51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100" b="1" dirty="0" err="1" smtClean="0">
                <a:latin typeface="Corbel" panose="020B0503020204020204" pitchFamily="34" charset="0"/>
              </a:rPr>
              <a:t>Acest</a:t>
            </a:r>
            <a:r>
              <a:rPr lang="en-US" sz="5100" b="1" dirty="0" smtClean="0">
                <a:latin typeface="Corbel" panose="020B0503020204020204" pitchFamily="34" charset="0"/>
              </a:rPr>
              <a:t> </a:t>
            </a:r>
            <a:r>
              <a:rPr lang="en-US" sz="5100" b="1" dirty="0" err="1" smtClean="0">
                <a:latin typeface="Corbel" panose="020B0503020204020204" pitchFamily="34" charset="0"/>
              </a:rPr>
              <a:t>joc</a:t>
            </a:r>
            <a:r>
              <a:rPr lang="en-US" sz="5100" b="1" dirty="0">
                <a:latin typeface="Corbel" panose="020B0503020204020204" pitchFamily="34" charset="0"/>
              </a:rPr>
              <a:t> </a:t>
            </a:r>
            <a:r>
              <a:rPr lang="en-US" sz="5100" b="1" dirty="0" smtClean="0">
                <a:latin typeface="Corbel" panose="020B0503020204020204" pitchFamily="34" charset="0"/>
              </a:rPr>
              <a:t>se </a:t>
            </a:r>
            <a:r>
              <a:rPr lang="en-US" sz="5100" b="1" dirty="0" err="1">
                <a:latin typeface="Corbel" panose="020B0503020204020204" pitchFamily="34" charset="0"/>
              </a:rPr>
              <a:t>numește</a:t>
            </a:r>
            <a:r>
              <a:rPr lang="en-US" sz="5100" b="1" dirty="0">
                <a:latin typeface="Corbel" panose="020B0503020204020204" pitchFamily="34" charset="0"/>
              </a:rPr>
              <a:t> ”</a:t>
            </a:r>
            <a:r>
              <a:rPr lang="en-US" sz="5100" b="1" dirty="0" err="1">
                <a:latin typeface="Corbel" panose="020B0503020204020204" pitchFamily="34" charset="0"/>
              </a:rPr>
              <a:t>Sădește</a:t>
            </a:r>
            <a:r>
              <a:rPr lang="en-US" sz="5100" b="1" dirty="0">
                <a:latin typeface="Corbel" panose="020B0503020204020204" pitchFamily="34" charset="0"/>
              </a:rPr>
              <a:t>… </a:t>
            </a:r>
            <a:r>
              <a:rPr lang="en-US" sz="5100" b="1" dirty="0" smtClean="0">
                <a:latin typeface="Corbel" panose="020B0503020204020204" pitchFamily="34" charset="0"/>
              </a:rPr>
              <a:t>”</a:t>
            </a:r>
          </a:p>
          <a:p>
            <a:pPr fontAlgn="base"/>
            <a:r>
              <a:rPr lang="en-US" sz="5100" dirty="0" smtClean="0">
                <a:latin typeface="Corbel" panose="020B0503020204020204" pitchFamily="34" charset="0"/>
              </a:rPr>
              <a:t>1. </a:t>
            </a:r>
            <a:r>
              <a:rPr lang="ru-RU" sz="5100" dirty="0" smtClean="0">
                <a:latin typeface="Corbel" panose="020B0503020204020204" pitchFamily="34" charset="0"/>
              </a:rPr>
              <a:t>Лес</a:t>
            </a:r>
            <a:r>
              <a:rPr lang="en-US" sz="5100" dirty="0" smtClean="0">
                <a:latin typeface="Corbel" panose="020B0503020204020204" pitchFamily="34" charset="0"/>
              </a:rPr>
              <a:t> </a:t>
            </a:r>
            <a:r>
              <a:rPr lang="ru-RU" sz="5100" dirty="0" smtClean="0">
                <a:latin typeface="Corbel" panose="020B0503020204020204" pitchFamily="34" charset="0"/>
              </a:rPr>
              <a:t>/</a:t>
            </a:r>
            <a:r>
              <a:rPr lang="en-US" sz="5100" dirty="0" smtClean="0">
                <a:latin typeface="Corbel" panose="020B0503020204020204" pitchFamily="34" charset="0"/>
              </a:rPr>
              <a:t> o </a:t>
            </a:r>
            <a:r>
              <a:rPr lang="en-US" sz="5100" dirty="0" err="1" smtClean="0">
                <a:latin typeface="Corbel" panose="020B0503020204020204" pitchFamily="34" charset="0"/>
              </a:rPr>
              <a:t>pădure</a:t>
            </a:r>
            <a:endParaRPr lang="en-US" sz="5100" dirty="0">
              <a:latin typeface="Corbel" panose="020B0503020204020204" pitchFamily="34" charset="0"/>
            </a:endParaRPr>
          </a:p>
          <a:p>
            <a:pPr fontAlgn="base"/>
            <a:r>
              <a:rPr lang="en-US" sz="5100" dirty="0" smtClean="0">
                <a:latin typeface="Corbel" panose="020B0503020204020204" pitchFamily="34" charset="0"/>
              </a:rPr>
              <a:t>2</a:t>
            </a:r>
            <a:r>
              <a:rPr lang="en-US" sz="5100" dirty="0">
                <a:latin typeface="Corbel" panose="020B0503020204020204" pitchFamily="34" charset="0"/>
              </a:rPr>
              <a:t>. </a:t>
            </a:r>
            <a:r>
              <a:rPr lang="ru-RU" sz="5100" dirty="0" smtClean="0">
                <a:latin typeface="Corbel" panose="020B0503020204020204" pitchFamily="34" charset="0"/>
              </a:rPr>
              <a:t>Преступника</a:t>
            </a:r>
            <a:r>
              <a:rPr lang="en-US" sz="5100" dirty="0" smtClean="0">
                <a:latin typeface="Corbel" panose="020B0503020204020204" pitchFamily="34" charset="0"/>
              </a:rPr>
              <a:t> </a:t>
            </a:r>
            <a:r>
              <a:rPr lang="ru-RU" sz="5100" dirty="0" smtClean="0">
                <a:latin typeface="Corbel" panose="020B0503020204020204" pitchFamily="34" charset="0"/>
              </a:rPr>
              <a:t>/</a:t>
            </a:r>
            <a:r>
              <a:rPr lang="en-US" sz="5100" dirty="0" smtClean="0">
                <a:latin typeface="Corbel" panose="020B0503020204020204" pitchFamily="34" charset="0"/>
              </a:rPr>
              <a:t> </a:t>
            </a:r>
            <a:r>
              <a:rPr lang="en-US" sz="5100" dirty="0" err="1" smtClean="0">
                <a:latin typeface="Corbel" panose="020B0503020204020204" pitchFamily="34" charset="0"/>
              </a:rPr>
              <a:t>infractorul</a:t>
            </a:r>
            <a:endParaRPr lang="en-US" sz="5100" dirty="0">
              <a:latin typeface="Corbel" panose="020B0503020204020204" pitchFamily="34" charset="0"/>
            </a:endParaRPr>
          </a:p>
          <a:p>
            <a:pPr fontAlgn="base"/>
            <a:r>
              <a:rPr lang="en-US" sz="5100" dirty="0" smtClean="0">
                <a:latin typeface="Corbel" panose="020B0503020204020204" pitchFamily="34" charset="0"/>
              </a:rPr>
              <a:t>3</a:t>
            </a:r>
            <a:r>
              <a:rPr lang="en-US" sz="5100" dirty="0">
                <a:latin typeface="Corbel" panose="020B0503020204020204" pitchFamily="34" charset="0"/>
              </a:rPr>
              <a:t>. </a:t>
            </a:r>
            <a:r>
              <a:rPr lang="ru-RU" sz="5100" dirty="0" smtClean="0">
                <a:latin typeface="Corbel" panose="020B0503020204020204" pitchFamily="34" charset="0"/>
              </a:rPr>
              <a:t>Зрение</a:t>
            </a:r>
            <a:r>
              <a:rPr lang="en-US" sz="5100" dirty="0" smtClean="0">
                <a:latin typeface="Corbel" panose="020B0503020204020204" pitchFamily="34" charset="0"/>
              </a:rPr>
              <a:t> </a:t>
            </a:r>
            <a:r>
              <a:rPr lang="ru-RU" sz="5100" dirty="0" smtClean="0">
                <a:latin typeface="Corbel" panose="020B0503020204020204" pitchFamily="34" charset="0"/>
              </a:rPr>
              <a:t>/</a:t>
            </a:r>
            <a:r>
              <a:rPr lang="en-US" sz="5100" dirty="0" smtClean="0">
                <a:latin typeface="Corbel" panose="020B0503020204020204" pitchFamily="34" charset="0"/>
              </a:rPr>
              <a:t> </a:t>
            </a:r>
            <a:r>
              <a:rPr lang="en-US" sz="5100" dirty="0" err="1" smtClean="0">
                <a:latin typeface="Corbel" panose="020B0503020204020204" pitchFamily="34" charset="0"/>
              </a:rPr>
              <a:t>ochelari</a:t>
            </a:r>
            <a:endParaRPr lang="en-US" sz="5100" dirty="0">
              <a:latin typeface="Corbel" panose="020B0503020204020204" pitchFamily="34" charset="0"/>
            </a:endParaRPr>
          </a:p>
          <a:p>
            <a:pPr fontAlgn="base"/>
            <a:r>
              <a:rPr lang="en-US" sz="5100" dirty="0" smtClean="0">
                <a:latin typeface="Corbel" panose="020B0503020204020204" pitchFamily="34" charset="0"/>
              </a:rPr>
              <a:t>4</a:t>
            </a:r>
            <a:r>
              <a:rPr lang="en-US" sz="5100" dirty="0">
                <a:latin typeface="Corbel" panose="020B0503020204020204" pitchFamily="34" charset="0"/>
              </a:rPr>
              <a:t>. </a:t>
            </a:r>
            <a:r>
              <a:rPr lang="ru-RU" sz="5100" dirty="0" smtClean="0">
                <a:latin typeface="Corbel" panose="020B0503020204020204" pitchFamily="34" charset="0"/>
              </a:rPr>
              <a:t>Ананас</a:t>
            </a:r>
            <a:r>
              <a:rPr lang="en-US" sz="5100" dirty="0" smtClean="0">
                <a:latin typeface="Corbel" panose="020B0503020204020204" pitchFamily="34" charset="0"/>
              </a:rPr>
              <a:t> </a:t>
            </a:r>
            <a:r>
              <a:rPr lang="ru-RU" sz="5100" dirty="0" smtClean="0">
                <a:latin typeface="Corbel" panose="020B0503020204020204" pitchFamily="34" charset="0"/>
              </a:rPr>
              <a:t>/</a:t>
            </a:r>
            <a:r>
              <a:rPr lang="en-US" sz="5100" dirty="0" smtClean="0">
                <a:latin typeface="Corbel" panose="020B0503020204020204" pitchFamily="34" charset="0"/>
              </a:rPr>
              <a:t> </a:t>
            </a:r>
            <a:r>
              <a:rPr lang="en-US" sz="5100" dirty="0" err="1" smtClean="0">
                <a:latin typeface="Corbel" panose="020B0503020204020204" pitchFamily="34" charset="0"/>
              </a:rPr>
              <a:t>ananași</a:t>
            </a:r>
            <a:endParaRPr lang="ru-RU" sz="51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208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1.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Лес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o </a:t>
            </a:r>
            <a:r>
              <a:rPr lang="en-US" sz="8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pădure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193" y="3714742"/>
            <a:ext cx="9754186" cy="400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000" i="1" dirty="0">
                <a:latin typeface="Corbel" panose="020B0503020204020204" pitchFamily="34" charset="0"/>
              </a:rPr>
              <a:t>Внимание! В этом вопросе может быть больше правильных вариантов </a:t>
            </a:r>
            <a:r>
              <a:rPr lang="ru-RU" sz="4000" i="1" dirty="0" smtClean="0">
                <a:latin typeface="Corbel" panose="020B0503020204020204" pitchFamily="34" charset="0"/>
              </a:rPr>
              <a:t>ответа,</a:t>
            </a:r>
            <a:endParaRPr lang="en-US" sz="40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i="1" dirty="0" smtClean="0">
                <a:latin typeface="Corbel" panose="020B0503020204020204" pitchFamily="34" charset="0"/>
              </a:rPr>
              <a:t>или </a:t>
            </a:r>
            <a:r>
              <a:rPr lang="ru-RU" sz="4000" i="1" dirty="0">
                <a:latin typeface="Corbel" panose="020B0503020204020204" pitchFamily="34" charset="0"/>
              </a:rPr>
              <a:t>не быть их вовсе. Если вариантов больше одного, выберите все </a:t>
            </a:r>
            <a:r>
              <a:rPr lang="ru-RU" sz="4000" i="1" dirty="0" smtClean="0">
                <a:latin typeface="Corbel" panose="020B0503020204020204" pitchFamily="34" charset="0"/>
              </a:rPr>
              <a:t>правильные.</a:t>
            </a:r>
            <a:endParaRPr lang="en-US" sz="40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i="1" dirty="0" err="1">
                <a:latin typeface="Corbel" panose="020B0503020204020204" pitchFamily="34" charset="0"/>
              </a:rPr>
              <a:t>Atenție</a:t>
            </a:r>
            <a:r>
              <a:rPr lang="en-US" sz="4000" i="1" dirty="0">
                <a:latin typeface="Corbel" panose="020B0503020204020204" pitchFamily="34" charset="0"/>
              </a:rPr>
              <a:t>! </a:t>
            </a:r>
            <a:r>
              <a:rPr lang="en-US" sz="4000" i="1" dirty="0" err="1">
                <a:latin typeface="Corbel" panose="020B0503020204020204" pitchFamily="34" charset="0"/>
              </a:rPr>
              <a:t>Această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întrebare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poate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avea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mai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multe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opțiuni</a:t>
            </a:r>
            <a:r>
              <a:rPr lang="en-US" sz="4000" i="1" dirty="0">
                <a:latin typeface="Corbel" panose="020B0503020204020204" pitchFamily="34" charset="0"/>
              </a:rPr>
              <a:t> de </a:t>
            </a:r>
            <a:r>
              <a:rPr lang="en-US" sz="4000" i="1" dirty="0" err="1">
                <a:latin typeface="Corbel" panose="020B0503020204020204" pitchFamily="34" charset="0"/>
              </a:rPr>
              <a:t>răspuns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corecte</a:t>
            </a:r>
            <a:r>
              <a:rPr lang="en-US" sz="4000" i="1" dirty="0">
                <a:latin typeface="Corbel" panose="020B0503020204020204" pitchFamily="34" charset="0"/>
              </a:rPr>
              <a:t>, </a:t>
            </a:r>
            <a:r>
              <a:rPr lang="en-US" sz="4000" i="1" dirty="0" err="1">
                <a:latin typeface="Corbel" panose="020B0503020204020204" pitchFamily="34" charset="0"/>
              </a:rPr>
              <a:t>sau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nici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una</a:t>
            </a:r>
            <a:r>
              <a:rPr lang="en-US" sz="4000" i="1" dirty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4000" i="1" dirty="0" err="1">
                <a:latin typeface="Corbel" panose="020B0503020204020204" pitchFamily="34" charset="0"/>
              </a:rPr>
              <a:t>Dacă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există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mai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multe</a:t>
            </a:r>
            <a:r>
              <a:rPr lang="en-US" sz="4000" i="1" dirty="0">
                <a:latin typeface="Corbel" panose="020B0503020204020204" pitchFamily="34" charset="0"/>
              </a:rPr>
              <a:t> - </a:t>
            </a:r>
            <a:r>
              <a:rPr lang="en-US" sz="4000" i="1" dirty="0" err="1">
                <a:latin typeface="Corbel" panose="020B0503020204020204" pitchFamily="34" charset="0"/>
              </a:rPr>
              <a:t>selectați</a:t>
            </a:r>
            <a:r>
              <a:rPr lang="en-US" sz="4000" i="1" dirty="0">
                <a:latin typeface="Corbel" panose="020B0503020204020204" pitchFamily="34" charset="0"/>
              </a:rPr>
              <a:t>-le </a:t>
            </a:r>
            <a:r>
              <a:rPr lang="en-US" sz="4000" i="1" dirty="0" err="1">
                <a:latin typeface="Corbel" panose="020B0503020204020204" pitchFamily="34" charset="0"/>
              </a:rPr>
              <a:t>pe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toate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corecte</a:t>
            </a:r>
            <a:r>
              <a:rPr lang="en-US" sz="4000" i="1" dirty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ru-RU" sz="4000" b="1" dirty="0" smtClean="0">
                <a:latin typeface="Corbel" panose="020B0503020204020204" pitchFamily="34" charset="0"/>
              </a:rPr>
              <a:t>Какие </a:t>
            </a:r>
            <a:r>
              <a:rPr lang="ru-RU" sz="4000" b="1" dirty="0">
                <a:latin typeface="Corbel" panose="020B0503020204020204" pitchFamily="34" charset="0"/>
              </a:rPr>
              <a:t>из этих видов, по оценки Всемирного фонда дикой природы, могут </a:t>
            </a:r>
            <a:r>
              <a:rPr lang="ru-RU" sz="4000" b="1" dirty="0" smtClean="0">
                <a:latin typeface="Corbel" panose="020B0503020204020204" pitchFamily="34" charset="0"/>
              </a:rPr>
              <a:t>исчезнуть</a:t>
            </a:r>
            <a:endParaRPr lang="en-US" sz="4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b="1" dirty="0" smtClean="0">
                <a:latin typeface="Corbel" panose="020B0503020204020204" pitchFamily="34" charset="0"/>
              </a:rPr>
              <a:t>из-за </a:t>
            </a:r>
            <a:r>
              <a:rPr lang="ru-RU" sz="4000" b="1" dirty="0">
                <a:latin typeface="Corbel" panose="020B0503020204020204" pitchFamily="34" charset="0"/>
              </a:rPr>
              <a:t>глобального </a:t>
            </a:r>
            <a:r>
              <a:rPr lang="ru-RU" sz="4000" b="1" dirty="0" smtClean="0">
                <a:latin typeface="Corbel" panose="020B0503020204020204" pitchFamily="34" charset="0"/>
              </a:rPr>
              <a:t>потепления?</a:t>
            </a:r>
            <a:endParaRPr lang="en-US" sz="4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b="1" dirty="0" smtClean="0">
                <a:latin typeface="Corbel" panose="020B0503020204020204" pitchFamily="34" charset="0"/>
              </a:rPr>
              <a:t>Care </a:t>
            </a:r>
            <a:r>
              <a:rPr lang="en-US" sz="4000" b="1" dirty="0" err="1">
                <a:latin typeface="Corbel" panose="020B0503020204020204" pitchFamily="34" charset="0"/>
              </a:rPr>
              <a:t>dintre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aceste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specii</a:t>
            </a:r>
            <a:r>
              <a:rPr lang="en-US" sz="4000" b="1" dirty="0">
                <a:latin typeface="Corbel" panose="020B0503020204020204" pitchFamily="34" charset="0"/>
              </a:rPr>
              <a:t>, conform </a:t>
            </a:r>
            <a:r>
              <a:rPr lang="en-US" sz="4000" b="1" dirty="0" err="1">
                <a:latin typeface="Corbel" panose="020B0503020204020204" pitchFamily="34" charset="0"/>
              </a:rPr>
              <a:t>Fundației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Mondiale</a:t>
            </a:r>
            <a:r>
              <a:rPr lang="en-US" sz="4000" b="1" dirty="0">
                <a:latin typeface="Corbel" panose="020B0503020204020204" pitchFamily="34" charset="0"/>
              </a:rPr>
              <a:t> a </a:t>
            </a:r>
            <a:r>
              <a:rPr lang="en-US" sz="4000" b="1" dirty="0" err="1">
                <a:latin typeface="Corbel" panose="020B0503020204020204" pitchFamily="34" charset="0"/>
              </a:rPr>
              <a:t>Naturii</a:t>
            </a:r>
            <a:r>
              <a:rPr lang="en-US" sz="4000" b="1" dirty="0">
                <a:latin typeface="Corbel" panose="020B0503020204020204" pitchFamily="34" charset="0"/>
              </a:rPr>
              <a:t>, pot </a:t>
            </a:r>
            <a:r>
              <a:rPr lang="en-US" sz="4000" b="1" dirty="0" err="1">
                <a:latin typeface="Corbel" panose="020B0503020204020204" pitchFamily="34" charset="0"/>
              </a:rPr>
              <a:t>dispărea</a:t>
            </a:r>
            <a:r>
              <a:rPr lang="en-US" sz="4000" b="1" dirty="0">
                <a:latin typeface="Corbel" panose="020B0503020204020204" pitchFamily="34" charset="0"/>
              </a:rPr>
              <a:t> din </a:t>
            </a:r>
            <a:r>
              <a:rPr lang="en-US" sz="4000" b="1" dirty="0" err="1" smtClean="0">
                <a:latin typeface="Corbel" panose="020B0503020204020204" pitchFamily="34" charset="0"/>
              </a:rPr>
              <a:t>cauza</a:t>
            </a:r>
            <a:endParaRPr lang="en-US" sz="4000" b="1" dirty="0">
              <a:latin typeface="Corbel" panose="020B0503020204020204" pitchFamily="34" charset="0"/>
            </a:endParaRPr>
          </a:p>
          <a:p>
            <a:pPr fontAlgn="base"/>
            <a:r>
              <a:rPr lang="en-US" sz="4000" b="1" dirty="0" err="1" smtClean="0">
                <a:latin typeface="Corbel" panose="020B0503020204020204" pitchFamily="34" charset="0"/>
              </a:rPr>
              <a:t>încălzirii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globale</a:t>
            </a:r>
            <a:r>
              <a:rPr lang="en-US" sz="4000" b="1" dirty="0">
                <a:latin typeface="Corbel" panose="020B0503020204020204" pitchFamily="34" charset="0"/>
              </a:rPr>
              <a:t>? </a:t>
            </a:r>
            <a:endParaRPr lang="en-US" sz="4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1. </a:t>
            </a:r>
            <a:r>
              <a:rPr lang="ru-RU" sz="4000" dirty="0" smtClean="0">
                <a:latin typeface="Corbel" panose="020B0503020204020204" pitchFamily="34" charset="0"/>
              </a:rPr>
              <a:t>Пингвины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ru-RU" sz="4000" dirty="0" smtClean="0">
                <a:latin typeface="Corbel" panose="020B0503020204020204" pitchFamily="34" charset="0"/>
              </a:rPr>
              <a:t>/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Pinguinul</a:t>
            </a:r>
            <a:endParaRPr lang="en-US" sz="4000" dirty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2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r>
              <a:rPr lang="ru-RU" sz="4000" dirty="0" smtClean="0">
                <a:latin typeface="Corbel" panose="020B0503020204020204" pitchFamily="34" charset="0"/>
              </a:rPr>
              <a:t>Лемуры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ru-RU" sz="4000" dirty="0" smtClean="0">
                <a:latin typeface="Corbel" panose="020B0503020204020204" pitchFamily="34" charset="0"/>
              </a:rPr>
              <a:t>/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Lemurul</a:t>
            </a:r>
            <a:endParaRPr lang="en-US" sz="4000" dirty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3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r>
              <a:rPr lang="ru-RU" sz="4000" dirty="0" smtClean="0">
                <a:latin typeface="Corbel" panose="020B0503020204020204" pitchFamily="34" charset="0"/>
              </a:rPr>
              <a:t>Дельфины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ru-RU" sz="4000" dirty="0" smtClean="0">
                <a:latin typeface="Corbel" panose="020B0503020204020204" pitchFamily="34" charset="0"/>
              </a:rPr>
              <a:t>/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Delfinul</a:t>
            </a:r>
            <a:endParaRPr lang="en-US" sz="4000" dirty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4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r>
              <a:rPr lang="ru-RU" sz="4000" dirty="0" smtClean="0">
                <a:latin typeface="Corbel" panose="020B0503020204020204" pitchFamily="34" charset="0"/>
              </a:rPr>
              <a:t>Альбатросы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ru-RU" sz="4000" dirty="0" smtClean="0">
                <a:latin typeface="Corbel" panose="020B0503020204020204" pitchFamily="34" charset="0"/>
              </a:rPr>
              <a:t>/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Albatrosul</a:t>
            </a:r>
            <a:endParaRPr lang="en-US" sz="4000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0221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1, 2, 3, 4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How to Draw the WWF Logo - YouTub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4" r="18397"/>
          <a:stretch/>
        </p:blipFill>
        <p:spPr bwMode="auto">
          <a:xfrm>
            <a:off x="1430925" y="2503897"/>
            <a:ext cx="8115300" cy="685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dirty="0">
                <a:latin typeface="Corbel" panose="020B0503020204020204" pitchFamily="34" charset="0"/>
              </a:rPr>
              <a:t>К удивлённому вратарю подошли полицейские и спросили, что </a:t>
            </a:r>
            <a:r>
              <a:rPr lang="ru-RU" sz="4800" dirty="0" smtClean="0">
                <a:latin typeface="Corbel" panose="020B0503020204020204" pitchFamily="34" charset="0"/>
              </a:rPr>
              <a:t>он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делает</a:t>
            </a:r>
            <a:r>
              <a:rPr lang="ru-RU" sz="4800" dirty="0">
                <a:latin typeface="Corbel" panose="020B0503020204020204" pitchFamily="34" charset="0"/>
              </a:rPr>
              <a:t>, ведь матч закончился 15 минут назад. </a:t>
            </a:r>
            <a:r>
              <a:rPr lang="ru-RU" sz="4800" b="1" dirty="0">
                <a:latin typeface="Corbel" panose="020B0503020204020204" pitchFamily="34" charset="0"/>
              </a:rPr>
              <a:t>Что стало </a:t>
            </a:r>
            <a:r>
              <a:rPr lang="ru-RU" sz="4800" b="1" dirty="0" smtClean="0">
                <a:latin typeface="Corbel" panose="020B0503020204020204" pitchFamily="34" charset="0"/>
              </a:rPr>
              <a:t>причиной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этого </a:t>
            </a:r>
            <a:r>
              <a:rPr lang="ru-RU" sz="4800" b="1" dirty="0">
                <a:latin typeface="Corbel" panose="020B0503020204020204" pitchFamily="34" charset="0"/>
              </a:rPr>
              <a:t>забавного случая, произошедшего в </a:t>
            </a:r>
            <a:r>
              <a:rPr lang="ru-RU" sz="4800" b="1" dirty="0" smtClean="0">
                <a:latin typeface="Corbel" panose="020B0503020204020204" pitchFamily="34" charset="0"/>
              </a:rPr>
              <a:t>Англии?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Poliția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s-a </a:t>
            </a:r>
            <a:r>
              <a:rPr lang="en-US" sz="4800" dirty="0" err="1">
                <a:latin typeface="Corbel" panose="020B0503020204020204" pitchFamily="34" charset="0"/>
              </a:rPr>
              <a:t>apropiat</a:t>
            </a:r>
            <a:r>
              <a:rPr lang="en-US" sz="4800" dirty="0">
                <a:latin typeface="Corbel" panose="020B0503020204020204" pitchFamily="34" charset="0"/>
              </a:rPr>
              <a:t> de </a:t>
            </a:r>
            <a:r>
              <a:rPr lang="en-US" sz="4800" dirty="0" err="1">
                <a:latin typeface="Corbel" panose="020B0503020204020204" pitchFamily="34" charset="0"/>
              </a:rPr>
              <a:t>portarul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mirat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 l-a </a:t>
            </a:r>
            <a:r>
              <a:rPr lang="en-US" sz="4800" dirty="0" err="1">
                <a:latin typeface="Corbel" panose="020B0503020204020204" pitchFamily="34" charset="0"/>
              </a:rPr>
              <a:t>întrebat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ce</a:t>
            </a:r>
            <a:r>
              <a:rPr lang="en-US" sz="4800" dirty="0">
                <a:latin typeface="Corbel" panose="020B0503020204020204" pitchFamily="34" charset="0"/>
              </a:rPr>
              <a:t> face </a:t>
            </a:r>
            <a:r>
              <a:rPr lang="en-US" sz="4800" dirty="0" err="1">
                <a:latin typeface="Corbel" panose="020B0503020204020204" pitchFamily="34" charset="0"/>
              </a:rPr>
              <a:t>pe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teren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căci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meciul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s-a </a:t>
            </a:r>
            <a:r>
              <a:rPr lang="en-US" sz="4800" dirty="0" err="1">
                <a:latin typeface="Corbel" panose="020B0503020204020204" pitchFamily="34" charset="0"/>
              </a:rPr>
              <a:t>încheiat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deja</a:t>
            </a:r>
            <a:r>
              <a:rPr lang="en-US" sz="4800" dirty="0">
                <a:latin typeface="Corbel" panose="020B0503020204020204" pitchFamily="34" charset="0"/>
              </a:rPr>
              <a:t> de 15 minute. </a:t>
            </a:r>
            <a:r>
              <a:rPr lang="en-US" sz="4800" b="1" dirty="0">
                <a:latin typeface="Corbel" panose="020B0503020204020204" pitchFamily="34" charset="0"/>
              </a:rPr>
              <a:t>Ce a </a:t>
            </a:r>
            <a:r>
              <a:rPr lang="en-US" sz="4800" b="1" dirty="0" err="1">
                <a:latin typeface="Corbel" panose="020B0503020204020204" pitchFamily="34" charset="0"/>
              </a:rPr>
              <a:t>provocat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acest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smtClean="0">
                <a:latin typeface="Corbel" panose="020B0503020204020204" pitchFamily="34" charset="0"/>
              </a:rPr>
              <a:t>incident</a:t>
            </a:r>
          </a:p>
          <a:p>
            <a:pPr fontAlgn="base"/>
            <a:r>
              <a:rPr lang="en-US" sz="4800" b="1" dirty="0" err="1" smtClean="0">
                <a:latin typeface="Corbel" panose="020B0503020204020204" pitchFamily="34" charset="0"/>
              </a:rPr>
              <a:t>hazliu</a:t>
            </a:r>
            <a:r>
              <a:rPr lang="en-US" sz="4800" b="1" dirty="0">
                <a:latin typeface="Corbel" panose="020B0503020204020204" pitchFamily="34" charset="0"/>
              </a:rPr>
              <a:t>, </a:t>
            </a:r>
            <a:r>
              <a:rPr lang="en-US" sz="4800" b="1" dirty="0" smtClean="0">
                <a:latin typeface="Corbel" panose="020B0503020204020204" pitchFamily="34" charset="0"/>
              </a:rPr>
              <a:t>care </a:t>
            </a:r>
            <a:r>
              <a:rPr lang="en-US" sz="4800" b="1" dirty="0">
                <a:latin typeface="Corbel" panose="020B0503020204020204" pitchFamily="34" charset="0"/>
              </a:rPr>
              <a:t>a </a:t>
            </a:r>
            <a:r>
              <a:rPr lang="en-US" sz="4800" b="1" dirty="0" err="1">
                <a:latin typeface="Corbel" panose="020B0503020204020204" pitchFamily="34" charset="0"/>
              </a:rPr>
              <a:t>avut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loc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în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Marea</a:t>
            </a:r>
            <a:r>
              <a:rPr lang="en-US" sz="4800" b="1" dirty="0">
                <a:latin typeface="Corbel" panose="020B0503020204020204" pitchFamily="34" charset="0"/>
              </a:rPr>
              <a:t> Britanie? </a:t>
            </a: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1. </a:t>
            </a:r>
            <a:r>
              <a:rPr lang="ru-RU" sz="4800" dirty="0" smtClean="0">
                <a:latin typeface="Corbel" panose="020B0503020204020204" pitchFamily="34" charset="0"/>
              </a:rPr>
              <a:t>Наводнение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Inundațiile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2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ru-RU" sz="4800" dirty="0">
                <a:latin typeface="Corbel" panose="020B0503020204020204" pitchFamily="34" charset="0"/>
              </a:rPr>
              <a:t>Отключение </a:t>
            </a:r>
            <a:r>
              <a:rPr lang="ru-RU" sz="4800" dirty="0" smtClean="0">
                <a:latin typeface="Corbel" panose="020B0503020204020204" pitchFamily="34" charset="0"/>
              </a:rPr>
              <a:t>света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Stingerea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luminii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3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ru-RU" sz="4800" dirty="0">
                <a:latin typeface="Corbel" panose="020B0503020204020204" pitchFamily="34" charset="0"/>
              </a:rPr>
              <a:t>Сильный </a:t>
            </a:r>
            <a:r>
              <a:rPr lang="ru-RU" sz="4800" dirty="0" smtClean="0">
                <a:latin typeface="Corbel" panose="020B0503020204020204" pitchFamily="34" charset="0"/>
              </a:rPr>
              <a:t>туман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Ceața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puternică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4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ru-RU" sz="4800" dirty="0">
                <a:latin typeface="Corbel" panose="020B0503020204020204" pitchFamily="34" charset="0"/>
              </a:rPr>
              <a:t>Вратарь </a:t>
            </a:r>
            <a:r>
              <a:rPr lang="ru-RU" sz="4800" dirty="0" smtClean="0">
                <a:latin typeface="Corbel" panose="020B0503020204020204" pitchFamily="34" charset="0"/>
              </a:rPr>
              <a:t>заснул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/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Portarul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a </a:t>
            </a:r>
            <a:r>
              <a:rPr lang="en-US" sz="4800" dirty="0" err="1">
                <a:latin typeface="Corbel" panose="020B0503020204020204" pitchFamily="34" charset="0"/>
              </a:rPr>
              <a:t>adormit</a:t>
            </a:r>
            <a:endParaRPr lang="ru-RU" sz="4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4289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63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6300" b="1" dirty="0">
                <a:solidFill>
                  <a:schemeClr val="bg1"/>
                </a:solidFill>
                <a:latin typeface="Corbel" panose="020B0503020204020204" pitchFamily="34" charset="0"/>
              </a:rPr>
              <a:t>Сильный </a:t>
            </a:r>
            <a:r>
              <a:rPr lang="ru-RU" sz="6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туман</a:t>
            </a:r>
            <a:r>
              <a:rPr lang="en-US" sz="6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6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en-US" sz="6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6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Ceața</a:t>
            </a:r>
            <a:r>
              <a:rPr lang="en-US" sz="6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puternică</a:t>
            </a:r>
            <a:endParaRPr lang="en-US" sz="6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Фото №1 - История одной фотографии: матч в лондонском тумане, 193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4" y="2786052"/>
            <a:ext cx="9978268" cy="561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028"/>
            <a:ext cx="20104099" cy="12082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9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b="1" dirty="0">
                <a:latin typeface="Corbel" panose="020B0503020204020204" pitchFamily="34" charset="0"/>
              </a:rPr>
              <a:t>На каком виде транспорта спортсменка Денис </a:t>
            </a:r>
            <a:r>
              <a:rPr lang="ru-RU" sz="5400" b="1" dirty="0" smtClean="0">
                <a:latin typeface="Corbel" panose="020B0503020204020204" pitchFamily="34" charset="0"/>
              </a:rPr>
              <a:t>Мюллер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err="1" smtClean="0">
                <a:latin typeface="Corbel" panose="020B0503020204020204" pitchFamily="34" charset="0"/>
              </a:rPr>
              <a:t>Коренек</a:t>
            </a:r>
            <a:r>
              <a:rPr lang="ru-RU" sz="5400" b="1" dirty="0" smtClean="0">
                <a:latin typeface="Corbel" panose="020B0503020204020204" pitchFamily="34" charset="0"/>
              </a:rPr>
              <a:t> </a:t>
            </a:r>
            <a:r>
              <a:rPr lang="ru-RU" sz="5400" b="1" dirty="0">
                <a:latin typeface="Corbel" panose="020B0503020204020204" pitchFamily="34" charset="0"/>
              </a:rPr>
              <a:t>в 2018 году смогла развить скорость 295,6 </a:t>
            </a:r>
            <a:r>
              <a:rPr lang="ru-RU" sz="5400" b="1" dirty="0" smtClean="0">
                <a:latin typeface="Corbel" panose="020B0503020204020204" pitchFamily="34" charset="0"/>
              </a:rPr>
              <a:t>км/ч?</a:t>
            </a:r>
            <a:endParaRPr lang="en-US" sz="5400" b="1" dirty="0">
              <a:latin typeface="Corbel" panose="020B0503020204020204" pitchFamily="34" charset="0"/>
            </a:endParaRPr>
          </a:p>
          <a:p>
            <a:pPr fontAlgn="base"/>
            <a:r>
              <a:rPr lang="en-US" sz="5400" b="1" dirty="0" smtClean="0">
                <a:latin typeface="Corbel" panose="020B0503020204020204" pitchFamily="34" charset="0"/>
              </a:rPr>
              <a:t>Ce </a:t>
            </a:r>
            <a:r>
              <a:rPr lang="en-US" sz="5400" b="1" dirty="0">
                <a:latin typeface="Corbel" panose="020B0503020204020204" pitchFamily="34" charset="0"/>
              </a:rPr>
              <a:t>tip de transport a </a:t>
            </a:r>
            <a:r>
              <a:rPr lang="en-US" sz="5400" b="1" dirty="0" err="1">
                <a:latin typeface="Corbel" panose="020B0503020204020204" pitchFamily="34" charset="0"/>
              </a:rPr>
              <a:t>folosit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sportiva</a:t>
            </a:r>
            <a:r>
              <a:rPr lang="en-US" sz="5400" b="1" dirty="0">
                <a:latin typeface="Corbel" panose="020B0503020204020204" pitchFamily="34" charset="0"/>
              </a:rPr>
              <a:t> Denise Mueller-</a:t>
            </a:r>
            <a:r>
              <a:rPr lang="en-US" sz="5400" b="1" dirty="0" err="1">
                <a:latin typeface="Corbel" panose="020B0503020204020204" pitchFamily="34" charset="0"/>
              </a:rPr>
              <a:t>Korenek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 smtClean="0">
                <a:latin typeface="Corbel" panose="020B0503020204020204" pitchFamily="34" charset="0"/>
              </a:rPr>
              <a:t>în</a:t>
            </a:r>
            <a:endParaRPr lang="en-US" sz="5400" b="1" dirty="0">
              <a:latin typeface="Corbel" panose="020B0503020204020204" pitchFamily="34" charset="0"/>
            </a:endParaRPr>
          </a:p>
          <a:p>
            <a:pPr fontAlgn="base"/>
            <a:r>
              <a:rPr lang="en-US" sz="5400" b="1" dirty="0" smtClean="0">
                <a:latin typeface="Corbel" panose="020B0503020204020204" pitchFamily="34" charset="0"/>
              </a:rPr>
              <a:t>2018 </a:t>
            </a:r>
            <a:r>
              <a:rPr lang="en-US" sz="5400" b="1" dirty="0" err="1">
                <a:latin typeface="Corbel" panose="020B0503020204020204" pitchFamily="34" charset="0"/>
              </a:rPr>
              <a:t>pentru</a:t>
            </a:r>
            <a:r>
              <a:rPr lang="en-US" sz="5400" b="1" dirty="0">
                <a:latin typeface="Corbel" panose="020B0503020204020204" pitchFamily="34" charset="0"/>
              </a:rPr>
              <a:t> a </a:t>
            </a:r>
            <a:r>
              <a:rPr lang="en-US" sz="5400" b="1" dirty="0" err="1">
                <a:latin typeface="Corbel" panose="020B0503020204020204" pitchFamily="34" charset="0"/>
              </a:rPr>
              <a:t>atinge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viteza</a:t>
            </a:r>
            <a:r>
              <a:rPr lang="en-US" sz="5400" b="1" dirty="0">
                <a:latin typeface="Corbel" panose="020B0503020204020204" pitchFamily="34" charset="0"/>
              </a:rPr>
              <a:t> de 295,6 </a:t>
            </a:r>
            <a:r>
              <a:rPr lang="en-US" sz="5400" b="1" dirty="0" smtClean="0">
                <a:latin typeface="Corbel" panose="020B0503020204020204" pitchFamily="34" charset="0"/>
              </a:rPr>
              <a:t>km/h?</a:t>
            </a: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1. </a:t>
            </a:r>
            <a:r>
              <a:rPr lang="ru-RU" sz="5400" dirty="0" smtClean="0">
                <a:latin typeface="Corbel" panose="020B0503020204020204" pitchFamily="34" charset="0"/>
              </a:rPr>
              <a:t>Мотоцикл / </a:t>
            </a:r>
            <a:r>
              <a:rPr lang="en-US" sz="5400" dirty="0" err="1" smtClean="0">
                <a:latin typeface="Corbel" panose="020B0503020204020204" pitchFamily="34" charset="0"/>
              </a:rPr>
              <a:t>Motocicleta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2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dirty="0" smtClean="0">
                <a:latin typeface="Corbel" panose="020B0503020204020204" pitchFamily="34" charset="0"/>
              </a:rPr>
              <a:t>Скутер / </a:t>
            </a:r>
            <a:r>
              <a:rPr lang="en-US" sz="5400" dirty="0" err="1" smtClean="0">
                <a:latin typeface="Corbel" panose="020B0503020204020204" pitchFamily="34" charset="0"/>
              </a:rPr>
              <a:t>Scuterul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3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dirty="0" smtClean="0">
                <a:latin typeface="Corbel" panose="020B0503020204020204" pitchFamily="34" charset="0"/>
              </a:rPr>
              <a:t>Велосипед / </a:t>
            </a:r>
            <a:r>
              <a:rPr lang="en-US" sz="5400" dirty="0" err="1" smtClean="0">
                <a:latin typeface="Corbel" panose="020B0503020204020204" pitchFamily="34" charset="0"/>
              </a:rPr>
              <a:t>Bicicleta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4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dirty="0">
                <a:latin typeface="Corbel" panose="020B0503020204020204" pitchFamily="34" charset="0"/>
              </a:rPr>
              <a:t>Водный </a:t>
            </a:r>
            <a:r>
              <a:rPr lang="ru-RU" sz="5400" dirty="0" smtClean="0">
                <a:latin typeface="Corbel" panose="020B0503020204020204" pitchFamily="34" charset="0"/>
              </a:rPr>
              <a:t>мотоцикл / </a:t>
            </a:r>
            <a:r>
              <a:rPr lang="en-US" sz="5400" dirty="0" err="1" smtClean="0">
                <a:latin typeface="Corbel" panose="020B0503020204020204" pitchFamily="34" charset="0"/>
              </a:rPr>
              <a:t>Scuterul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acvatic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3.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Велосипед / </a:t>
            </a: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Bicicleta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Шоссейный велосипед FORWARD Impulse 28 (2019) — купить по выгодной цене на  Яндекс.Маркет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756665"/>
            <a:ext cx="9759858" cy="588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000" i="1" dirty="0">
                <a:latin typeface="Corbel" panose="020B0503020204020204" pitchFamily="34" charset="0"/>
              </a:rPr>
              <a:t>Внимание! В этом вопросе может быть больше правильных вариантов </a:t>
            </a:r>
            <a:r>
              <a:rPr lang="ru-RU" sz="4000" i="1" dirty="0" smtClean="0">
                <a:latin typeface="Corbel" panose="020B0503020204020204" pitchFamily="34" charset="0"/>
              </a:rPr>
              <a:t>ответа,</a:t>
            </a:r>
            <a:endParaRPr lang="en-US" sz="40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i="1" dirty="0" smtClean="0">
                <a:latin typeface="Corbel" panose="020B0503020204020204" pitchFamily="34" charset="0"/>
              </a:rPr>
              <a:t>или </a:t>
            </a:r>
            <a:r>
              <a:rPr lang="ru-RU" sz="4000" i="1" dirty="0">
                <a:latin typeface="Corbel" panose="020B0503020204020204" pitchFamily="34" charset="0"/>
              </a:rPr>
              <a:t>не быть их вовсе. Если вариантов больше одного, выберите все </a:t>
            </a:r>
            <a:r>
              <a:rPr lang="ru-RU" sz="4000" i="1" dirty="0" smtClean="0">
                <a:latin typeface="Corbel" panose="020B0503020204020204" pitchFamily="34" charset="0"/>
              </a:rPr>
              <a:t>правильные.</a:t>
            </a:r>
            <a:endParaRPr lang="en-US" sz="40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i="1" dirty="0" err="1">
                <a:latin typeface="Corbel" panose="020B0503020204020204" pitchFamily="34" charset="0"/>
              </a:rPr>
              <a:t>Atenție</a:t>
            </a:r>
            <a:r>
              <a:rPr lang="en-US" sz="4000" i="1" dirty="0">
                <a:latin typeface="Corbel" panose="020B0503020204020204" pitchFamily="34" charset="0"/>
              </a:rPr>
              <a:t>! </a:t>
            </a:r>
            <a:r>
              <a:rPr lang="en-US" sz="4000" i="1" dirty="0" err="1">
                <a:latin typeface="Corbel" panose="020B0503020204020204" pitchFamily="34" charset="0"/>
              </a:rPr>
              <a:t>Această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întrebare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poate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avea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mai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multe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opțiuni</a:t>
            </a:r>
            <a:r>
              <a:rPr lang="en-US" sz="4000" i="1" dirty="0">
                <a:latin typeface="Corbel" panose="020B0503020204020204" pitchFamily="34" charset="0"/>
              </a:rPr>
              <a:t> de </a:t>
            </a:r>
            <a:r>
              <a:rPr lang="en-US" sz="4000" i="1" dirty="0" err="1">
                <a:latin typeface="Corbel" panose="020B0503020204020204" pitchFamily="34" charset="0"/>
              </a:rPr>
              <a:t>răspuns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corecte</a:t>
            </a:r>
            <a:r>
              <a:rPr lang="en-US" sz="4000" i="1" dirty="0">
                <a:latin typeface="Corbel" panose="020B0503020204020204" pitchFamily="34" charset="0"/>
              </a:rPr>
              <a:t>, </a:t>
            </a:r>
            <a:r>
              <a:rPr lang="en-US" sz="4000" i="1" dirty="0" err="1">
                <a:latin typeface="Corbel" panose="020B0503020204020204" pitchFamily="34" charset="0"/>
              </a:rPr>
              <a:t>sau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nici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una</a:t>
            </a:r>
            <a:r>
              <a:rPr lang="en-US" sz="4000" i="1" dirty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4000" i="1" dirty="0" err="1">
                <a:latin typeface="Corbel" panose="020B0503020204020204" pitchFamily="34" charset="0"/>
              </a:rPr>
              <a:t>Dacă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există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mai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multe</a:t>
            </a:r>
            <a:r>
              <a:rPr lang="en-US" sz="4000" i="1" dirty="0">
                <a:latin typeface="Corbel" panose="020B0503020204020204" pitchFamily="34" charset="0"/>
              </a:rPr>
              <a:t> - </a:t>
            </a:r>
            <a:r>
              <a:rPr lang="en-US" sz="4000" i="1" dirty="0" err="1">
                <a:latin typeface="Corbel" panose="020B0503020204020204" pitchFamily="34" charset="0"/>
              </a:rPr>
              <a:t>selectați</a:t>
            </a:r>
            <a:r>
              <a:rPr lang="en-US" sz="4000" i="1" dirty="0">
                <a:latin typeface="Corbel" panose="020B0503020204020204" pitchFamily="34" charset="0"/>
              </a:rPr>
              <a:t>-le </a:t>
            </a:r>
            <a:r>
              <a:rPr lang="en-US" sz="4000" i="1" dirty="0" err="1">
                <a:latin typeface="Corbel" panose="020B0503020204020204" pitchFamily="34" charset="0"/>
              </a:rPr>
              <a:t>pe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toate</a:t>
            </a:r>
            <a:r>
              <a:rPr lang="en-US" sz="4000" i="1" dirty="0">
                <a:latin typeface="Corbel" panose="020B0503020204020204" pitchFamily="34" charset="0"/>
              </a:rPr>
              <a:t> </a:t>
            </a:r>
            <a:r>
              <a:rPr lang="en-US" sz="4000" i="1" dirty="0" err="1">
                <a:latin typeface="Corbel" panose="020B0503020204020204" pitchFamily="34" charset="0"/>
              </a:rPr>
              <a:t>corecte</a:t>
            </a:r>
            <a:r>
              <a:rPr lang="en-US" sz="4000" i="1" dirty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ru-RU" sz="4000" b="1" dirty="0" smtClean="0">
                <a:latin typeface="Corbel" panose="020B0503020204020204" pitchFamily="34" charset="0"/>
              </a:rPr>
              <a:t>Что </a:t>
            </a:r>
            <a:r>
              <a:rPr lang="ru-RU" sz="4000" b="1" dirty="0">
                <a:latin typeface="Corbel" panose="020B0503020204020204" pitchFamily="34" charset="0"/>
              </a:rPr>
              <a:t>советует делать ООН, чтобы замедлить процесс изменения </a:t>
            </a:r>
            <a:r>
              <a:rPr lang="ru-RU" sz="4000" b="1" dirty="0" smtClean="0">
                <a:latin typeface="Corbel" panose="020B0503020204020204" pitchFamily="34" charset="0"/>
              </a:rPr>
              <a:t>климата?</a:t>
            </a:r>
            <a:endParaRPr lang="en-US" sz="4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b="1" dirty="0" smtClean="0">
                <a:latin typeface="Corbel" panose="020B0503020204020204" pitchFamily="34" charset="0"/>
              </a:rPr>
              <a:t>Ce </a:t>
            </a:r>
            <a:r>
              <a:rPr lang="en-US" sz="4000" b="1" dirty="0">
                <a:latin typeface="Corbel" panose="020B0503020204020204" pitchFamily="34" charset="0"/>
              </a:rPr>
              <a:t>ne </a:t>
            </a:r>
            <a:r>
              <a:rPr lang="en-US" sz="4000" b="1" dirty="0" err="1">
                <a:latin typeface="Corbel" panose="020B0503020204020204" pitchFamily="34" charset="0"/>
              </a:rPr>
              <a:t>sfătuie</a:t>
            </a:r>
            <a:r>
              <a:rPr lang="en-US" sz="4000" b="1" dirty="0">
                <a:latin typeface="Corbel" panose="020B0503020204020204" pitchFamily="34" charset="0"/>
              </a:rPr>
              <a:t> ONU </a:t>
            </a:r>
            <a:r>
              <a:rPr lang="en-US" sz="4000" b="1" dirty="0" err="1">
                <a:latin typeface="Corbel" panose="020B0503020204020204" pitchFamily="34" charset="0"/>
              </a:rPr>
              <a:t>să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facem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pentru</a:t>
            </a:r>
            <a:r>
              <a:rPr lang="en-US" sz="4000" b="1" dirty="0">
                <a:latin typeface="Corbel" panose="020B0503020204020204" pitchFamily="34" charset="0"/>
              </a:rPr>
              <a:t> a </a:t>
            </a:r>
            <a:r>
              <a:rPr lang="en-US" sz="4000" b="1" dirty="0" err="1">
                <a:latin typeface="Corbel" panose="020B0503020204020204" pitchFamily="34" charset="0"/>
              </a:rPr>
              <a:t>încetini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procesul</a:t>
            </a:r>
            <a:r>
              <a:rPr lang="en-US" sz="4000" b="1" dirty="0">
                <a:latin typeface="Corbel" panose="020B0503020204020204" pitchFamily="34" charset="0"/>
              </a:rPr>
              <a:t> de </a:t>
            </a:r>
            <a:r>
              <a:rPr lang="en-US" sz="4000" b="1" dirty="0" err="1">
                <a:latin typeface="Corbel" panose="020B0503020204020204" pitchFamily="34" charset="0"/>
              </a:rPr>
              <a:t>schimbare</a:t>
            </a:r>
            <a:r>
              <a:rPr lang="en-US" sz="4000" b="1" dirty="0">
                <a:latin typeface="Corbel" panose="020B0503020204020204" pitchFamily="34" charset="0"/>
              </a:rPr>
              <a:t> a </a:t>
            </a:r>
            <a:r>
              <a:rPr lang="en-US" sz="4000" b="1" dirty="0" err="1" smtClean="0">
                <a:latin typeface="Corbel" panose="020B0503020204020204" pitchFamily="34" charset="0"/>
              </a:rPr>
              <a:t>climei</a:t>
            </a:r>
            <a:r>
              <a:rPr lang="en-US" sz="4000" b="1" dirty="0" smtClean="0">
                <a:latin typeface="Corbel" panose="020B0503020204020204" pitchFamily="34" charset="0"/>
              </a:rPr>
              <a:t>?</a:t>
            </a: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1. </a:t>
            </a:r>
            <a:r>
              <a:rPr lang="ru-RU" sz="4000" dirty="0" smtClean="0">
                <a:latin typeface="Corbel" panose="020B0503020204020204" pitchFamily="34" charset="0"/>
              </a:rPr>
              <a:t>Путешествовать </a:t>
            </a:r>
            <a:r>
              <a:rPr lang="ru-RU" sz="4000" dirty="0">
                <a:latin typeface="Corbel" panose="020B0503020204020204" pitchFamily="34" charset="0"/>
              </a:rPr>
              <a:t>на поездах, а не на </a:t>
            </a:r>
            <a:r>
              <a:rPr lang="ru-RU" sz="4000" dirty="0" smtClean="0">
                <a:latin typeface="Corbel" panose="020B0503020204020204" pitchFamily="34" charset="0"/>
              </a:rPr>
              <a:t>самолётах / </a:t>
            </a:r>
            <a:r>
              <a:rPr lang="en-US" sz="4000" dirty="0" err="1" smtClean="0">
                <a:latin typeface="Corbel" panose="020B0503020204020204" pitchFamily="34" charset="0"/>
              </a:rPr>
              <a:t>Să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călătorim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mai</a:t>
            </a:r>
            <a:r>
              <a:rPr lang="en-US" sz="4000" dirty="0">
                <a:latin typeface="Corbel" panose="020B0503020204020204" pitchFamily="34" charset="0"/>
              </a:rPr>
              <a:t> des cu </a:t>
            </a:r>
            <a:r>
              <a:rPr lang="en-US" sz="4000" dirty="0" err="1">
                <a:latin typeface="Corbel" panose="020B0503020204020204" pitchFamily="34" charset="0"/>
              </a:rPr>
              <a:t>trenul</a:t>
            </a:r>
            <a:r>
              <a:rPr lang="en-US" sz="4000" dirty="0">
                <a:latin typeface="Corbel" panose="020B0503020204020204" pitchFamily="34" charset="0"/>
              </a:rPr>
              <a:t>, </a:t>
            </a:r>
            <a:endParaRPr lang="ru-RU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     </a:t>
            </a:r>
            <a:r>
              <a:rPr lang="en-US" sz="4000" dirty="0" smtClean="0">
                <a:latin typeface="Corbel" panose="020B0503020204020204" pitchFamily="34" charset="0"/>
              </a:rPr>
              <a:t>nu cu</a:t>
            </a:r>
            <a:r>
              <a:rPr lang="ru-RU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avionul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endParaRPr lang="en-US" sz="4000" dirty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2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r>
              <a:rPr lang="ru-RU" sz="4000" dirty="0">
                <a:latin typeface="Corbel" panose="020B0503020204020204" pitchFamily="34" charset="0"/>
              </a:rPr>
              <a:t>Закрывать кастрюлю крышкой во время </a:t>
            </a:r>
            <a:r>
              <a:rPr lang="ru-RU" sz="4000" dirty="0" smtClean="0">
                <a:latin typeface="Corbel" panose="020B0503020204020204" pitchFamily="34" charset="0"/>
              </a:rPr>
              <a:t>готовки / </a:t>
            </a:r>
            <a:r>
              <a:rPr lang="en-US" sz="4000" dirty="0" err="1" smtClean="0">
                <a:latin typeface="Corbel" panose="020B0503020204020204" pitchFamily="34" charset="0"/>
              </a:rPr>
              <a:t>Să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acoperim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cratița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în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timp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endParaRPr lang="ru-RU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>
                <a:latin typeface="Corbel" panose="020B0503020204020204" pitchFamily="34" charset="0"/>
              </a:rPr>
              <a:t> </a:t>
            </a:r>
            <a:r>
              <a:rPr lang="ru-RU" sz="4000" dirty="0" smtClean="0">
                <a:latin typeface="Corbel" panose="020B0503020204020204" pitchFamily="34" charset="0"/>
              </a:rPr>
              <a:t>    </a:t>
            </a:r>
            <a:r>
              <a:rPr lang="en-US" sz="4000" dirty="0" err="1" smtClean="0">
                <a:latin typeface="Corbel" panose="020B0503020204020204" pitchFamily="34" charset="0"/>
              </a:rPr>
              <a:t>ce</a:t>
            </a:r>
            <a:r>
              <a:rPr lang="ru-RU" sz="4000" dirty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gătim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endParaRPr lang="en-US" sz="4000" dirty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3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r>
              <a:rPr lang="ru-RU" sz="4000" dirty="0">
                <a:latin typeface="Corbel" panose="020B0503020204020204" pitchFamily="34" charset="0"/>
              </a:rPr>
              <a:t>Принимать душ, а не </a:t>
            </a:r>
            <a:r>
              <a:rPr lang="ru-RU" sz="4000" dirty="0" smtClean="0">
                <a:latin typeface="Corbel" panose="020B0503020204020204" pitchFamily="34" charset="0"/>
              </a:rPr>
              <a:t>ванну / </a:t>
            </a:r>
            <a:r>
              <a:rPr lang="en-US" sz="4000" dirty="0" err="1" smtClean="0">
                <a:latin typeface="Corbel" panose="020B0503020204020204" pitchFamily="34" charset="0"/>
              </a:rPr>
              <a:t>Să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facem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mai</a:t>
            </a:r>
            <a:r>
              <a:rPr lang="en-US" sz="4000" dirty="0">
                <a:latin typeface="Corbel" panose="020B0503020204020204" pitchFamily="34" charset="0"/>
              </a:rPr>
              <a:t> des </a:t>
            </a:r>
            <a:r>
              <a:rPr lang="en-US" sz="4000" dirty="0" err="1">
                <a:latin typeface="Corbel" panose="020B0503020204020204" pitchFamily="34" charset="0"/>
              </a:rPr>
              <a:t>duș</a:t>
            </a:r>
            <a:r>
              <a:rPr lang="en-US" sz="4000" dirty="0">
                <a:latin typeface="Corbel" panose="020B0503020204020204" pitchFamily="34" charset="0"/>
              </a:rPr>
              <a:t>, nu </a:t>
            </a:r>
            <a:r>
              <a:rPr lang="en-US" sz="4000" dirty="0" err="1">
                <a:latin typeface="Corbel" panose="020B0503020204020204" pitchFamily="34" charset="0"/>
              </a:rPr>
              <a:t>baie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endParaRPr lang="en-US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4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r>
              <a:rPr lang="ru-RU" sz="4000" dirty="0">
                <a:latin typeface="Corbel" panose="020B0503020204020204" pitchFamily="34" charset="0"/>
              </a:rPr>
              <a:t>Стирать в машинке в режиме «тёплая вода», а не «горячая</a:t>
            </a:r>
            <a:r>
              <a:rPr lang="ru-RU" sz="4000" dirty="0" smtClean="0">
                <a:latin typeface="Corbel" panose="020B0503020204020204" pitchFamily="34" charset="0"/>
              </a:rPr>
              <a:t>» / </a:t>
            </a:r>
            <a:r>
              <a:rPr lang="en-US" sz="4000" dirty="0" err="1" smtClean="0">
                <a:latin typeface="Corbel" panose="020B0503020204020204" pitchFamily="34" charset="0"/>
              </a:rPr>
              <a:t>Să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utilizăm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modul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endParaRPr lang="ru-RU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>
                <a:latin typeface="Corbel" panose="020B0503020204020204" pitchFamily="34" charset="0"/>
              </a:rPr>
              <a:t> </a:t>
            </a:r>
            <a:r>
              <a:rPr lang="ru-RU" sz="4000" dirty="0" smtClean="0">
                <a:latin typeface="Corbel" panose="020B0503020204020204" pitchFamily="34" charset="0"/>
              </a:rPr>
              <a:t>     </a:t>
            </a:r>
            <a:r>
              <a:rPr lang="en-US" sz="4000" dirty="0" smtClean="0">
                <a:latin typeface="Corbel" panose="020B0503020204020204" pitchFamily="34" charset="0"/>
              </a:rPr>
              <a:t>”</a:t>
            </a:r>
            <a:r>
              <a:rPr lang="en-US" sz="4000" dirty="0" err="1" smtClean="0">
                <a:latin typeface="Corbel" panose="020B0503020204020204" pitchFamily="34" charset="0"/>
              </a:rPr>
              <a:t>apă</a:t>
            </a:r>
            <a:r>
              <a:rPr lang="ru-RU" sz="4000" dirty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caldă</a:t>
            </a:r>
            <a:r>
              <a:rPr lang="en-US" sz="4000" dirty="0">
                <a:latin typeface="Corbel" panose="020B0503020204020204" pitchFamily="34" charset="0"/>
              </a:rPr>
              <a:t>”, nu ”</a:t>
            </a:r>
            <a:r>
              <a:rPr lang="en-US" sz="4000" dirty="0" err="1">
                <a:latin typeface="Corbel" panose="020B0503020204020204" pitchFamily="34" charset="0"/>
              </a:rPr>
              <a:t>apă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fierbinte</a:t>
            </a:r>
            <a:r>
              <a:rPr lang="en-US" sz="4000" dirty="0">
                <a:latin typeface="Corbel" panose="020B0503020204020204" pitchFamily="34" charset="0"/>
              </a:rPr>
              <a:t>” </a:t>
            </a:r>
            <a:r>
              <a:rPr lang="en-US" sz="4000" dirty="0" err="1">
                <a:latin typeface="Corbel" panose="020B0503020204020204" pitchFamily="34" charset="0"/>
              </a:rPr>
              <a:t>în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timpul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utilizării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mașinii</a:t>
            </a:r>
            <a:r>
              <a:rPr lang="en-US" sz="4000" dirty="0">
                <a:latin typeface="Corbel" panose="020B0503020204020204" pitchFamily="34" charset="0"/>
              </a:rPr>
              <a:t> de </a:t>
            </a:r>
            <a:r>
              <a:rPr lang="en-US" sz="4000" dirty="0" err="1">
                <a:latin typeface="Corbel" panose="020B0503020204020204" pitchFamily="34" charset="0"/>
              </a:rPr>
              <a:t>spălat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endParaRPr lang="ru-RU" sz="4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876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1,</a:t>
            </a:r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2,</a:t>
            </a:r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3,</a:t>
            </a:r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4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Ученые нашли 76 способов спасения мира от изменения климат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92" y="2692273"/>
            <a:ext cx="9895747" cy="556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3600" i="1" dirty="0">
                <a:latin typeface="Corbel" panose="020B0503020204020204" pitchFamily="34" charset="0"/>
              </a:rPr>
              <a:t>Внимание! В этом вопросе может быть больше правильных вариантов ответа, или </a:t>
            </a:r>
            <a:r>
              <a:rPr lang="ru-RU" sz="3600" i="1" dirty="0" smtClean="0">
                <a:latin typeface="Corbel" panose="020B0503020204020204" pitchFamily="34" charset="0"/>
              </a:rPr>
              <a:t>не</a:t>
            </a:r>
            <a:endParaRPr lang="en-US" sz="36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600" i="1" dirty="0" smtClean="0">
                <a:latin typeface="Corbel" panose="020B0503020204020204" pitchFamily="34" charset="0"/>
              </a:rPr>
              <a:t>быть </a:t>
            </a:r>
            <a:r>
              <a:rPr lang="ru-RU" sz="3600" i="1" dirty="0">
                <a:latin typeface="Corbel" panose="020B0503020204020204" pitchFamily="34" charset="0"/>
              </a:rPr>
              <a:t>их вовсе. Если вариантов больше одного, выберите все </a:t>
            </a:r>
            <a:r>
              <a:rPr lang="ru-RU" sz="3600" i="1" dirty="0" smtClean="0">
                <a:latin typeface="Corbel" panose="020B0503020204020204" pitchFamily="34" charset="0"/>
              </a:rPr>
              <a:t>правильные.</a:t>
            </a:r>
            <a:endParaRPr lang="en-US" sz="36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600" i="1" dirty="0" err="1">
                <a:latin typeface="Corbel" panose="020B0503020204020204" pitchFamily="34" charset="0"/>
              </a:rPr>
              <a:t>Atenție</a:t>
            </a:r>
            <a:r>
              <a:rPr lang="en-US" sz="3600" i="1" dirty="0">
                <a:latin typeface="Corbel" panose="020B0503020204020204" pitchFamily="34" charset="0"/>
              </a:rPr>
              <a:t>! </a:t>
            </a:r>
            <a:r>
              <a:rPr lang="en-US" sz="3600" i="1" dirty="0" err="1">
                <a:latin typeface="Corbel" panose="020B0503020204020204" pitchFamily="34" charset="0"/>
              </a:rPr>
              <a:t>Această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întrebare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poate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avea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mai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multe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opțiuni</a:t>
            </a:r>
            <a:r>
              <a:rPr lang="en-US" sz="3600" i="1" dirty="0">
                <a:latin typeface="Corbel" panose="020B0503020204020204" pitchFamily="34" charset="0"/>
              </a:rPr>
              <a:t> de </a:t>
            </a:r>
            <a:r>
              <a:rPr lang="en-US" sz="3600" i="1" dirty="0" err="1">
                <a:latin typeface="Corbel" panose="020B0503020204020204" pitchFamily="34" charset="0"/>
              </a:rPr>
              <a:t>răspuns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corecte</a:t>
            </a:r>
            <a:r>
              <a:rPr lang="en-US" sz="3600" i="1" dirty="0">
                <a:latin typeface="Corbel" panose="020B0503020204020204" pitchFamily="34" charset="0"/>
              </a:rPr>
              <a:t>, </a:t>
            </a:r>
            <a:r>
              <a:rPr lang="en-US" sz="3600" i="1" dirty="0" err="1">
                <a:latin typeface="Corbel" panose="020B0503020204020204" pitchFamily="34" charset="0"/>
              </a:rPr>
              <a:t>sau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nici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una</a:t>
            </a:r>
            <a:r>
              <a:rPr lang="en-US" sz="3600" i="1" dirty="0">
                <a:latin typeface="Corbel" panose="020B0503020204020204" pitchFamily="34" charset="0"/>
              </a:rPr>
              <a:t>. </a:t>
            </a:r>
            <a:r>
              <a:rPr lang="en-US" sz="3600" i="1" dirty="0" err="1">
                <a:latin typeface="Corbel" panose="020B0503020204020204" pitchFamily="34" charset="0"/>
              </a:rPr>
              <a:t>Dacă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există</a:t>
            </a:r>
            <a:endParaRPr lang="en-US" sz="3600" i="1" dirty="0">
              <a:latin typeface="Corbel" panose="020B0503020204020204" pitchFamily="34" charset="0"/>
            </a:endParaRPr>
          </a:p>
          <a:p>
            <a:pPr fontAlgn="base"/>
            <a:r>
              <a:rPr lang="en-US" sz="3600" i="1" dirty="0" err="1">
                <a:latin typeface="Corbel" panose="020B0503020204020204" pitchFamily="34" charset="0"/>
              </a:rPr>
              <a:t>mai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multe</a:t>
            </a:r>
            <a:r>
              <a:rPr lang="en-US" sz="3600" i="1" dirty="0">
                <a:latin typeface="Corbel" panose="020B0503020204020204" pitchFamily="34" charset="0"/>
              </a:rPr>
              <a:t> - </a:t>
            </a:r>
            <a:r>
              <a:rPr lang="en-US" sz="3600" i="1" dirty="0" err="1">
                <a:latin typeface="Corbel" panose="020B0503020204020204" pitchFamily="34" charset="0"/>
              </a:rPr>
              <a:t>selectați</a:t>
            </a:r>
            <a:r>
              <a:rPr lang="en-US" sz="3600" i="1" dirty="0">
                <a:latin typeface="Corbel" panose="020B0503020204020204" pitchFamily="34" charset="0"/>
              </a:rPr>
              <a:t>-le </a:t>
            </a:r>
            <a:r>
              <a:rPr lang="en-US" sz="3600" i="1" dirty="0" err="1">
                <a:latin typeface="Corbel" panose="020B0503020204020204" pitchFamily="34" charset="0"/>
              </a:rPr>
              <a:t>pe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toate</a:t>
            </a:r>
            <a:r>
              <a:rPr lang="en-US" sz="3600" i="1" dirty="0">
                <a:latin typeface="Corbel" panose="020B0503020204020204" pitchFamily="34" charset="0"/>
              </a:rPr>
              <a:t> </a:t>
            </a:r>
            <a:r>
              <a:rPr lang="en-US" sz="3600" i="1" dirty="0" err="1">
                <a:latin typeface="Corbel" panose="020B0503020204020204" pitchFamily="34" charset="0"/>
              </a:rPr>
              <a:t>corecte</a:t>
            </a:r>
            <a:r>
              <a:rPr lang="en-US" sz="3600" i="1" dirty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ru-RU" sz="3600" dirty="0" smtClean="0">
                <a:latin typeface="Corbel" panose="020B0503020204020204" pitchFamily="34" charset="0"/>
              </a:rPr>
              <a:t>Глобальное </a:t>
            </a:r>
            <a:r>
              <a:rPr lang="ru-RU" sz="3600" dirty="0">
                <a:latin typeface="Corbel" panose="020B0503020204020204" pitchFamily="34" charset="0"/>
              </a:rPr>
              <a:t>потепление ведёт к таянию ледников и повышению уровня моря. </a:t>
            </a:r>
            <a:r>
              <a:rPr lang="ru-RU" sz="3600" b="1" dirty="0">
                <a:latin typeface="Corbel" panose="020B0503020204020204" pitchFamily="34" charset="0"/>
              </a:rPr>
              <a:t>Какие </a:t>
            </a:r>
            <a:r>
              <a:rPr lang="ru-RU" sz="3600" b="1" dirty="0" smtClean="0">
                <a:latin typeface="Corbel" panose="020B0503020204020204" pitchFamily="34" charset="0"/>
              </a:rPr>
              <a:t>крупные</a:t>
            </a:r>
            <a:endParaRPr lang="en-US" sz="3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600" b="1" dirty="0" smtClean="0">
                <a:latin typeface="Corbel" panose="020B0503020204020204" pitchFamily="34" charset="0"/>
              </a:rPr>
              <a:t>города</a:t>
            </a:r>
            <a:r>
              <a:rPr lang="ru-RU" sz="3600" b="1" dirty="0">
                <a:latin typeface="Corbel" panose="020B0503020204020204" pitchFamily="34" charset="0"/>
              </a:rPr>
              <a:t>, по мнению экспертов ООН, при нынешней динамике окажутся частично </a:t>
            </a:r>
            <a:r>
              <a:rPr lang="ru-RU" sz="3600" b="1" dirty="0" smtClean="0">
                <a:latin typeface="Corbel" panose="020B0503020204020204" pitchFamily="34" charset="0"/>
              </a:rPr>
              <a:t>или</a:t>
            </a:r>
            <a:endParaRPr lang="en-US" sz="3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3600" b="1" dirty="0" smtClean="0">
                <a:latin typeface="Corbel" panose="020B0503020204020204" pitchFamily="34" charset="0"/>
              </a:rPr>
              <a:t>полностью затопленными?</a:t>
            </a:r>
            <a:endParaRPr lang="en-US" sz="3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600" dirty="0" err="1" smtClean="0">
                <a:latin typeface="Corbel" panose="020B0503020204020204" pitchFamily="34" charset="0"/>
              </a:rPr>
              <a:t>Încălzirea</a:t>
            </a:r>
            <a:r>
              <a:rPr lang="en-US" sz="3600" dirty="0" smtClean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globală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cauzează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topirea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ghețarilor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și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creșterea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nivelului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apei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în</a:t>
            </a:r>
            <a:r>
              <a:rPr lang="en-US" sz="3600" dirty="0">
                <a:latin typeface="Corbel" panose="020B0503020204020204" pitchFamily="34" charset="0"/>
              </a:rPr>
              <a:t> </a:t>
            </a:r>
            <a:r>
              <a:rPr lang="en-US" sz="3600" dirty="0" err="1">
                <a:latin typeface="Corbel" panose="020B0503020204020204" pitchFamily="34" charset="0"/>
              </a:rPr>
              <a:t>Oceane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  <a:r>
              <a:rPr lang="en-US" sz="3600" b="1" dirty="0">
                <a:latin typeface="Corbel" panose="020B0503020204020204" pitchFamily="34" charset="0"/>
              </a:rPr>
              <a:t>Ce </a:t>
            </a:r>
            <a:r>
              <a:rPr lang="en-US" sz="3600" b="1" dirty="0" err="1">
                <a:latin typeface="Corbel" panose="020B0503020204020204" pitchFamily="34" charset="0"/>
              </a:rPr>
              <a:t>orașe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mari</a:t>
            </a:r>
            <a:r>
              <a:rPr lang="en-US" sz="3600" b="1" dirty="0">
                <a:latin typeface="Corbel" panose="020B0503020204020204" pitchFamily="34" charset="0"/>
              </a:rPr>
              <a:t>, </a:t>
            </a:r>
            <a:endParaRPr lang="en-US" sz="3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600" b="1" dirty="0" smtClean="0">
                <a:latin typeface="Corbel" panose="020B0503020204020204" pitchFamily="34" charset="0"/>
              </a:rPr>
              <a:t>conform </a:t>
            </a:r>
            <a:r>
              <a:rPr lang="en-US" sz="3600" b="1" dirty="0" err="1">
                <a:latin typeface="Corbel" panose="020B0503020204020204" pitchFamily="34" charset="0"/>
              </a:rPr>
              <a:t>experților</a:t>
            </a:r>
            <a:r>
              <a:rPr lang="en-US" sz="3600" b="1" dirty="0">
                <a:latin typeface="Corbel" panose="020B0503020204020204" pitchFamily="34" charset="0"/>
              </a:rPr>
              <a:t> ONU, </a:t>
            </a:r>
            <a:r>
              <a:rPr lang="en-US" sz="3600" b="1" dirty="0" err="1">
                <a:latin typeface="Corbel" panose="020B0503020204020204" pitchFamily="34" charset="0"/>
              </a:rPr>
              <a:t>vor</a:t>
            </a:r>
            <a:r>
              <a:rPr lang="en-US" sz="3600" b="1" dirty="0">
                <a:latin typeface="Corbel" panose="020B0503020204020204" pitchFamily="34" charset="0"/>
              </a:rPr>
              <a:t> fi </a:t>
            </a:r>
            <a:r>
              <a:rPr lang="en-US" sz="3600" b="1" dirty="0" err="1">
                <a:latin typeface="Corbel" panose="020B0503020204020204" pitchFamily="34" charset="0"/>
              </a:rPr>
              <a:t>parțial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sau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complet</a:t>
            </a:r>
            <a:r>
              <a:rPr lang="en-US" sz="3600" b="1" dirty="0">
                <a:latin typeface="Corbel" panose="020B0503020204020204" pitchFamily="34" charset="0"/>
              </a:rPr>
              <a:t> inundate </a:t>
            </a:r>
            <a:r>
              <a:rPr lang="en-US" sz="3600" b="1" dirty="0" err="1">
                <a:latin typeface="Corbel" panose="020B0503020204020204" pitchFamily="34" charset="0"/>
              </a:rPr>
              <a:t>dacă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dinamica</a:t>
            </a:r>
            <a:r>
              <a:rPr lang="en-US" sz="3600" b="1" dirty="0">
                <a:latin typeface="Corbel" panose="020B0503020204020204" pitchFamily="34" charset="0"/>
              </a:rPr>
              <a:t> </a:t>
            </a:r>
            <a:r>
              <a:rPr lang="en-US" sz="3600" b="1" dirty="0" err="1">
                <a:latin typeface="Corbel" panose="020B0503020204020204" pitchFamily="34" charset="0"/>
              </a:rPr>
              <a:t>actuală</a:t>
            </a:r>
            <a:r>
              <a:rPr lang="en-US" sz="3600" b="1" dirty="0">
                <a:latin typeface="Corbel" panose="020B0503020204020204" pitchFamily="34" charset="0"/>
              </a:rPr>
              <a:t> nu se </a:t>
            </a:r>
            <a:r>
              <a:rPr lang="en-US" sz="3600" b="1" dirty="0" err="1" smtClean="0">
                <a:latin typeface="Corbel" panose="020B0503020204020204" pitchFamily="34" charset="0"/>
              </a:rPr>
              <a:t>va</a:t>
            </a:r>
            <a:endParaRPr lang="en-US" sz="3600" b="1" dirty="0">
              <a:latin typeface="Corbel" panose="020B0503020204020204" pitchFamily="34" charset="0"/>
            </a:endParaRPr>
          </a:p>
          <a:p>
            <a:pPr fontAlgn="base"/>
            <a:r>
              <a:rPr lang="en-US" sz="3600" b="1" dirty="0" err="1" smtClean="0">
                <a:latin typeface="Corbel" panose="020B0503020204020204" pitchFamily="34" charset="0"/>
              </a:rPr>
              <a:t>schimba</a:t>
            </a:r>
            <a:r>
              <a:rPr lang="en-US" sz="3600" b="1" dirty="0">
                <a:latin typeface="Corbel" panose="020B0503020204020204" pitchFamily="34" charset="0"/>
              </a:rPr>
              <a:t>?  </a:t>
            </a:r>
            <a:endParaRPr lang="en-US" sz="3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3600" dirty="0" smtClean="0">
                <a:latin typeface="Corbel" panose="020B0503020204020204" pitchFamily="34" charset="0"/>
              </a:rPr>
              <a:t>1. </a:t>
            </a:r>
            <a:r>
              <a:rPr lang="ru-RU" sz="3600" dirty="0" smtClean="0">
                <a:latin typeface="Corbel" panose="020B0503020204020204" pitchFamily="34" charset="0"/>
              </a:rPr>
              <a:t>Рио-де-Жанейро / </a:t>
            </a:r>
            <a:r>
              <a:rPr lang="en-US" sz="3600" dirty="0" smtClean="0">
                <a:latin typeface="Corbel" panose="020B0503020204020204" pitchFamily="34" charset="0"/>
              </a:rPr>
              <a:t>Rio-de-Janeiro</a:t>
            </a:r>
          </a:p>
          <a:p>
            <a:pPr fontAlgn="base"/>
            <a:r>
              <a:rPr lang="en-US" sz="3600" dirty="0" smtClean="0">
                <a:latin typeface="Corbel" panose="020B0503020204020204" pitchFamily="34" charset="0"/>
              </a:rPr>
              <a:t>2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  <a:r>
              <a:rPr lang="ru-RU" sz="3600" dirty="0" smtClean="0">
                <a:latin typeface="Corbel" panose="020B0503020204020204" pitchFamily="34" charset="0"/>
              </a:rPr>
              <a:t>Венеция / </a:t>
            </a:r>
            <a:r>
              <a:rPr lang="en-US" sz="3600" dirty="0" err="1" smtClean="0">
                <a:latin typeface="Corbel" panose="020B0503020204020204" pitchFamily="34" charset="0"/>
              </a:rPr>
              <a:t>Veneția</a:t>
            </a:r>
            <a:endParaRPr lang="en-US" sz="3600" dirty="0">
              <a:latin typeface="Corbel" panose="020B0503020204020204" pitchFamily="34" charset="0"/>
            </a:endParaRPr>
          </a:p>
          <a:p>
            <a:pPr fontAlgn="base"/>
            <a:r>
              <a:rPr lang="en-US" sz="3600" dirty="0" smtClean="0">
                <a:latin typeface="Corbel" panose="020B0503020204020204" pitchFamily="34" charset="0"/>
              </a:rPr>
              <a:t>3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  <a:r>
              <a:rPr lang="ru-RU" sz="3600" dirty="0" smtClean="0">
                <a:latin typeface="Corbel" panose="020B0503020204020204" pitchFamily="34" charset="0"/>
              </a:rPr>
              <a:t>Нью-Йорк / </a:t>
            </a:r>
            <a:r>
              <a:rPr lang="en-US" sz="3600" dirty="0" smtClean="0">
                <a:latin typeface="Corbel" panose="020B0503020204020204" pitchFamily="34" charset="0"/>
              </a:rPr>
              <a:t>New-York</a:t>
            </a:r>
          </a:p>
          <a:p>
            <a:pPr fontAlgn="base"/>
            <a:r>
              <a:rPr lang="en-US" sz="3600" dirty="0" smtClean="0">
                <a:latin typeface="Corbel" panose="020B0503020204020204" pitchFamily="34" charset="0"/>
              </a:rPr>
              <a:t>4</a:t>
            </a:r>
            <a:r>
              <a:rPr lang="en-US" sz="3600" dirty="0">
                <a:latin typeface="Corbel" panose="020B0503020204020204" pitchFamily="34" charset="0"/>
              </a:rPr>
              <a:t>. </a:t>
            </a:r>
            <a:r>
              <a:rPr lang="ru-RU" sz="3600" dirty="0" smtClean="0">
                <a:latin typeface="Corbel" panose="020B0503020204020204" pitchFamily="34" charset="0"/>
              </a:rPr>
              <a:t>Амстердам / </a:t>
            </a:r>
            <a:r>
              <a:rPr lang="en-US" sz="3600" dirty="0" smtClean="0">
                <a:latin typeface="Corbel" panose="020B0503020204020204" pitchFamily="34" charset="0"/>
              </a:rPr>
              <a:t>Amsterdam</a:t>
            </a:r>
            <a:endParaRPr lang="ru-RU" sz="3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299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1,</a:t>
            </a:r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2,</a:t>
            </a:r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3,</a:t>
            </a:r>
            <a:r>
              <a:rPr lang="ru-RU" sz="83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US" sz="8300" b="1" dirty="0" smtClean="0">
                <a:solidFill>
                  <a:schemeClr val="bg1"/>
                </a:solidFill>
                <a:latin typeface="Corbel" pitchFamily="34" charset="0"/>
              </a:rPr>
              <a:t>4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Мегаполисы США - Русскоязычный Висконсин. Милуоки и Мэдисон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7" y="3049272"/>
            <a:ext cx="9893443" cy="561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Что «запустило» глобальное </a:t>
            </a:r>
            <a:r>
              <a:rPr lang="ru-RU" sz="7200" b="1" dirty="0" smtClean="0">
                <a:latin typeface="Corbel" panose="020B0503020204020204" pitchFamily="34" charset="0"/>
              </a:rPr>
              <a:t>потепление?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Ce </a:t>
            </a:r>
            <a:r>
              <a:rPr lang="en-US" sz="7200" b="1" dirty="0">
                <a:latin typeface="Corbel" panose="020B0503020204020204" pitchFamily="34" charset="0"/>
              </a:rPr>
              <a:t>a ”</a:t>
            </a:r>
            <a:r>
              <a:rPr lang="en-US" sz="7200" b="1" dirty="0" err="1">
                <a:latin typeface="Corbel" panose="020B0503020204020204" pitchFamily="34" charset="0"/>
              </a:rPr>
              <a:t>declanșat</a:t>
            </a:r>
            <a:r>
              <a:rPr lang="en-US" sz="7200" b="1" dirty="0">
                <a:latin typeface="Corbel" panose="020B0503020204020204" pitchFamily="34" charset="0"/>
              </a:rPr>
              <a:t>” </a:t>
            </a:r>
            <a:r>
              <a:rPr lang="en-US" sz="7200" b="1" dirty="0" err="1">
                <a:latin typeface="Corbel" panose="020B0503020204020204" pitchFamily="34" charset="0"/>
              </a:rPr>
              <a:t>încălzirea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globală</a:t>
            </a:r>
            <a:r>
              <a:rPr lang="en-US" sz="7200" b="1" dirty="0">
                <a:latin typeface="Corbel" panose="020B0503020204020204" pitchFamily="34" charset="0"/>
              </a:rPr>
              <a:t>? 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1. </a:t>
            </a:r>
            <a:r>
              <a:rPr lang="ru-RU" sz="7200" dirty="0" smtClean="0">
                <a:latin typeface="Corbel" panose="020B0503020204020204" pitchFamily="34" charset="0"/>
              </a:rPr>
              <a:t>Промышленная революция / </a:t>
            </a:r>
            <a:r>
              <a:rPr lang="en-US" sz="7200" dirty="0" err="1" smtClean="0">
                <a:latin typeface="Corbel" panose="020B0503020204020204" pitchFamily="34" charset="0"/>
              </a:rPr>
              <a:t>Revoluția</a:t>
            </a:r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     </a:t>
            </a:r>
            <a:r>
              <a:rPr lang="en-US" sz="7200" dirty="0" err="1" smtClean="0">
                <a:latin typeface="Corbel" panose="020B0503020204020204" pitchFamily="34" charset="0"/>
              </a:rPr>
              <a:t>industrială</a:t>
            </a:r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2</a:t>
            </a:r>
            <a:r>
              <a:rPr lang="en-US" sz="7200" dirty="0">
                <a:latin typeface="Corbel" panose="020B0503020204020204" pitchFamily="34" charset="0"/>
              </a:rPr>
              <a:t>. </a:t>
            </a:r>
            <a:r>
              <a:rPr lang="ru-RU" sz="7200" dirty="0" smtClean="0">
                <a:latin typeface="Corbel" panose="020B0503020204020204" pitchFamily="34" charset="0"/>
              </a:rPr>
              <a:t>Рычаг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ru-RU" sz="7200" dirty="0" smtClean="0">
                <a:latin typeface="Corbel" panose="020B0503020204020204" pitchFamily="34" charset="0"/>
              </a:rPr>
              <a:t>/</a:t>
            </a:r>
            <a:r>
              <a:rPr lang="en-US" sz="7200" dirty="0" smtClean="0">
                <a:latin typeface="Corbel" panose="020B0503020204020204" pitchFamily="34" charset="0"/>
              </a:rPr>
              <a:t> O </a:t>
            </a:r>
            <a:r>
              <a:rPr lang="en-US" sz="7200" dirty="0" err="1" smtClean="0">
                <a:latin typeface="Corbel" panose="020B0503020204020204" pitchFamily="34" charset="0"/>
              </a:rPr>
              <a:t>pârghie</a:t>
            </a:r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3</a:t>
            </a:r>
            <a:r>
              <a:rPr lang="en-US" sz="7200" dirty="0">
                <a:latin typeface="Corbel" panose="020B0503020204020204" pitchFamily="34" charset="0"/>
              </a:rPr>
              <a:t>. </a:t>
            </a:r>
            <a:r>
              <a:rPr lang="ru-RU" sz="7200" dirty="0">
                <a:latin typeface="Corbel" panose="020B0503020204020204" pitchFamily="34" charset="0"/>
              </a:rPr>
              <a:t>Вырубка </a:t>
            </a:r>
            <a:r>
              <a:rPr lang="ru-RU" sz="7200" dirty="0" smtClean="0">
                <a:latin typeface="Corbel" panose="020B0503020204020204" pitchFamily="34" charset="0"/>
              </a:rPr>
              <a:t>лесов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ru-RU" sz="7200" dirty="0" smtClean="0">
                <a:latin typeface="Corbel" panose="020B0503020204020204" pitchFamily="34" charset="0"/>
              </a:rPr>
              <a:t>/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 smtClean="0">
                <a:latin typeface="Corbel" panose="020B0503020204020204" pitchFamily="34" charset="0"/>
              </a:rPr>
              <a:t>Deforestarea</a:t>
            </a:r>
            <a:endParaRPr lang="en-US" sz="7200" dirty="0">
              <a:latin typeface="Corbel" panose="020B0503020204020204" pitchFamily="34" charset="0"/>
            </a:endParaRPr>
          </a:p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4</a:t>
            </a:r>
            <a:r>
              <a:rPr lang="en-US" sz="7200" dirty="0">
                <a:latin typeface="Corbel" panose="020B0503020204020204" pitchFamily="34" charset="0"/>
              </a:rPr>
              <a:t>. </a:t>
            </a:r>
            <a:r>
              <a:rPr lang="ru-RU" sz="7200" dirty="0">
                <a:latin typeface="Corbel" panose="020B0503020204020204" pitchFamily="34" charset="0"/>
              </a:rPr>
              <a:t>Извержение </a:t>
            </a:r>
            <a:r>
              <a:rPr lang="ru-RU" sz="7200" dirty="0" smtClean="0">
                <a:latin typeface="Corbel" panose="020B0503020204020204" pitchFamily="34" charset="0"/>
              </a:rPr>
              <a:t>вулканов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ru-RU" sz="7200" dirty="0" smtClean="0">
                <a:latin typeface="Corbel" panose="020B0503020204020204" pitchFamily="34" charset="0"/>
              </a:rPr>
              <a:t>/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 smtClean="0">
                <a:latin typeface="Corbel" panose="020B0503020204020204" pitchFamily="34" charset="0"/>
              </a:rPr>
              <a:t>Erupția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vulcanilor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56392" y="657776"/>
            <a:ext cx="8289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en-US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4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141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406494"/>
            <a:ext cx="1573087" cy="191166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248"/>
            <a:ext cx="20104100" cy="1114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0" y="10191312"/>
            <a:ext cx="2379980" cy="11180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10310204"/>
            <a:ext cx="1676400" cy="880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3669578"/>
            <a:ext cx="10173789" cy="389236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69732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1. 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Промышленная </a:t>
            </a:r>
            <a:endParaRPr lang="en-US" sz="5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революция</a:t>
            </a:r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Revoluția</a:t>
            </a:r>
            <a:endParaRPr lang="en-US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5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i</a:t>
            </a:r>
            <a:r>
              <a:rPr lang="en-US" sz="5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ndustrială</a:t>
            </a:r>
            <a:endParaRPr lang="en-US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10709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800" i="0" u="none" strike="noStrike" cap="none" dirty="0" smtClean="0">
                <a:solidFill>
                  <a:srgbClr val="002E6D"/>
                </a:solidFill>
              </a:rPr>
              <a:t>ОТВЕТ</a:t>
            </a:r>
            <a:r>
              <a:rPr lang="ro-RO" sz="4800" dirty="0" smtClean="0">
                <a:solidFill>
                  <a:srgbClr val="002E6D"/>
                </a:solidFill>
              </a:rPr>
              <a:t>/RĂSPUNSUL</a:t>
            </a:r>
            <a:endParaRPr sz="48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1124030"/>
            <a:ext cx="10091419" cy="7782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2" descr="Промышленная революция. Промышленная революция — процесс… | by Elizabeth  Kirkina | Medi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772445"/>
            <a:ext cx="9566182" cy="638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3219</TotalTime>
  <Words>776</Words>
  <Application>Microsoft Office PowerPoint</Application>
  <PresentationFormat>Произвольный</PresentationFormat>
  <Paragraphs>115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1  ОТВЕТ/RĂSPUNSUL</vt:lpstr>
      <vt:lpstr>Презентация PowerPoint</vt:lpstr>
      <vt:lpstr>2  ОТВЕТ/RĂSPUNSUL</vt:lpstr>
      <vt:lpstr>Презентация PowerPoint</vt:lpstr>
      <vt:lpstr>3  ОТВЕТ/RĂSPUNSUL</vt:lpstr>
      <vt:lpstr>Презентация PowerPoint</vt:lpstr>
      <vt:lpstr>4  ОТВЕТ/RĂSPUNSUL</vt:lpstr>
      <vt:lpstr>Презентация PowerPoint</vt:lpstr>
      <vt:lpstr>5  ОТВЕТ/RĂSPUNSUL</vt:lpstr>
      <vt:lpstr>Презентация PowerPoint</vt:lpstr>
      <vt:lpstr>6  ОТВЕТ/RĂSPUNSUL</vt:lpstr>
      <vt:lpstr>Презентация PowerPoint</vt:lpstr>
      <vt:lpstr>7  ОТВЕТ/RĂSPUNSUL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Пользователь Windows</cp:lastModifiedBy>
  <cp:revision>412</cp:revision>
  <dcterms:modified xsi:type="dcterms:W3CDTF">2020-12-11T12:59:39Z</dcterms:modified>
</cp:coreProperties>
</file>