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32" d="100"/>
          <a:sy n="32" d="100"/>
        </p:scale>
        <p:origin x="6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62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7476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29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81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20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422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61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45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6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41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79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2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49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73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Бабочка Аполлон занесена в Красную книгу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многих стран. Из-за глобального потепления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она просыпается и умирает от голода.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Какое</a:t>
            </a:r>
            <a:r>
              <a:rPr lang="x-none" sz="7200" b="1" dirty="0">
                <a:latin typeface="Corbel" panose="020B0503020204020204" pitchFamily="34" charset="0"/>
              </a:rPr>
              <a:t> </a:t>
            </a:r>
            <a:r>
              <a:rPr lang="ru-RU" sz="7200" b="1" dirty="0">
                <a:latin typeface="Corbel" panose="020B0503020204020204" pitchFamily="34" charset="0"/>
              </a:rPr>
              <a:t>слово мы пропустили?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Fluturele</a:t>
            </a:r>
            <a:r>
              <a:rPr lang="en-US" sz="7200" dirty="0">
                <a:latin typeface="Corbel" panose="020B0503020204020204" pitchFamily="34" charset="0"/>
              </a:rPr>
              <a:t> Apollo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inclus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Cartea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Roșie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multor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state. Din </a:t>
            </a:r>
            <a:r>
              <a:rPr lang="en-US" sz="7200" dirty="0" err="1">
                <a:latin typeface="Corbel" panose="020B0503020204020204" pitchFamily="34" charset="0"/>
              </a:rPr>
              <a:t>cauza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încălzirii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globale</a:t>
            </a:r>
            <a:r>
              <a:rPr lang="en-US" sz="7200" dirty="0">
                <a:latin typeface="Corbel" panose="020B0503020204020204" pitchFamily="34" charset="0"/>
              </a:rPr>
              <a:t> el se </a:t>
            </a:r>
            <a:r>
              <a:rPr lang="en-US" sz="7200" dirty="0" err="1">
                <a:latin typeface="Corbel" panose="020B0503020204020204" pitchFamily="34" charset="0"/>
              </a:rPr>
              <a:t>trezește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din ALFA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moare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foame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Ce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>
                <a:latin typeface="Corbel" panose="020B0503020204020204" pitchFamily="34" charset="0"/>
              </a:rPr>
              <a:t> ALFA?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8865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плакат утверждает,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повышение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температуры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</a:t>
            </a:r>
            <a:r>
              <a:rPr lang="ru-RU" sz="6000" dirty="0">
                <a:latin typeface="Corbel" panose="020B0503020204020204" pitchFamily="34" charset="0"/>
              </a:rPr>
              <a:t>2 градуса Цельсия –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слишком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много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Голову какого </a:t>
            </a:r>
            <a:r>
              <a:rPr lang="ru-RU" sz="6000" b="1" dirty="0">
                <a:latin typeface="Corbel" panose="020B0503020204020204" pitchFamily="34" charset="0"/>
              </a:rPr>
              <a:t>животного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мы скрыли?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Acest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poster </a:t>
            </a:r>
            <a:r>
              <a:rPr lang="en-US" sz="6000" dirty="0" err="1">
                <a:latin typeface="Corbel" panose="020B0503020204020204" pitchFamily="34" charset="0"/>
              </a:rPr>
              <a:t>afirmă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mărirea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temperaturii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medii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cu 2 grade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Celsius </a:t>
            </a:r>
            <a:r>
              <a:rPr lang="en-US" sz="6000" dirty="0">
                <a:latin typeface="Corbel" panose="020B0503020204020204" pitchFamily="34" charset="0"/>
              </a:rPr>
              <a:t>- e </a:t>
            </a:r>
            <a:r>
              <a:rPr lang="en-US" sz="6000" dirty="0" err="1">
                <a:latin typeface="Corbel" panose="020B0503020204020204" pitchFamily="34" charset="0"/>
              </a:rPr>
              <a:t>prea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mult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 smtClean="0">
                <a:latin typeface="Corbel" panose="020B0503020204020204" pitchFamily="34" charset="0"/>
              </a:rPr>
              <a:t>Capul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cui </a:t>
            </a:r>
            <a:r>
              <a:rPr lang="en-US" sz="6000" b="1" dirty="0" smtClean="0">
                <a:latin typeface="Corbel" panose="020B0503020204020204" pitchFamily="34" charset="0"/>
              </a:rPr>
              <a:t>a </a:t>
            </a:r>
            <a:r>
              <a:rPr lang="en-US" sz="6000" b="1" dirty="0" err="1" smtClean="0">
                <a:latin typeface="Corbel" panose="020B0503020204020204" pitchFamily="34" charset="0"/>
              </a:rPr>
              <a:t>fost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ascuns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imagine?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1242010"/>
            <a:ext cx="9433938" cy="65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8865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плакат утверждает,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повышение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температуры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</a:t>
            </a:r>
            <a:r>
              <a:rPr lang="ru-RU" sz="6000" dirty="0">
                <a:latin typeface="Corbel" panose="020B0503020204020204" pitchFamily="34" charset="0"/>
              </a:rPr>
              <a:t>2 градуса Цельсия –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слишком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много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Голову какого </a:t>
            </a:r>
            <a:r>
              <a:rPr lang="ru-RU" sz="6000" b="1" dirty="0">
                <a:latin typeface="Corbel" panose="020B0503020204020204" pitchFamily="34" charset="0"/>
              </a:rPr>
              <a:t>животного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мы скрыли?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Acest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poster </a:t>
            </a:r>
            <a:r>
              <a:rPr lang="en-US" sz="6000" dirty="0" err="1">
                <a:latin typeface="Corbel" panose="020B0503020204020204" pitchFamily="34" charset="0"/>
              </a:rPr>
              <a:t>afirmă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mărirea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temperaturii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medii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cu 2 grade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Celsius </a:t>
            </a:r>
            <a:r>
              <a:rPr lang="en-US" sz="6000" dirty="0">
                <a:latin typeface="Corbel" panose="020B0503020204020204" pitchFamily="34" charset="0"/>
              </a:rPr>
              <a:t>- e </a:t>
            </a:r>
            <a:r>
              <a:rPr lang="en-US" sz="6000" dirty="0" err="1">
                <a:latin typeface="Corbel" panose="020B0503020204020204" pitchFamily="34" charset="0"/>
              </a:rPr>
              <a:t>prea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mult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 smtClean="0">
                <a:latin typeface="Corbel" panose="020B0503020204020204" pitchFamily="34" charset="0"/>
              </a:rPr>
              <a:t>Capul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cui </a:t>
            </a:r>
            <a:r>
              <a:rPr lang="en-US" sz="6000" b="1" dirty="0" smtClean="0">
                <a:latin typeface="Corbel" panose="020B0503020204020204" pitchFamily="34" charset="0"/>
              </a:rPr>
              <a:t>a </a:t>
            </a:r>
            <a:r>
              <a:rPr lang="en-US" sz="6000" b="1" dirty="0" err="1" smtClean="0">
                <a:latin typeface="Corbel" panose="020B0503020204020204" pitchFamily="34" charset="0"/>
              </a:rPr>
              <a:t>fost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ascuns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imagine?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1242010"/>
            <a:ext cx="9433938" cy="65892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60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dirty="0">
                <a:latin typeface="Corbel" panose="020B0503020204020204" pitchFamily="34" charset="0"/>
              </a:rPr>
              <a:t>Загрязнение атмосферы Земли влияет не только на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изменение климата. Один журнал посчитал, что, если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США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ru-RU" sz="5800" dirty="0">
                <a:latin typeface="Corbel" panose="020B0503020204020204" pitchFamily="34" charset="0"/>
              </a:rPr>
              <a:t>полностью перейдёт на возобновляемую энергию,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это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ru-RU" sz="5800" dirty="0">
                <a:latin typeface="Corbel" panose="020B0503020204020204" pitchFamily="34" charset="0"/>
              </a:rPr>
              <a:t>сэкономит почти 600 млрд. долларов…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В какой</a:t>
            </a:r>
            <a:r>
              <a:rPr lang="x-none" sz="5800" b="1" dirty="0">
                <a:latin typeface="Corbel" panose="020B0503020204020204" pitchFamily="34" charset="0"/>
              </a:rPr>
              <a:t> </a:t>
            </a:r>
            <a:r>
              <a:rPr lang="ru-RU" sz="5800" b="1" dirty="0">
                <a:latin typeface="Corbel" panose="020B0503020204020204" pitchFamily="34" charset="0"/>
              </a:rPr>
              <a:t>государственной отрасли?</a:t>
            </a:r>
            <a:endParaRPr lang="en-US" sz="5800" b="1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Poluarea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atmosferei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Pământului</a:t>
            </a:r>
            <a:r>
              <a:rPr lang="en-US" sz="5800" dirty="0">
                <a:latin typeface="Corbel" panose="020B0503020204020204" pitchFamily="34" charset="0"/>
              </a:rPr>
              <a:t> duce nu </a:t>
            </a:r>
            <a:r>
              <a:rPr lang="en-US" sz="5800" dirty="0" err="1">
                <a:latin typeface="Corbel" panose="020B0503020204020204" pitchFamily="34" charset="0"/>
              </a:rPr>
              <a:t>doar</a:t>
            </a:r>
            <a:r>
              <a:rPr lang="en-US" sz="5800" dirty="0">
                <a:latin typeface="Corbel" panose="020B0503020204020204" pitchFamily="34" charset="0"/>
              </a:rPr>
              <a:t> la </a:t>
            </a:r>
            <a:r>
              <a:rPr lang="en-US" sz="5800" dirty="0" err="1">
                <a:latin typeface="Corbel" panose="020B0503020204020204" pitchFamily="34" charset="0"/>
              </a:rPr>
              <a:t>schimbări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climatice</a:t>
            </a:r>
            <a:r>
              <a:rPr lang="en-US" sz="5800" dirty="0">
                <a:latin typeface="Corbel" panose="020B0503020204020204" pitchFamily="34" charset="0"/>
              </a:rPr>
              <a:t>. O </a:t>
            </a:r>
            <a:r>
              <a:rPr lang="en-US" sz="5800" dirty="0" err="1">
                <a:latin typeface="Corbel" panose="020B0503020204020204" pitchFamily="34" charset="0"/>
              </a:rPr>
              <a:t>revistă</a:t>
            </a:r>
            <a:r>
              <a:rPr lang="en-US" sz="5800" dirty="0">
                <a:latin typeface="Corbel" panose="020B0503020204020204" pitchFamily="34" charset="0"/>
              </a:rPr>
              <a:t> a </a:t>
            </a:r>
            <a:r>
              <a:rPr lang="en-US" sz="5800" dirty="0" err="1">
                <a:latin typeface="Corbel" panose="020B0503020204020204" pitchFamily="34" charset="0"/>
              </a:rPr>
              <a:t>calculat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că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în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cazul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în</a:t>
            </a:r>
            <a:r>
              <a:rPr lang="en-US" sz="5800" dirty="0">
                <a:latin typeface="Corbel" panose="020B0503020204020204" pitchFamily="34" charset="0"/>
              </a:rPr>
              <a:t> care SUA </a:t>
            </a:r>
            <a:r>
              <a:rPr lang="en-US" sz="5800" dirty="0" err="1">
                <a:latin typeface="Corbel" panose="020B0503020204020204" pitchFamily="34" charset="0"/>
              </a:rPr>
              <a:t>va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trece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definitiv</a:t>
            </a:r>
            <a:r>
              <a:rPr lang="en-US" sz="5800" dirty="0">
                <a:latin typeface="Corbel" panose="020B0503020204020204" pitchFamily="34" charset="0"/>
              </a:rPr>
              <a:t> la </a:t>
            </a:r>
            <a:r>
              <a:rPr lang="en-US" sz="5800" dirty="0" err="1">
                <a:latin typeface="Corbel" panose="020B0503020204020204" pitchFamily="34" charset="0"/>
              </a:rPr>
              <a:t>utilizarea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energiei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regenerabile</a:t>
            </a:r>
            <a:r>
              <a:rPr lang="en-US" sz="5800" dirty="0">
                <a:latin typeface="Corbel" panose="020B0503020204020204" pitchFamily="34" charset="0"/>
              </a:rPr>
              <a:t>, </a:t>
            </a:r>
            <a:r>
              <a:rPr lang="ro-MD" sz="5800" dirty="0">
                <a:latin typeface="Corbel" panose="020B0503020204020204" pitchFamily="34" charset="0"/>
              </a:rPr>
              <a:t>statul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va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economisi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en-US" sz="5800" dirty="0">
                <a:latin typeface="Corbel" panose="020B0503020204020204" pitchFamily="34" charset="0"/>
              </a:rPr>
              <a:t>circa 600 </a:t>
            </a:r>
            <a:r>
              <a:rPr lang="en-US" sz="5800" dirty="0" err="1">
                <a:latin typeface="Corbel" panose="020B0503020204020204" pitchFamily="34" charset="0"/>
              </a:rPr>
              <a:t>miliarde</a:t>
            </a:r>
            <a:r>
              <a:rPr lang="en-US" sz="5800" dirty="0">
                <a:latin typeface="Corbel" panose="020B0503020204020204" pitchFamily="34" charset="0"/>
              </a:rPr>
              <a:t> de </a:t>
            </a:r>
            <a:r>
              <a:rPr lang="en-US" sz="5800" dirty="0" err="1">
                <a:latin typeface="Corbel" panose="020B0503020204020204" pitchFamily="34" charset="0"/>
              </a:rPr>
              <a:t>dolari</a:t>
            </a:r>
            <a:r>
              <a:rPr lang="en-US" sz="5800" dirty="0">
                <a:latin typeface="Corbel" panose="020B0503020204020204" pitchFamily="34" charset="0"/>
              </a:rPr>
              <a:t>… </a:t>
            </a:r>
            <a:r>
              <a:rPr lang="en-US" sz="5800" b="1" dirty="0" err="1">
                <a:latin typeface="Corbel" panose="020B0503020204020204" pitchFamily="34" charset="0"/>
              </a:rPr>
              <a:t>În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ce</a:t>
            </a:r>
            <a:r>
              <a:rPr lang="en-US" sz="5800" b="1" dirty="0">
                <a:latin typeface="Corbel" panose="020B0503020204020204" pitchFamily="34" charset="0"/>
              </a:rPr>
              <a:t> sector?</a:t>
            </a:r>
            <a:endParaRPr lang="en-US" sz="5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22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dirty="0">
                <a:latin typeface="Corbel" panose="020B0503020204020204" pitchFamily="34" charset="0"/>
              </a:rPr>
              <a:t>Загрязнение атмосферы Земли влияет не только на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изменение климата. Один журнал посчитал, что, если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США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ru-RU" sz="5800" dirty="0">
                <a:latin typeface="Corbel" panose="020B0503020204020204" pitchFamily="34" charset="0"/>
              </a:rPr>
              <a:t>полностью перейдёт на возобновляемую энергию,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>это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ru-RU" sz="5800" dirty="0">
                <a:latin typeface="Corbel" panose="020B0503020204020204" pitchFamily="34" charset="0"/>
              </a:rPr>
              <a:t>сэкономит почти 600 млрд. долларов…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В какой</a:t>
            </a:r>
            <a:r>
              <a:rPr lang="x-none" sz="5800" b="1" dirty="0">
                <a:latin typeface="Corbel" panose="020B0503020204020204" pitchFamily="34" charset="0"/>
              </a:rPr>
              <a:t> </a:t>
            </a:r>
            <a:r>
              <a:rPr lang="ru-RU" sz="5800" b="1" dirty="0">
                <a:latin typeface="Corbel" panose="020B0503020204020204" pitchFamily="34" charset="0"/>
              </a:rPr>
              <a:t>государственной отрасли?</a:t>
            </a:r>
            <a:endParaRPr lang="en-US" sz="5800" b="1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Poluarea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atmosferei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Pământului</a:t>
            </a:r>
            <a:r>
              <a:rPr lang="en-US" sz="5800" dirty="0">
                <a:latin typeface="Corbel" panose="020B0503020204020204" pitchFamily="34" charset="0"/>
              </a:rPr>
              <a:t> duce nu </a:t>
            </a:r>
            <a:r>
              <a:rPr lang="en-US" sz="5800" dirty="0" err="1">
                <a:latin typeface="Corbel" panose="020B0503020204020204" pitchFamily="34" charset="0"/>
              </a:rPr>
              <a:t>doar</a:t>
            </a:r>
            <a:r>
              <a:rPr lang="en-US" sz="5800" dirty="0">
                <a:latin typeface="Corbel" panose="020B0503020204020204" pitchFamily="34" charset="0"/>
              </a:rPr>
              <a:t> la </a:t>
            </a:r>
            <a:r>
              <a:rPr lang="en-US" sz="5800" dirty="0" err="1">
                <a:latin typeface="Corbel" panose="020B0503020204020204" pitchFamily="34" charset="0"/>
              </a:rPr>
              <a:t>schimbări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climatice</a:t>
            </a:r>
            <a:r>
              <a:rPr lang="en-US" sz="5800" dirty="0">
                <a:latin typeface="Corbel" panose="020B0503020204020204" pitchFamily="34" charset="0"/>
              </a:rPr>
              <a:t>. O </a:t>
            </a:r>
            <a:r>
              <a:rPr lang="en-US" sz="5800" dirty="0" err="1">
                <a:latin typeface="Corbel" panose="020B0503020204020204" pitchFamily="34" charset="0"/>
              </a:rPr>
              <a:t>revistă</a:t>
            </a:r>
            <a:r>
              <a:rPr lang="en-US" sz="5800" dirty="0">
                <a:latin typeface="Corbel" panose="020B0503020204020204" pitchFamily="34" charset="0"/>
              </a:rPr>
              <a:t> a </a:t>
            </a:r>
            <a:r>
              <a:rPr lang="en-US" sz="5800" dirty="0" err="1">
                <a:latin typeface="Corbel" panose="020B0503020204020204" pitchFamily="34" charset="0"/>
              </a:rPr>
              <a:t>calculat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că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în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cazul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în</a:t>
            </a:r>
            <a:r>
              <a:rPr lang="en-US" sz="5800" dirty="0">
                <a:latin typeface="Corbel" panose="020B0503020204020204" pitchFamily="34" charset="0"/>
              </a:rPr>
              <a:t> care SUA </a:t>
            </a:r>
            <a:r>
              <a:rPr lang="en-US" sz="5800" dirty="0" err="1">
                <a:latin typeface="Corbel" panose="020B0503020204020204" pitchFamily="34" charset="0"/>
              </a:rPr>
              <a:t>va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trece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definitiv</a:t>
            </a:r>
            <a:r>
              <a:rPr lang="en-US" sz="5800" dirty="0">
                <a:latin typeface="Corbel" panose="020B0503020204020204" pitchFamily="34" charset="0"/>
              </a:rPr>
              <a:t> la </a:t>
            </a:r>
            <a:r>
              <a:rPr lang="en-US" sz="5800" dirty="0" err="1">
                <a:latin typeface="Corbel" panose="020B0503020204020204" pitchFamily="34" charset="0"/>
              </a:rPr>
              <a:t>utilizarea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energiei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regenerabile</a:t>
            </a:r>
            <a:r>
              <a:rPr lang="en-US" sz="5800" dirty="0">
                <a:latin typeface="Corbel" panose="020B0503020204020204" pitchFamily="34" charset="0"/>
              </a:rPr>
              <a:t>, </a:t>
            </a:r>
            <a:r>
              <a:rPr lang="ro-MD" sz="5800" dirty="0">
                <a:latin typeface="Corbel" panose="020B0503020204020204" pitchFamily="34" charset="0"/>
              </a:rPr>
              <a:t>statul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va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endParaRPr lang="x-none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>
                <a:latin typeface="Corbel" panose="020B0503020204020204" pitchFamily="34" charset="0"/>
              </a:rPr>
              <a:t>economisi</a:t>
            </a:r>
            <a:r>
              <a:rPr lang="x-none" sz="5800" dirty="0">
                <a:latin typeface="Corbel" panose="020B0503020204020204" pitchFamily="34" charset="0"/>
              </a:rPr>
              <a:t> </a:t>
            </a:r>
            <a:r>
              <a:rPr lang="en-US" sz="5800" dirty="0">
                <a:latin typeface="Corbel" panose="020B0503020204020204" pitchFamily="34" charset="0"/>
              </a:rPr>
              <a:t>circa 600 </a:t>
            </a:r>
            <a:r>
              <a:rPr lang="en-US" sz="5800" dirty="0" err="1">
                <a:latin typeface="Corbel" panose="020B0503020204020204" pitchFamily="34" charset="0"/>
              </a:rPr>
              <a:t>miliarde</a:t>
            </a:r>
            <a:r>
              <a:rPr lang="en-US" sz="5800" dirty="0">
                <a:latin typeface="Corbel" panose="020B0503020204020204" pitchFamily="34" charset="0"/>
              </a:rPr>
              <a:t> de </a:t>
            </a:r>
            <a:r>
              <a:rPr lang="en-US" sz="5800" dirty="0" err="1">
                <a:latin typeface="Corbel" panose="020B0503020204020204" pitchFamily="34" charset="0"/>
              </a:rPr>
              <a:t>dolari</a:t>
            </a:r>
            <a:r>
              <a:rPr lang="en-US" sz="5800" dirty="0">
                <a:latin typeface="Corbel" panose="020B0503020204020204" pitchFamily="34" charset="0"/>
              </a:rPr>
              <a:t>… </a:t>
            </a:r>
            <a:r>
              <a:rPr lang="en-US" sz="5800" b="1" dirty="0" err="1">
                <a:latin typeface="Corbel" panose="020B0503020204020204" pitchFamily="34" charset="0"/>
              </a:rPr>
              <a:t>În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ce</a:t>
            </a:r>
            <a:r>
              <a:rPr lang="en-US" sz="5800" b="1">
                <a:latin typeface="Corbel" panose="020B0503020204020204" pitchFamily="34" charset="0"/>
              </a:rPr>
              <a:t> sector?</a:t>
            </a:r>
            <a:endParaRPr lang="en-US" sz="5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Чтобы обозначить одну из экологических проблем на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границе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Казахстана </a:t>
            </a:r>
            <a:r>
              <a:rPr lang="ru-RU" sz="6000" dirty="0">
                <a:latin typeface="Corbel" panose="020B0503020204020204" pitchFamily="34" charset="0"/>
              </a:rPr>
              <a:t>и Узбекистана, сделали фотографию,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которой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изображены </a:t>
            </a:r>
            <a:r>
              <a:rPr lang="ru-RU" sz="6000" dirty="0">
                <a:latin typeface="Corbel" panose="020B0503020204020204" pitchFamily="34" charset="0"/>
              </a:rPr>
              <a:t>ржавые корабли и ОНИ, которых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тоже называют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кораблями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Назовите ИХ.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evidenția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dintre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ecologice</a:t>
            </a:r>
            <a:r>
              <a:rPr lang="en-US" sz="6000" dirty="0">
                <a:latin typeface="Corbel" panose="020B0503020204020204" pitchFamily="34" charset="0"/>
              </a:rPr>
              <a:t> de la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granița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Kazahstanului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Uzbekistanului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făcută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fotografie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care </a:t>
            </a:r>
            <a:r>
              <a:rPr lang="en-US" sz="6000" dirty="0" err="1">
                <a:latin typeface="Corbel" panose="020B0503020204020204" pitchFamily="34" charset="0"/>
              </a:rPr>
              <a:t>apar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corăbii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ruginite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ELE. </a:t>
            </a:r>
            <a:r>
              <a:rPr lang="en-US" sz="6000" dirty="0" err="1">
                <a:latin typeface="Corbel" panose="020B0503020204020204" pitchFamily="34" charset="0"/>
              </a:rPr>
              <a:t>Uneori</a:t>
            </a:r>
            <a:r>
              <a:rPr lang="en-US" sz="6000" dirty="0">
                <a:latin typeface="Corbel" panose="020B0503020204020204" pitchFamily="34" charset="0"/>
              </a:rPr>
              <a:t> ELE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sunt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numite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corăbii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Numiți</a:t>
            </a:r>
            <a:r>
              <a:rPr lang="en-US" sz="6000" b="1" dirty="0" smtClean="0">
                <a:latin typeface="Corbel" panose="020B0503020204020204" pitchFamily="34" charset="0"/>
              </a:rPr>
              <a:t>-LE</a:t>
            </a:r>
            <a:r>
              <a:rPr lang="en-US" sz="6000" b="1" dirty="0">
                <a:latin typeface="Corbel" panose="020B0503020204020204" pitchFamily="34" charset="0"/>
              </a:rPr>
              <a:t>!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2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Чтобы обозначить одну из экологических проблем на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границе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Казахстана </a:t>
            </a:r>
            <a:r>
              <a:rPr lang="ru-RU" sz="6000" dirty="0">
                <a:latin typeface="Corbel" panose="020B0503020204020204" pitchFamily="34" charset="0"/>
              </a:rPr>
              <a:t>и Узбекистана, сделали фотографию,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которой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изображены </a:t>
            </a:r>
            <a:r>
              <a:rPr lang="ru-RU" sz="6000" dirty="0">
                <a:latin typeface="Corbel" panose="020B0503020204020204" pitchFamily="34" charset="0"/>
              </a:rPr>
              <a:t>ржавые корабли и ОНИ, которых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тоже называют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кораблями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Назовите ИХ.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evidenția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dintre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ecologice</a:t>
            </a:r>
            <a:r>
              <a:rPr lang="en-US" sz="6000" dirty="0">
                <a:latin typeface="Corbel" panose="020B0503020204020204" pitchFamily="34" charset="0"/>
              </a:rPr>
              <a:t> de la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granița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Kazahstanului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Uzbekistanului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făcută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fotografie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care </a:t>
            </a:r>
            <a:r>
              <a:rPr lang="en-US" sz="6000" dirty="0" err="1">
                <a:latin typeface="Corbel" panose="020B0503020204020204" pitchFamily="34" charset="0"/>
              </a:rPr>
              <a:t>apar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corăbii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ruginite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ELE. </a:t>
            </a:r>
            <a:r>
              <a:rPr lang="en-US" sz="6000" dirty="0" err="1">
                <a:latin typeface="Corbel" panose="020B0503020204020204" pitchFamily="34" charset="0"/>
              </a:rPr>
              <a:t>Uneori</a:t>
            </a:r>
            <a:r>
              <a:rPr lang="en-US" sz="6000" dirty="0">
                <a:latin typeface="Corbel" panose="020B0503020204020204" pitchFamily="34" charset="0"/>
              </a:rPr>
              <a:t> ELE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sunt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numite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corăbii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Numiți</a:t>
            </a:r>
            <a:r>
              <a:rPr lang="en-US" sz="6000" b="1" dirty="0" smtClean="0">
                <a:latin typeface="Corbel" panose="020B0503020204020204" pitchFamily="34" charset="0"/>
              </a:rPr>
              <a:t>-LE</a:t>
            </a:r>
            <a:r>
              <a:rPr lang="en-US" sz="6000" b="1" dirty="0">
                <a:latin typeface="Corbel" panose="020B0503020204020204" pitchFamily="34" charset="0"/>
              </a:rPr>
              <a:t>!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3704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Чтобы обозначить одну из экологических проблем на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границе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Казахстана </a:t>
            </a:r>
            <a:r>
              <a:rPr lang="ru-RU" sz="6000" dirty="0">
                <a:latin typeface="Corbel" panose="020B0503020204020204" pitchFamily="34" charset="0"/>
              </a:rPr>
              <a:t>и Узбекистана, сделали фотографию,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 которой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изображены </a:t>
            </a:r>
            <a:r>
              <a:rPr lang="ru-RU" sz="6000" dirty="0">
                <a:latin typeface="Corbel" panose="020B0503020204020204" pitchFamily="34" charset="0"/>
              </a:rPr>
              <a:t>ржавые корабли и ОНИ, которых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тоже называют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кораблями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Назовите ИХ.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evidenția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dintre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problemele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ecologice</a:t>
            </a:r>
            <a:r>
              <a:rPr lang="en-US" sz="6000" dirty="0">
                <a:latin typeface="Corbel" panose="020B0503020204020204" pitchFamily="34" charset="0"/>
              </a:rPr>
              <a:t> de la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granița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Kazahstanului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Uzbekistanului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făcută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fotografie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care </a:t>
            </a:r>
            <a:r>
              <a:rPr lang="en-US" sz="6000" dirty="0" err="1">
                <a:latin typeface="Corbel" panose="020B0503020204020204" pitchFamily="34" charset="0"/>
              </a:rPr>
              <a:t>apar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corăbii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ruginite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ELE. </a:t>
            </a:r>
            <a:r>
              <a:rPr lang="en-US" sz="6000" dirty="0" err="1">
                <a:latin typeface="Corbel" panose="020B0503020204020204" pitchFamily="34" charset="0"/>
              </a:rPr>
              <a:t>Uneori</a:t>
            </a:r>
            <a:r>
              <a:rPr lang="en-US" sz="6000" dirty="0">
                <a:latin typeface="Corbel" panose="020B0503020204020204" pitchFamily="34" charset="0"/>
              </a:rPr>
              <a:t> ELE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sunt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numite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corăbii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Numiți</a:t>
            </a:r>
            <a:r>
              <a:rPr lang="en-US" sz="6000" b="1" dirty="0" smtClean="0">
                <a:latin typeface="Corbel" panose="020B0503020204020204" pitchFamily="34" charset="0"/>
              </a:rPr>
              <a:t>-LE</a:t>
            </a:r>
            <a:r>
              <a:rPr lang="en-US" sz="6000" b="1" dirty="0">
                <a:latin typeface="Corbel" panose="020B0503020204020204" pitchFamily="34" charset="0"/>
              </a:rPr>
              <a:t>!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2971800"/>
            <a:ext cx="20138006" cy="5200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2970389"/>
            <a:ext cx="20110500" cy="52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43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400" b="1" dirty="0" smtClean="0">
                <a:latin typeface="Corbel" panose="020B0503020204020204" pitchFamily="34" charset="0"/>
              </a:rPr>
              <a:t>гласные.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– Химический элемент, который используют как </a:t>
            </a:r>
            <a:r>
              <a:rPr lang="ru-RU" sz="4400" dirty="0" smtClean="0">
                <a:latin typeface="Corbel" panose="020B0503020204020204" pitchFamily="34" charset="0"/>
              </a:rPr>
              <a:t>топливо.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е </a:t>
            </a:r>
            <a:r>
              <a:rPr lang="ru-RU" sz="4400" dirty="0">
                <a:latin typeface="Corbel" panose="020B0503020204020204" pitchFamily="34" charset="0"/>
              </a:rPr>
              <a:t>и </a:t>
            </a:r>
            <a:r>
              <a:rPr lang="ru-RU" sz="4400" dirty="0" err="1">
                <a:latin typeface="Corbel" panose="020B0503020204020204" pitchFamily="34" charset="0"/>
              </a:rPr>
              <a:t>и</a:t>
            </a:r>
            <a:r>
              <a:rPr lang="ru-RU" sz="4400" dirty="0">
                <a:latin typeface="Corbel" panose="020B0503020204020204" pitchFamily="34" charset="0"/>
              </a:rPr>
              <a:t>  – Из-за глобального потепления они могут исчезнуть с </a:t>
            </a:r>
            <a:r>
              <a:rPr lang="ru-RU" sz="4400" dirty="0" smtClean="0">
                <a:latin typeface="Corbel" panose="020B0503020204020204" pitchFamily="34" charset="0"/>
              </a:rPr>
              <a:t>полюсов.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э </a:t>
            </a:r>
            <a:r>
              <a:rPr lang="ru-RU" sz="4400" dirty="0">
                <a:latin typeface="Corbel" panose="020B0503020204020204" pitchFamily="34" charset="0"/>
              </a:rPr>
              <a:t>о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ru-RU" sz="4400" dirty="0" err="1">
                <a:latin typeface="Corbel" panose="020B0503020204020204" pitchFamily="34" charset="0"/>
              </a:rPr>
              <a:t>ия</a:t>
            </a:r>
            <a:r>
              <a:rPr lang="ru-RU" sz="4400" dirty="0">
                <a:latin typeface="Corbel" panose="020B0503020204020204" pitchFamily="34" charset="0"/>
              </a:rPr>
              <a:t> – Наука, изучающая взаимоотношение человека, </a:t>
            </a:r>
            <a:r>
              <a:rPr lang="ru-RU" sz="4400" dirty="0" smtClean="0">
                <a:latin typeface="Corbel" panose="020B0503020204020204" pitchFamily="34" charset="0"/>
              </a:rPr>
              <a:t>животных,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растений </a:t>
            </a:r>
            <a:r>
              <a:rPr lang="ru-RU" sz="4400" dirty="0">
                <a:latin typeface="Corbel" panose="020B0503020204020204" pitchFamily="34" charset="0"/>
              </a:rPr>
              <a:t>и микроорганизмов с окружающей </a:t>
            </a:r>
            <a:r>
              <a:rPr lang="ru-RU" sz="4400" dirty="0" smtClean="0">
                <a:latin typeface="Corbel" panose="020B0503020204020204" pitchFamily="34" charset="0"/>
              </a:rPr>
              <a:t>средой.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cuvintele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în</a:t>
            </a:r>
            <a:r>
              <a:rPr lang="en-US" sz="4400" b="1" dirty="0">
                <a:latin typeface="Corbel" panose="020B0503020204020204" pitchFamily="34" charset="0"/>
              </a:rPr>
              <a:t> care au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omise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toate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consoanele</a:t>
            </a:r>
            <a:r>
              <a:rPr lang="en-US" sz="4400" b="1" dirty="0">
                <a:latin typeface="Corbel" panose="020B0503020204020204" pitchFamily="34" charset="0"/>
              </a:rPr>
              <a:t>.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o e – Element </a:t>
            </a:r>
            <a:r>
              <a:rPr lang="en-US" sz="4400" dirty="0" err="1">
                <a:latin typeface="Corbel" panose="020B0503020204020204" pitchFamily="34" charset="0"/>
              </a:rPr>
              <a:t>chimic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folosit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drept</a:t>
            </a:r>
            <a:r>
              <a:rPr lang="en-US" sz="4400" dirty="0">
                <a:latin typeface="Corbel" panose="020B0503020204020204" pitchFamily="34" charset="0"/>
              </a:rPr>
              <a:t> o </a:t>
            </a:r>
            <a:r>
              <a:rPr lang="en-US" sz="4400" dirty="0" err="1">
                <a:latin typeface="Corbel" panose="020B0503020204020204" pitchFamily="34" charset="0"/>
              </a:rPr>
              <a:t>sursă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alternativă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energie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e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i</a:t>
            </a:r>
            <a:r>
              <a:rPr lang="en-US" sz="4400" dirty="0">
                <a:latin typeface="Corbel" panose="020B0503020204020204" pitchFamily="34" charset="0"/>
              </a:rPr>
              <a:t> – Din </a:t>
            </a:r>
            <a:r>
              <a:rPr lang="en-US" sz="4400" dirty="0" err="1">
                <a:latin typeface="Corbel" panose="020B0503020204020204" pitchFamily="34" charset="0"/>
              </a:rPr>
              <a:t>cauza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încălzirii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globale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aceștia</a:t>
            </a:r>
            <a:r>
              <a:rPr lang="en-US" sz="4400" dirty="0">
                <a:latin typeface="Corbel" panose="020B0503020204020204" pitchFamily="34" charset="0"/>
              </a:rPr>
              <a:t> pot </a:t>
            </a:r>
            <a:r>
              <a:rPr lang="en-US" sz="4400" dirty="0" err="1">
                <a:latin typeface="Corbel" panose="020B0503020204020204" pitchFamily="34" charset="0"/>
              </a:rPr>
              <a:t>dispărea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complet</a:t>
            </a:r>
            <a:r>
              <a:rPr lang="en-US" sz="4400" dirty="0">
                <a:latin typeface="Corbel" panose="020B0503020204020204" pitchFamily="34" charset="0"/>
              </a:rPr>
              <a:t> de la </a:t>
            </a:r>
            <a:r>
              <a:rPr lang="en-US" sz="4400" dirty="0" err="1" smtClean="0">
                <a:latin typeface="Corbel" panose="020B0503020204020204" pitchFamily="34" charset="0"/>
              </a:rPr>
              <a:t>Polurile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Terrei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e </a:t>
            </a:r>
            <a:r>
              <a:rPr lang="en-US" sz="4400" dirty="0">
                <a:latin typeface="Corbel" panose="020B0503020204020204" pitchFamily="34" charset="0"/>
              </a:rPr>
              <a:t>o </a:t>
            </a:r>
            <a:r>
              <a:rPr lang="en-US" sz="4400" dirty="0" err="1">
                <a:latin typeface="Corbel" panose="020B0503020204020204" pitchFamily="34" charset="0"/>
              </a:rPr>
              <a:t>o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ia</a:t>
            </a:r>
            <a:r>
              <a:rPr lang="en-US" sz="4400" dirty="0">
                <a:latin typeface="Corbel" panose="020B0503020204020204" pitchFamily="34" charset="0"/>
              </a:rPr>
              <a:t> – </a:t>
            </a:r>
            <a:r>
              <a:rPr lang="en-US" sz="4400" dirty="0" err="1">
                <a:latin typeface="Corbel" panose="020B0503020204020204" pitchFamily="34" charset="0"/>
              </a:rPr>
              <a:t>Știința</a:t>
            </a:r>
            <a:r>
              <a:rPr lang="en-US" sz="4400" dirty="0">
                <a:latin typeface="Corbel" panose="020B0503020204020204" pitchFamily="34" charset="0"/>
              </a:rPr>
              <a:t> care se </a:t>
            </a:r>
            <a:r>
              <a:rPr lang="en-US" sz="4400" dirty="0" err="1">
                <a:latin typeface="Corbel" panose="020B0503020204020204" pitchFamily="34" charset="0"/>
              </a:rPr>
              <a:t>ocupă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studiul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interacțiunii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dintre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organisme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mediul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lor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viață</a:t>
            </a:r>
            <a:r>
              <a:rPr lang="en-US" sz="4400" dirty="0">
                <a:latin typeface="Corbel" panose="020B0503020204020204" pitchFamily="34" charset="0"/>
              </a:rPr>
              <a:t>.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400" b="1" dirty="0" smtClean="0">
                <a:latin typeface="Corbel" panose="020B0503020204020204" pitchFamily="34" charset="0"/>
              </a:rPr>
              <a:t>гласные.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– Химический элемент, который используют как </a:t>
            </a:r>
            <a:r>
              <a:rPr lang="ru-RU" sz="4400" dirty="0" smtClean="0">
                <a:latin typeface="Corbel" panose="020B0503020204020204" pitchFamily="34" charset="0"/>
              </a:rPr>
              <a:t>топливо.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е </a:t>
            </a:r>
            <a:r>
              <a:rPr lang="ru-RU" sz="4400" dirty="0">
                <a:latin typeface="Corbel" panose="020B0503020204020204" pitchFamily="34" charset="0"/>
              </a:rPr>
              <a:t>и </a:t>
            </a:r>
            <a:r>
              <a:rPr lang="ru-RU" sz="4400" dirty="0" err="1">
                <a:latin typeface="Corbel" panose="020B0503020204020204" pitchFamily="34" charset="0"/>
              </a:rPr>
              <a:t>и</a:t>
            </a:r>
            <a:r>
              <a:rPr lang="ru-RU" sz="4400" dirty="0">
                <a:latin typeface="Corbel" panose="020B0503020204020204" pitchFamily="34" charset="0"/>
              </a:rPr>
              <a:t>  – Из-за глобального потепления они могут исчезнуть с </a:t>
            </a:r>
            <a:r>
              <a:rPr lang="ru-RU" sz="4400" dirty="0" smtClean="0">
                <a:latin typeface="Corbel" panose="020B0503020204020204" pitchFamily="34" charset="0"/>
              </a:rPr>
              <a:t>полюсов.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э </a:t>
            </a:r>
            <a:r>
              <a:rPr lang="ru-RU" sz="4400" dirty="0">
                <a:latin typeface="Corbel" panose="020B0503020204020204" pitchFamily="34" charset="0"/>
              </a:rPr>
              <a:t>о </a:t>
            </a:r>
            <a:r>
              <a:rPr lang="ru-RU" sz="4400" dirty="0" err="1">
                <a:latin typeface="Corbel" panose="020B0503020204020204" pitchFamily="34" charset="0"/>
              </a:rPr>
              <a:t>о</a:t>
            </a:r>
            <a:r>
              <a:rPr lang="ru-RU" sz="4400" dirty="0">
                <a:latin typeface="Corbel" panose="020B0503020204020204" pitchFamily="34" charset="0"/>
              </a:rPr>
              <a:t> </a:t>
            </a:r>
            <a:r>
              <a:rPr lang="ru-RU" sz="4400" dirty="0" err="1">
                <a:latin typeface="Corbel" panose="020B0503020204020204" pitchFamily="34" charset="0"/>
              </a:rPr>
              <a:t>ия</a:t>
            </a:r>
            <a:r>
              <a:rPr lang="ru-RU" sz="4400" dirty="0">
                <a:latin typeface="Corbel" panose="020B0503020204020204" pitchFamily="34" charset="0"/>
              </a:rPr>
              <a:t> – Наука, изучающая взаимоотношение человека, </a:t>
            </a:r>
            <a:r>
              <a:rPr lang="ru-RU" sz="4400" dirty="0" smtClean="0">
                <a:latin typeface="Corbel" panose="020B0503020204020204" pitchFamily="34" charset="0"/>
              </a:rPr>
              <a:t>животных,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растений </a:t>
            </a:r>
            <a:r>
              <a:rPr lang="ru-RU" sz="4400" dirty="0">
                <a:latin typeface="Corbel" panose="020B0503020204020204" pitchFamily="34" charset="0"/>
              </a:rPr>
              <a:t>и микроорганизмов с окружающей </a:t>
            </a:r>
            <a:r>
              <a:rPr lang="ru-RU" sz="4400" dirty="0" smtClean="0">
                <a:latin typeface="Corbel" panose="020B0503020204020204" pitchFamily="34" charset="0"/>
              </a:rPr>
              <a:t>средой.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cuvintele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în</a:t>
            </a:r>
            <a:r>
              <a:rPr lang="en-US" sz="4400" b="1" dirty="0">
                <a:latin typeface="Corbel" panose="020B0503020204020204" pitchFamily="34" charset="0"/>
              </a:rPr>
              <a:t> care au </a:t>
            </a:r>
            <a:r>
              <a:rPr lang="en-US" sz="4400" b="1" dirty="0" err="1">
                <a:latin typeface="Corbel" panose="020B0503020204020204" pitchFamily="34" charset="0"/>
              </a:rPr>
              <a:t>fost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omise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toate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consoanele</a:t>
            </a:r>
            <a:r>
              <a:rPr lang="en-US" sz="4400" b="1" dirty="0">
                <a:latin typeface="Corbel" panose="020B0503020204020204" pitchFamily="34" charset="0"/>
              </a:rPr>
              <a:t>.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o e – Element </a:t>
            </a:r>
            <a:r>
              <a:rPr lang="en-US" sz="4400" dirty="0" err="1">
                <a:latin typeface="Corbel" panose="020B0503020204020204" pitchFamily="34" charset="0"/>
              </a:rPr>
              <a:t>chimic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folosit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drept</a:t>
            </a:r>
            <a:r>
              <a:rPr lang="en-US" sz="4400" dirty="0">
                <a:latin typeface="Corbel" panose="020B0503020204020204" pitchFamily="34" charset="0"/>
              </a:rPr>
              <a:t> o </a:t>
            </a:r>
            <a:r>
              <a:rPr lang="en-US" sz="4400" dirty="0" err="1">
                <a:latin typeface="Corbel" panose="020B0503020204020204" pitchFamily="34" charset="0"/>
              </a:rPr>
              <a:t>sursă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alternativă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energie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e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i</a:t>
            </a:r>
            <a:r>
              <a:rPr lang="en-US" sz="4400" dirty="0">
                <a:latin typeface="Corbel" panose="020B0503020204020204" pitchFamily="34" charset="0"/>
              </a:rPr>
              <a:t> – Din </a:t>
            </a:r>
            <a:r>
              <a:rPr lang="en-US" sz="4400" dirty="0" err="1">
                <a:latin typeface="Corbel" panose="020B0503020204020204" pitchFamily="34" charset="0"/>
              </a:rPr>
              <a:t>cauza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încălzirii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globale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aceștia</a:t>
            </a:r>
            <a:r>
              <a:rPr lang="en-US" sz="4400" dirty="0">
                <a:latin typeface="Corbel" panose="020B0503020204020204" pitchFamily="34" charset="0"/>
              </a:rPr>
              <a:t> pot </a:t>
            </a:r>
            <a:r>
              <a:rPr lang="en-US" sz="4400" dirty="0" err="1">
                <a:latin typeface="Corbel" panose="020B0503020204020204" pitchFamily="34" charset="0"/>
              </a:rPr>
              <a:t>dispărea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complet</a:t>
            </a:r>
            <a:r>
              <a:rPr lang="en-US" sz="4400" dirty="0">
                <a:latin typeface="Corbel" panose="020B0503020204020204" pitchFamily="34" charset="0"/>
              </a:rPr>
              <a:t> de la </a:t>
            </a:r>
            <a:r>
              <a:rPr lang="en-US" sz="4400" dirty="0" err="1" smtClean="0">
                <a:latin typeface="Corbel" panose="020B0503020204020204" pitchFamily="34" charset="0"/>
              </a:rPr>
              <a:t>Polurile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Terrei</a:t>
            </a:r>
            <a:r>
              <a:rPr lang="en-US" sz="4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e </a:t>
            </a:r>
            <a:r>
              <a:rPr lang="en-US" sz="4400" dirty="0">
                <a:latin typeface="Corbel" panose="020B0503020204020204" pitchFamily="34" charset="0"/>
              </a:rPr>
              <a:t>o </a:t>
            </a:r>
            <a:r>
              <a:rPr lang="en-US" sz="4400" dirty="0" err="1">
                <a:latin typeface="Corbel" panose="020B0503020204020204" pitchFamily="34" charset="0"/>
              </a:rPr>
              <a:t>o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ia</a:t>
            </a:r>
            <a:r>
              <a:rPr lang="en-US" sz="4400" dirty="0">
                <a:latin typeface="Corbel" panose="020B0503020204020204" pitchFamily="34" charset="0"/>
              </a:rPr>
              <a:t> – </a:t>
            </a:r>
            <a:r>
              <a:rPr lang="en-US" sz="4400" dirty="0" err="1">
                <a:latin typeface="Corbel" panose="020B0503020204020204" pitchFamily="34" charset="0"/>
              </a:rPr>
              <a:t>Știința</a:t>
            </a:r>
            <a:r>
              <a:rPr lang="en-US" sz="4400" dirty="0">
                <a:latin typeface="Corbel" panose="020B0503020204020204" pitchFamily="34" charset="0"/>
              </a:rPr>
              <a:t> care se </a:t>
            </a:r>
            <a:r>
              <a:rPr lang="en-US" sz="4400" dirty="0" err="1">
                <a:latin typeface="Corbel" panose="020B0503020204020204" pitchFamily="34" charset="0"/>
              </a:rPr>
              <a:t>ocupă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>
                <a:latin typeface="Corbel" panose="020B0503020204020204" pitchFamily="34" charset="0"/>
              </a:rPr>
              <a:t>studiul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interacțiunii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dintre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organisme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mediul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lor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>
                <a:latin typeface="Corbel" panose="020B0503020204020204" pitchFamily="34" charset="0"/>
              </a:rPr>
              <a:t>viață</a:t>
            </a:r>
            <a:r>
              <a:rPr lang="en-US" sz="4400" dirty="0">
                <a:latin typeface="Corbel" panose="020B0503020204020204" pitchFamily="34" charset="0"/>
              </a:rPr>
              <a:t>.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4550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45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Парижское соглашение регулирует меры </a:t>
            </a:r>
            <a:r>
              <a:rPr lang="ru-RU" sz="7200" dirty="0" smtClean="0">
                <a:latin typeface="Corbel" panose="020B0503020204020204" pitchFamily="34" charset="0"/>
              </a:rPr>
              <a:t>для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снижения </a:t>
            </a:r>
            <a:r>
              <a:rPr lang="ru-RU" sz="7200" dirty="0">
                <a:latin typeface="Corbel" panose="020B0503020204020204" pitchFamily="34" charset="0"/>
              </a:rPr>
              <a:t>содержания ЕГО в атмосфере.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ОН </a:t>
            </a:r>
            <a:r>
              <a:rPr lang="ru-RU" sz="7200" b="1" dirty="0">
                <a:latin typeface="Corbel" panose="020B0503020204020204" pitchFamily="34" charset="0"/>
              </a:rPr>
              <a:t>– </a:t>
            </a:r>
            <a:r>
              <a:rPr lang="ru-RU" sz="7200" b="1" dirty="0" smtClean="0">
                <a:latin typeface="Corbel" panose="020B0503020204020204" pitchFamily="34" charset="0"/>
              </a:rPr>
              <a:t>это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углекислый </a:t>
            </a:r>
            <a:r>
              <a:rPr lang="ru-RU" sz="7200" b="1" dirty="0">
                <a:latin typeface="Corbel" panose="020B0503020204020204" pitchFamily="34" charset="0"/>
              </a:rPr>
              <a:t>газ или </a:t>
            </a:r>
            <a:r>
              <a:rPr lang="ru-RU" sz="7200" b="1" dirty="0" smtClean="0">
                <a:latin typeface="Corbel" panose="020B0503020204020204" pitchFamily="34" charset="0"/>
              </a:rPr>
              <a:t>азот?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Acordul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de la Paris </a:t>
            </a:r>
            <a:r>
              <a:rPr lang="en-US" sz="7200" dirty="0" err="1">
                <a:latin typeface="Corbel" panose="020B0503020204020204" pitchFamily="34" charset="0"/>
              </a:rPr>
              <a:t>reglementează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măsurile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reducere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a </a:t>
            </a:r>
            <a:r>
              <a:rPr lang="en-US" sz="7200" dirty="0" err="1">
                <a:latin typeface="Corbel" panose="020B0503020204020204" pitchFamily="34" charset="0"/>
              </a:rPr>
              <a:t>conținutului</a:t>
            </a:r>
            <a:r>
              <a:rPr lang="en-US" sz="7200" dirty="0">
                <a:latin typeface="Corbel" panose="020B0503020204020204" pitchFamily="34" charset="0"/>
              </a:rPr>
              <a:t> LUI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atmosferă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</a:t>
            </a:r>
            <a:r>
              <a:rPr lang="ro-MD" sz="7200" b="1" dirty="0" smtClean="0">
                <a:latin typeface="Corbel" panose="020B0503020204020204" pitchFamily="34" charset="0"/>
              </a:rPr>
              <a:t>ste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vorba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 </a:t>
            </a:r>
            <a:r>
              <a:rPr lang="en-US" sz="7200" b="1" dirty="0" err="1" smtClean="0">
                <a:latin typeface="Corbel" panose="020B0503020204020204" pitchFamily="34" charset="0"/>
              </a:rPr>
              <a:t>dioxid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carbon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azot</a:t>
            </a:r>
            <a:r>
              <a:rPr lang="en-US" sz="7200" b="1" dirty="0">
                <a:latin typeface="Corbel" panose="020B0503020204020204" pitchFamily="34" charset="0"/>
              </a:rPr>
              <a:t>?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876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Парижское соглашение регулирует меры </a:t>
            </a:r>
            <a:r>
              <a:rPr lang="ru-RU" sz="7200" dirty="0" smtClean="0">
                <a:latin typeface="Corbel" panose="020B0503020204020204" pitchFamily="34" charset="0"/>
              </a:rPr>
              <a:t>для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снижения </a:t>
            </a:r>
            <a:r>
              <a:rPr lang="ru-RU" sz="7200" dirty="0">
                <a:latin typeface="Corbel" panose="020B0503020204020204" pitchFamily="34" charset="0"/>
              </a:rPr>
              <a:t>содержания ЕГО в атмосфере.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ОН </a:t>
            </a:r>
            <a:r>
              <a:rPr lang="ru-RU" sz="7200" b="1" dirty="0">
                <a:latin typeface="Corbel" panose="020B0503020204020204" pitchFamily="34" charset="0"/>
              </a:rPr>
              <a:t>– </a:t>
            </a:r>
            <a:r>
              <a:rPr lang="ru-RU" sz="7200" b="1" dirty="0" smtClean="0">
                <a:latin typeface="Corbel" panose="020B0503020204020204" pitchFamily="34" charset="0"/>
              </a:rPr>
              <a:t>это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углекислый </a:t>
            </a:r>
            <a:r>
              <a:rPr lang="ru-RU" sz="7200" b="1" dirty="0">
                <a:latin typeface="Corbel" panose="020B0503020204020204" pitchFamily="34" charset="0"/>
              </a:rPr>
              <a:t>газ или </a:t>
            </a:r>
            <a:r>
              <a:rPr lang="ru-RU" sz="7200" b="1" dirty="0" smtClean="0">
                <a:latin typeface="Corbel" panose="020B0503020204020204" pitchFamily="34" charset="0"/>
              </a:rPr>
              <a:t>азот?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Acordul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de la Paris </a:t>
            </a:r>
            <a:r>
              <a:rPr lang="en-US" sz="7200" dirty="0" err="1">
                <a:latin typeface="Corbel" panose="020B0503020204020204" pitchFamily="34" charset="0"/>
              </a:rPr>
              <a:t>reglementează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măsurile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reducere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a </a:t>
            </a:r>
            <a:r>
              <a:rPr lang="en-US" sz="7200" dirty="0" err="1">
                <a:latin typeface="Corbel" panose="020B0503020204020204" pitchFamily="34" charset="0"/>
              </a:rPr>
              <a:t>conținutului</a:t>
            </a:r>
            <a:r>
              <a:rPr lang="en-US" sz="7200" dirty="0">
                <a:latin typeface="Corbel" panose="020B0503020204020204" pitchFamily="34" charset="0"/>
              </a:rPr>
              <a:t> LUI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atmosferă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</a:t>
            </a:r>
            <a:r>
              <a:rPr lang="ro-MD" sz="7200" b="1" dirty="0" smtClean="0">
                <a:latin typeface="Corbel" panose="020B0503020204020204" pitchFamily="34" charset="0"/>
              </a:rPr>
              <a:t>ste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vorba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 </a:t>
            </a:r>
            <a:r>
              <a:rPr lang="en-US" sz="7200" b="1" dirty="0" err="1" smtClean="0">
                <a:latin typeface="Corbel" panose="020B0503020204020204" pitchFamily="34" charset="0"/>
              </a:rPr>
              <a:t>dioxid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de carbon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azot</a:t>
            </a:r>
            <a:r>
              <a:rPr lang="en-US" sz="7200" b="1" dirty="0">
                <a:latin typeface="Corbel" panose="020B0503020204020204" pitchFamily="34" charset="0"/>
              </a:rPr>
              <a:t>?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89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из-за </a:t>
            </a:r>
            <a:r>
              <a:rPr lang="ru-RU" sz="7200" b="1" dirty="0" smtClean="0">
                <a:latin typeface="Corbel" panose="020B0503020204020204" pitchFamily="34" charset="0"/>
              </a:rPr>
              <a:t>промышленной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революции </a:t>
            </a:r>
            <a:r>
              <a:rPr lang="ru-RU" sz="7200" b="1" dirty="0">
                <a:latin typeface="Corbel" panose="020B0503020204020204" pitchFamily="34" charset="0"/>
              </a:rPr>
              <a:t>с 1850 по 1900 годы средняя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мировая </a:t>
            </a:r>
            <a:r>
              <a:rPr lang="ru-RU" sz="7200" b="1" dirty="0">
                <a:latin typeface="Corbel" panose="020B0503020204020204" pitchFamily="34" charset="0"/>
              </a:rPr>
              <a:t>температура повысилась аж на 1,5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градуса Цельсия?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perioada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anilor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1850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1900 </a:t>
            </a:r>
            <a:r>
              <a:rPr lang="en-US" sz="7200" b="1" dirty="0" err="1">
                <a:latin typeface="Corbel" panose="020B0503020204020204" pitchFamily="34" charset="0"/>
              </a:rPr>
              <a:t>revoluția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industrială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cauzat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mărirea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temperaturii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medii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globale</a:t>
            </a:r>
            <a:r>
              <a:rPr lang="en-US" sz="7200" b="1" dirty="0">
                <a:latin typeface="Corbel" panose="020B0503020204020204" pitchFamily="34" charset="0"/>
              </a:rPr>
              <a:t> cu 1,5 grade Celsius?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99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из-за </a:t>
            </a:r>
            <a:r>
              <a:rPr lang="ru-RU" sz="7200" b="1" dirty="0" smtClean="0">
                <a:latin typeface="Corbel" panose="020B0503020204020204" pitchFamily="34" charset="0"/>
              </a:rPr>
              <a:t>промышленной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революции </a:t>
            </a:r>
            <a:r>
              <a:rPr lang="ru-RU" sz="7200" b="1" dirty="0">
                <a:latin typeface="Corbel" panose="020B0503020204020204" pitchFamily="34" charset="0"/>
              </a:rPr>
              <a:t>с 1850 по 1900 годы средняя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мировая </a:t>
            </a:r>
            <a:r>
              <a:rPr lang="ru-RU" sz="7200" b="1" dirty="0">
                <a:latin typeface="Corbel" panose="020B0503020204020204" pitchFamily="34" charset="0"/>
              </a:rPr>
              <a:t>температура повысилась аж на 1,5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градуса Цельсия?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perioada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anilor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1850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1900 </a:t>
            </a:r>
            <a:r>
              <a:rPr lang="en-US" sz="7200" b="1" dirty="0" err="1">
                <a:latin typeface="Corbel" panose="020B0503020204020204" pitchFamily="34" charset="0"/>
              </a:rPr>
              <a:t>revoluția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industrială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cauzat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mărirea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temperaturii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medii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globale</a:t>
            </a:r>
            <a:r>
              <a:rPr lang="en-US" sz="7200" b="1" dirty="0">
                <a:latin typeface="Corbel" panose="020B0503020204020204" pitchFamily="34" charset="0"/>
              </a:rPr>
              <a:t> cu 1,5 grade Celsius?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935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Бабочка Аполлон занесена в Красную книгу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многих стран. Из-за глобального потепления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она просыпается и умирает от голода.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Какое</a:t>
            </a:r>
            <a:r>
              <a:rPr lang="x-none" sz="7200" b="1" dirty="0">
                <a:latin typeface="Corbel" panose="020B0503020204020204" pitchFamily="34" charset="0"/>
              </a:rPr>
              <a:t> </a:t>
            </a:r>
            <a:r>
              <a:rPr lang="ru-RU" sz="7200" b="1" dirty="0">
                <a:latin typeface="Corbel" panose="020B0503020204020204" pitchFamily="34" charset="0"/>
              </a:rPr>
              <a:t>слово мы пропустили?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Fluturele</a:t>
            </a:r>
            <a:r>
              <a:rPr lang="en-US" sz="7200" dirty="0">
                <a:latin typeface="Corbel" panose="020B0503020204020204" pitchFamily="34" charset="0"/>
              </a:rPr>
              <a:t> Apollo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inclus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Cartea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Roșie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multor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state. Din </a:t>
            </a:r>
            <a:r>
              <a:rPr lang="en-US" sz="7200" dirty="0" err="1">
                <a:latin typeface="Corbel" panose="020B0503020204020204" pitchFamily="34" charset="0"/>
              </a:rPr>
              <a:t>cauza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încălzirii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globale</a:t>
            </a:r>
            <a:r>
              <a:rPr lang="en-US" sz="7200" dirty="0">
                <a:latin typeface="Corbel" panose="020B0503020204020204" pitchFamily="34" charset="0"/>
              </a:rPr>
              <a:t> el se </a:t>
            </a:r>
            <a:r>
              <a:rPr lang="en-US" sz="7200" dirty="0" err="1">
                <a:latin typeface="Corbel" panose="020B0503020204020204" pitchFamily="34" charset="0"/>
              </a:rPr>
              <a:t>trezește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din ALFA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moare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foame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Ce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ALFA?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41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3969</TotalTime>
  <Words>921</Words>
  <Application>Microsoft Office PowerPoint</Application>
  <PresentationFormat>Произвольный</PresentationFormat>
  <Paragraphs>155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2021-01-13T10:55:14Z</dcterms:modified>
</cp:coreProperties>
</file>