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257" r:id="rId2"/>
    <p:sldId id="263" r:id="rId3"/>
    <p:sldId id="281" r:id="rId4"/>
    <p:sldId id="265" r:id="rId5"/>
    <p:sldId id="277" r:id="rId6"/>
    <p:sldId id="278" r:id="rId7"/>
    <p:sldId id="279" r:id="rId8"/>
    <p:sldId id="280" r:id="rId9"/>
    <p:sldId id="28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4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8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8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8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3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3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46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0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2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3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2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8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403349" y="549275"/>
            <a:ext cx="68405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rgbClr val="FF0000"/>
                </a:solidFill>
              </a:rPr>
              <a:t>Угол между прямой и плоскостью.</a:t>
            </a:r>
          </a:p>
          <a:p>
            <a:pPr eaLnBrk="1" hangingPunct="1">
              <a:spcBef>
                <a:spcPct val="50000"/>
              </a:spcBef>
            </a:pPr>
            <a:endParaRPr lang="ru-RU" altLang="ru-RU" sz="2800" b="1">
              <a:solidFill>
                <a:srgbClr val="FF0000"/>
              </a:solidFill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23851" y="1268413"/>
            <a:ext cx="85693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 i="1"/>
              <a:t>Углом между прямой и плоскостью</a:t>
            </a:r>
            <a:r>
              <a:rPr lang="ru-RU" altLang="ru-RU" sz="2400" i="1"/>
              <a:t>, пересекающей эту прямую и не перпендикулярную к ней, называется </a:t>
            </a:r>
            <a:r>
              <a:rPr lang="ru-RU" altLang="ru-RU" sz="2400" b="1" i="1"/>
              <a:t>угол между прямой и ее проекцией на плоскость.</a:t>
            </a: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611188" y="3429001"/>
            <a:ext cx="3313112" cy="1655763"/>
          </a:xfrm>
          <a:prstGeom prst="parallelogram">
            <a:avLst>
              <a:gd name="adj" fmla="val 500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4850" name="Group 34"/>
          <p:cNvGrpSpPr>
            <a:grpSpLocks/>
          </p:cNvGrpSpPr>
          <p:nvPr/>
        </p:nvGrpSpPr>
        <p:grpSpPr bwMode="auto">
          <a:xfrm>
            <a:off x="1042988" y="2565401"/>
            <a:ext cx="2016125" cy="2879725"/>
            <a:chOff x="612" y="1661"/>
            <a:chExt cx="1270" cy="1814"/>
          </a:xfrm>
        </p:grpSpPr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 flipH="1">
              <a:off x="1202" y="1661"/>
              <a:ext cx="680" cy="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 flipH="1">
              <a:off x="793" y="2614"/>
              <a:ext cx="409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 flipH="1">
              <a:off x="612" y="3203"/>
              <a:ext cx="181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1116014" y="4149725"/>
            <a:ext cx="2303463" cy="0"/>
          </a:xfrm>
          <a:prstGeom prst="line">
            <a:avLst/>
          </a:prstGeom>
          <a:noFill/>
          <a:ln w="2857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2843213" y="2852738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Arc 13"/>
          <p:cNvSpPr>
            <a:spLocks/>
          </p:cNvSpPr>
          <p:nvPr/>
        </p:nvSpPr>
        <p:spPr bwMode="auto">
          <a:xfrm>
            <a:off x="2051051" y="3933826"/>
            <a:ext cx="144463" cy="2159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1258888" y="3644901"/>
          <a:ext cx="4270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Формула" r:id="rId3" imgW="152280" imgH="215640" progId="Equation.3">
                  <p:embed/>
                </p:oleObj>
              </mc:Choice>
              <mc:Fallback>
                <p:oleObj name="Формула" r:id="rId3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644901"/>
                        <a:ext cx="4270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1" y="316337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2195514" y="3716338"/>
          <a:ext cx="317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Формула" r:id="rId5" imgW="139579" imgH="164957" progId="Equation.3">
                  <p:embed/>
                </p:oleObj>
              </mc:Choice>
              <mc:Fallback>
                <p:oleObj name="Формула" r:id="rId5" imgW="139579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4" y="3716338"/>
                        <a:ext cx="3175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3" name="Object 17"/>
          <p:cNvGraphicFramePr>
            <a:graphicFrameLocks noChangeAspect="1"/>
          </p:cNvGraphicFramePr>
          <p:nvPr/>
        </p:nvGraphicFramePr>
        <p:xfrm>
          <a:off x="2411414" y="2636839"/>
          <a:ext cx="3127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4" y="2636839"/>
                        <a:ext cx="3127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4" name="Object 18"/>
          <p:cNvGraphicFramePr>
            <a:graphicFrameLocks noChangeAspect="1"/>
          </p:cNvGraphicFramePr>
          <p:nvPr/>
        </p:nvGraphicFramePr>
        <p:xfrm>
          <a:off x="2771776" y="4652964"/>
          <a:ext cx="3603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Формула" r:id="rId9" imgW="152280" imgH="139680" progId="Equation.3">
                  <p:embed/>
                </p:oleObj>
              </mc:Choice>
              <mc:Fallback>
                <p:oleObj name="Формула" r:id="rId9" imgW="1522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6" y="4652964"/>
                        <a:ext cx="3603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1" y="316337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1619249" y="3716339"/>
          <a:ext cx="338139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Формула" r:id="rId11" imgW="152268" imgH="164957" progId="Equation.3">
                  <p:embed/>
                </p:oleObj>
              </mc:Choice>
              <mc:Fallback>
                <p:oleObj name="Формула" r:id="rId11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49" y="3716339"/>
                        <a:ext cx="338139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3276601" y="4724400"/>
            <a:ext cx="1079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/>
              <a:t>Если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1" y="3028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38" name="Object 22"/>
          <p:cNvGraphicFramePr>
            <a:graphicFrameLocks noChangeAspect="1"/>
          </p:cNvGraphicFramePr>
          <p:nvPr/>
        </p:nvGraphicFramePr>
        <p:xfrm>
          <a:off x="4140201" y="4724401"/>
          <a:ext cx="12969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Формула" r:id="rId13" imgW="431640" imgH="164880" progId="Equation.3">
                  <p:embed/>
                </p:oleObj>
              </mc:Choice>
              <mc:Fallback>
                <p:oleObj name="Формула" r:id="rId13" imgW="43164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1" y="4724401"/>
                        <a:ext cx="12969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6588125" y="3275013"/>
            <a:ext cx="16557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graphicFrame>
        <p:nvGraphicFramePr>
          <p:cNvPr id="34841" name="Object 25"/>
          <p:cNvGraphicFramePr>
            <a:graphicFrameLocks noChangeAspect="1"/>
          </p:cNvGraphicFramePr>
          <p:nvPr/>
        </p:nvGraphicFramePr>
        <p:xfrm>
          <a:off x="5580065" y="4581525"/>
          <a:ext cx="479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Формула" r:id="rId15" imgW="152280" imgH="215640" progId="Equation.3">
                  <p:embed/>
                </p:oleObj>
              </mc:Choice>
              <mc:Fallback>
                <p:oleObj name="Формула" r:id="rId15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5" y="4581525"/>
                        <a:ext cx="4794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5292725" y="4652964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/>
              <a:t>а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5795965" y="4724400"/>
            <a:ext cx="30257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/>
              <a:t> – проекция прямой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1835151" y="5362576"/>
            <a:ext cx="5400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/>
              <a:t>а на плоскость </a:t>
            </a:r>
          </a:p>
          <a:p>
            <a:pPr>
              <a:spcBef>
                <a:spcPct val="50000"/>
              </a:spcBef>
            </a:pPr>
            <a:endParaRPr lang="ru-RU" altLang="ru-RU" sz="2400"/>
          </a:p>
        </p:txBody>
      </p:sp>
      <p:graphicFrame>
        <p:nvGraphicFramePr>
          <p:cNvPr id="34845" name="Object 29"/>
          <p:cNvGraphicFramePr>
            <a:graphicFrameLocks noChangeAspect="1"/>
          </p:cNvGraphicFramePr>
          <p:nvPr/>
        </p:nvGraphicFramePr>
        <p:xfrm>
          <a:off x="4211639" y="5445125"/>
          <a:ext cx="406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Формула" r:id="rId17" imgW="164880" imgH="164880" progId="Equation.3">
                  <p:embed/>
                </p:oleObj>
              </mc:Choice>
              <mc:Fallback>
                <p:oleObj name="Формула" r:id="rId17" imgW="1648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9" y="5445125"/>
                        <a:ext cx="4064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4572000" y="5373688"/>
            <a:ext cx="863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i="1"/>
              <a:t>то</a:t>
            </a:r>
          </a:p>
        </p:txBody>
      </p:sp>
      <p:sp>
        <p:nvSpPr>
          <p:cNvPr id="34849" name="Rectangle 33"/>
          <p:cNvSpPr>
            <a:spLocks noChangeArrowheads="1"/>
          </p:cNvSpPr>
          <p:nvPr/>
        </p:nvSpPr>
        <p:spPr bwMode="auto">
          <a:xfrm>
            <a:off x="1" y="31347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4848" name="Object 32"/>
          <p:cNvGraphicFramePr>
            <a:graphicFrameLocks noChangeAspect="1"/>
          </p:cNvGraphicFramePr>
          <p:nvPr/>
        </p:nvGraphicFramePr>
        <p:xfrm>
          <a:off x="5148264" y="5367339"/>
          <a:ext cx="30241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Формула" r:id="rId19" imgW="1409088" imgH="215806" progId="Equation.3">
                  <p:embed/>
                </p:oleObj>
              </mc:Choice>
              <mc:Fallback>
                <p:oleObj name="Формула" r:id="rId19" imgW="140908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4" y="5367339"/>
                        <a:ext cx="302418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017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9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4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360"/>
                            </p:stCondLst>
                            <p:childTnLst>
                              <p:par>
                                <p:cTn id="10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860"/>
                            </p:stCondLst>
                            <p:childTnLst>
                              <p:par>
                                <p:cTn id="1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980"/>
                            </p:stCondLst>
                            <p:childTnLst>
                              <p:par>
                                <p:cTn id="1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  <p:bldP spid="34827" grpId="0" animBg="1"/>
      <p:bldP spid="34828" grpId="0" animBg="1"/>
      <p:bldP spid="34829" grpId="0" animBg="1"/>
      <p:bldP spid="34837" grpId="0"/>
      <p:bldP spid="34842" grpId="0"/>
      <p:bldP spid="34843" grpId="0"/>
      <p:bldP spid="34844" grpId="0"/>
      <p:bldP spid="348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ru-RU" sz="2800" dirty="0" smtClean="0">
                <a:solidFill>
                  <a:srgbClr val="FF3300"/>
                </a:solidFill>
              </a:rPr>
              <a:t>§</a:t>
            </a:r>
            <a:r>
              <a:rPr lang="en-US" sz="2800" dirty="0" smtClean="0">
                <a:solidFill>
                  <a:srgbClr val="FF3300"/>
                </a:solidFill>
              </a:rPr>
              <a:t>2 </a:t>
            </a:r>
            <a:r>
              <a:rPr lang="ru-RU" sz="2800" smtClean="0">
                <a:solidFill>
                  <a:srgbClr val="FF3300"/>
                </a:solidFill>
              </a:rPr>
              <a:t>стр. </a:t>
            </a:r>
            <a:r>
              <a:rPr lang="ru-RU" sz="2800" dirty="0" smtClean="0">
                <a:solidFill>
                  <a:srgbClr val="FF3300"/>
                </a:solidFill>
              </a:rPr>
              <a:t>255 УГОЛ </a:t>
            </a:r>
            <a:r>
              <a:rPr lang="ru-RU" sz="2800" dirty="0">
                <a:solidFill>
                  <a:srgbClr val="FF3300"/>
                </a:solidFill>
              </a:rPr>
              <a:t>МЕЖДУ ПРЯМОЙ И ПЛОСКОСТЬЮ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52400" y="685801"/>
            <a:ext cx="89916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Углом между </a:t>
            </a:r>
            <a:r>
              <a:rPr lang="ru-RU" sz="2800">
                <a:solidFill>
                  <a:schemeClr val="accent1"/>
                </a:solidFill>
              </a:rPr>
              <a:t>наклонной и плоскостью называется угол между этой наклонной и ее ортогональной проекцией на данную плоскость.</a:t>
            </a:r>
          </a:p>
          <a:p>
            <a:pPr algn="just">
              <a:spcBef>
                <a:spcPct val="50000"/>
              </a:spcBef>
            </a:pPr>
            <a:r>
              <a:rPr lang="ru-RU" sz="2800">
                <a:solidFill>
                  <a:schemeClr val="accent1"/>
                </a:solidFill>
              </a:rPr>
              <a:t>Считают также, что прямая, перпендикулярная плоскости, образует с этой плоскостью прямой угол.</a:t>
            </a:r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429001"/>
            <a:ext cx="3986213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7140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98" t="20362" b="39819"/>
          <a:stretch/>
        </p:blipFill>
        <p:spPr bwMode="auto">
          <a:xfrm>
            <a:off x="323528" y="116632"/>
            <a:ext cx="5532570" cy="331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28206"/>
            <a:ext cx="7007225" cy="336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69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ru-RU" sz="2800">
                <a:solidFill>
                  <a:srgbClr val="FF3300"/>
                </a:solidFill>
              </a:rPr>
              <a:t>Упражнение 1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52400" y="685801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Прямые </a:t>
            </a:r>
            <a:r>
              <a:rPr lang="en-US" sz="2800" i="1">
                <a:solidFill>
                  <a:schemeClr val="accent1"/>
                </a:solidFill>
                <a:cs typeface="Times New Roman" pitchFamily="18" charset="0"/>
              </a:rPr>
              <a:t>a</a:t>
            </a: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 и </a:t>
            </a:r>
            <a:r>
              <a:rPr lang="en-US" sz="2800" i="1">
                <a:solidFill>
                  <a:schemeClr val="accent1"/>
                </a:solidFill>
                <a:cs typeface="Times New Roman" pitchFamily="18" charset="0"/>
              </a:rPr>
              <a:t>b</a:t>
            </a: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 образуют с плоскостью </a:t>
            </a:r>
            <a:r>
              <a:rPr lang="en-US" sz="2800">
                <a:solidFill>
                  <a:schemeClr val="accent1"/>
                </a:solidFill>
                <a:cs typeface="Times New Roman" pitchFamily="18" charset="0"/>
              </a:rPr>
              <a:t>α</a:t>
            </a: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 равные углы.  Будут ли эти прямые параллельны?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990600" y="4724401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rgbClr val="FF3300"/>
                </a:solidFill>
              </a:rPr>
              <a:t>Ответ: </a:t>
            </a:r>
            <a:r>
              <a:rPr lang="ru-RU" sz="2800">
                <a:solidFill>
                  <a:schemeClr val="accent1"/>
                </a:solidFill>
              </a:rPr>
              <a:t>Нет.</a:t>
            </a:r>
            <a:r>
              <a:rPr lang="ru-RU" sz="2800">
                <a:solidFill>
                  <a:schemeClr val="accent1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1044" y="2132857"/>
            <a:ext cx="41910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5919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" y="1"/>
            <a:ext cx="9115221" cy="5445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940152" y="4581128"/>
            <a:ext cx="21602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06898" y="1124744"/>
            <a:ext cx="249483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36301" y="1124744"/>
            <a:ext cx="62371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48784" y="4797152"/>
                <a:ext cx="2090508" cy="600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sz="1600" b="0" i="1" smtClean="0">
                          <a:latin typeface="Cambria Math"/>
                        </a:rPr>
                        <m:t>𝑚</m:t>
                      </m:r>
                      <m:d>
                        <m:dPr>
                          <m:ctrlPr>
                            <a:rPr lang="ro-MO" sz="1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&lt;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</m:d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/>
                        </a:rPr>
                        <m:t>𝑎𝑟𝑐𝑐𝑜𝑠</m:t>
                      </m:r>
                      <m:f>
                        <m:fPr>
                          <m:ctrlPr>
                            <a:rPr lang="en-US" sz="16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600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784" y="4797152"/>
                <a:ext cx="2090508" cy="600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152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24" y="0"/>
            <a:ext cx="9152524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24" y="4797152"/>
            <a:ext cx="9152524" cy="206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1124744"/>
            <a:ext cx="21602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7544" y="1844824"/>
            <a:ext cx="0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8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1"/>
            <a:ext cx="8856984" cy="520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4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633"/>
          <a:stretch/>
        </p:blipFill>
        <p:spPr bwMode="auto">
          <a:xfrm>
            <a:off x="40922" y="908720"/>
            <a:ext cx="9146123" cy="42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39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22"/>
          <a:stretch/>
        </p:blipFill>
        <p:spPr bwMode="auto">
          <a:xfrm>
            <a:off x="0" y="116632"/>
            <a:ext cx="9144000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46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119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Формула</vt:lpstr>
      <vt:lpstr>Презентация PowerPoint</vt:lpstr>
      <vt:lpstr>§2 стр. 255 УГОЛ МЕЖДУ ПРЯМОЙ И ПЛОСКОСТЬЮ</vt:lpstr>
      <vt:lpstr>Презентация PowerPoint</vt:lpstr>
      <vt:lpstr>Упражнение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</dc:creator>
  <cp:lastModifiedBy>Microsoft Office</cp:lastModifiedBy>
  <cp:revision>7</cp:revision>
  <dcterms:created xsi:type="dcterms:W3CDTF">2021-04-12T18:05:14Z</dcterms:created>
  <dcterms:modified xsi:type="dcterms:W3CDTF">2021-04-13T07:33:43Z</dcterms:modified>
</cp:coreProperties>
</file>