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32" d="100"/>
          <a:sy n="32" d="100"/>
        </p:scale>
        <p:origin x="48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5194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3949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709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285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490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080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411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33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998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6744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0787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7379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78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197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5.jp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6.jp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7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8.jp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jp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jp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4.jp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dirty="0">
                <a:latin typeface="Corbel" panose="020B0503020204020204" pitchFamily="34" charset="0"/>
              </a:rPr>
              <a:t>В теории гендерных исследований используют термин «</a:t>
            </a:r>
            <a:r>
              <a:rPr lang="ru-RU" sz="4800" dirty="0" smtClean="0">
                <a:latin typeface="Corbel" panose="020B0503020204020204" pitchFamily="34" charset="0"/>
              </a:rPr>
              <a:t>стеклянный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ОН</a:t>
            </a:r>
            <a:r>
              <a:rPr lang="ru-RU" sz="4800" dirty="0">
                <a:latin typeface="Corbel" panose="020B0503020204020204" pitchFamily="34" charset="0"/>
              </a:rPr>
              <a:t>». </a:t>
            </a:r>
            <a:r>
              <a:rPr lang="ru-RU" sz="4800" b="1" dirty="0">
                <a:latin typeface="Corbel" panose="020B0503020204020204" pitchFamily="34" charset="0"/>
              </a:rPr>
              <a:t>На одном видео женщина, играя с мужчиной в </a:t>
            </a:r>
            <a:r>
              <a:rPr lang="ru-RU" sz="4800" b="1" dirty="0" smtClean="0">
                <a:latin typeface="Corbel" panose="020B0503020204020204" pitchFamily="34" charset="0"/>
              </a:rPr>
              <a:t>боулинг,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умудряется </a:t>
            </a:r>
            <a:r>
              <a:rPr lang="ru-RU" sz="4800" b="1" dirty="0">
                <a:latin typeface="Corbel" panose="020B0503020204020204" pitchFamily="34" charset="0"/>
              </a:rPr>
              <a:t>шаром </a:t>
            </a:r>
            <a:r>
              <a:rPr lang="ru-RU" sz="4800" b="1" dirty="0" smtClean="0">
                <a:latin typeface="Corbel" panose="020B0503020204020204" pitchFamily="34" charset="0"/>
              </a:rPr>
              <a:t>пробить…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În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teoria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studiilor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egalității</a:t>
            </a:r>
            <a:r>
              <a:rPr lang="en-US" sz="4800" dirty="0">
                <a:latin typeface="Corbel" panose="020B0503020204020204" pitchFamily="34" charset="0"/>
              </a:rPr>
              <a:t> de gen </a:t>
            </a:r>
            <a:r>
              <a:rPr lang="en-US" sz="4800" dirty="0" err="1">
                <a:latin typeface="Corbel" panose="020B0503020204020204" pitchFamily="34" charset="0"/>
              </a:rPr>
              <a:t>este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utilizat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termenul</a:t>
            </a:r>
            <a:r>
              <a:rPr lang="en-US" sz="4800" dirty="0">
                <a:latin typeface="Corbel" panose="020B0503020204020204" pitchFamily="34" charset="0"/>
              </a:rPr>
              <a:t> ”X de </a:t>
            </a:r>
            <a:r>
              <a:rPr lang="en-US" sz="4800" dirty="0" err="1">
                <a:latin typeface="Corbel" panose="020B0503020204020204" pitchFamily="34" charset="0"/>
              </a:rPr>
              <a:t>sticlă</a:t>
            </a:r>
            <a:r>
              <a:rPr lang="en-US" sz="4800" dirty="0">
                <a:latin typeface="Corbel" panose="020B0503020204020204" pitchFamily="34" charset="0"/>
              </a:rPr>
              <a:t>”. </a:t>
            </a:r>
            <a:endParaRPr lang="x-none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Într</a:t>
            </a:r>
            <a:r>
              <a:rPr lang="x-none" sz="4800" dirty="0" smtClean="0">
                <a:latin typeface="Corbel" panose="020B0503020204020204" pitchFamily="34" charset="0"/>
              </a:rPr>
              <a:t>-</a:t>
            </a:r>
            <a:r>
              <a:rPr lang="en-US" sz="4800" dirty="0" smtClean="0">
                <a:latin typeface="Corbel" panose="020B0503020204020204" pitchFamily="34" charset="0"/>
              </a:rPr>
              <a:t>un </a:t>
            </a:r>
            <a:r>
              <a:rPr lang="en-US" sz="4800" dirty="0">
                <a:latin typeface="Corbel" panose="020B0503020204020204" pitchFamily="34" charset="0"/>
              </a:rPr>
              <a:t>video, o </a:t>
            </a:r>
            <a:r>
              <a:rPr lang="en-US" sz="4800" dirty="0" err="1">
                <a:latin typeface="Corbel" panose="020B0503020204020204" pitchFamily="34" charset="0"/>
              </a:rPr>
              <a:t>femeie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jucând</a:t>
            </a:r>
            <a:r>
              <a:rPr lang="en-US" sz="4800" dirty="0">
                <a:latin typeface="Corbel" panose="020B0503020204020204" pitchFamily="34" charset="0"/>
              </a:rPr>
              <a:t> bowling contra </a:t>
            </a:r>
            <a:r>
              <a:rPr lang="en-US" sz="4800" dirty="0" err="1">
                <a:latin typeface="Corbel" panose="020B0503020204020204" pitchFamily="34" charset="0"/>
              </a:rPr>
              <a:t>unui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bărbat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sparge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endParaRPr lang="x-none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întâmplător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smtClean="0">
                <a:latin typeface="Corbel" panose="020B0503020204020204" pitchFamily="34" charset="0"/>
              </a:rPr>
              <a:t>X-</a:t>
            </a:r>
            <a:r>
              <a:rPr lang="en-US" sz="4800" dirty="0" err="1" smtClean="0">
                <a:latin typeface="Corbel" panose="020B0503020204020204" pitchFamily="34" charset="0"/>
              </a:rPr>
              <a:t>ul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sălii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b="1" dirty="0">
                <a:latin typeface="Corbel" panose="020B0503020204020204" pitchFamily="34" charset="0"/>
              </a:rPr>
              <a:t>Ce </a:t>
            </a:r>
            <a:r>
              <a:rPr lang="en-US" sz="4800" b="1" dirty="0" err="1">
                <a:latin typeface="Corbel" panose="020B0503020204020204" pitchFamily="34" charset="0"/>
              </a:rPr>
              <a:t>este</a:t>
            </a:r>
            <a:r>
              <a:rPr lang="en-US" sz="4800" b="1" dirty="0">
                <a:latin typeface="Corbel" panose="020B0503020204020204" pitchFamily="34" charset="0"/>
              </a:rPr>
              <a:t> X? 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1. </a:t>
            </a:r>
            <a:r>
              <a:rPr lang="ru-RU" sz="4800" dirty="0" smtClean="0">
                <a:latin typeface="Corbel" panose="020B0503020204020204" pitchFamily="34" charset="0"/>
              </a:rPr>
              <a:t>Пол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Podea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2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ru-RU" sz="4800" dirty="0" smtClean="0">
                <a:latin typeface="Corbel" panose="020B0503020204020204" pitchFamily="34" charset="0"/>
              </a:rPr>
              <a:t>Стол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Masă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3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ru-RU" sz="4800" dirty="0" smtClean="0">
                <a:latin typeface="Corbel" panose="020B0503020204020204" pitchFamily="34" charset="0"/>
              </a:rPr>
              <a:t>Барьер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Barieră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4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ru-RU" sz="4800" dirty="0" smtClean="0">
                <a:latin typeface="Corbel" panose="020B0503020204020204" pitchFamily="34" charset="0"/>
              </a:rPr>
              <a:t>Потолок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Plafon</a:t>
            </a:r>
            <a:endParaRPr lang="ru-RU" sz="4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6856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415182" y="384284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4.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Потолок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Plafon</a:t>
            </a:r>
            <a:endParaRPr lang="ru-RU" sz="83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6" y="3371657"/>
            <a:ext cx="9765884" cy="51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000" b="1" dirty="0">
                <a:latin typeface="Corbel" panose="020B0503020204020204" pitchFamily="34" charset="0"/>
              </a:rPr>
              <a:t>Что из это </a:t>
            </a:r>
            <a:r>
              <a:rPr lang="ru-RU" sz="4000" b="1" dirty="0" smtClean="0">
                <a:latin typeface="Corbel" panose="020B0503020204020204" pitchFamily="34" charset="0"/>
              </a:rPr>
              <a:t>неправда?</a:t>
            </a:r>
            <a:endParaRPr lang="en-US" sz="4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b="1" dirty="0" smtClean="0">
                <a:latin typeface="Corbel" panose="020B0503020204020204" pitchFamily="34" charset="0"/>
              </a:rPr>
              <a:t>Care </a:t>
            </a:r>
            <a:r>
              <a:rPr lang="en-US" sz="4000" b="1" dirty="0">
                <a:latin typeface="Corbel" panose="020B0503020204020204" pitchFamily="34" charset="0"/>
              </a:rPr>
              <a:t>din </a:t>
            </a:r>
            <a:r>
              <a:rPr lang="en-US" sz="4000" b="1" dirty="0" err="1">
                <a:latin typeface="Corbel" panose="020B0503020204020204" pitchFamily="34" charset="0"/>
              </a:rPr>
              <a:t>aceste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afirmații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smtClean="0">
                <a:latin typeface="Corbel" panose="020B0503020204020204" pitchFamily="34" charset="0"/>
              </a:rPr>
              <a:t>e</a:t>
            </a:r>
            <a:r>
              <a:rPr lang="ro-MD" sz="4000" b="1" dirty="0" smtClean="0">
                <a:latin typeface="Corbel" panose="020B0503020204020204" pitchFamily="34" charset="0"/>
              </a:rPr>
              <a:t>ste</a:t>
            </a:r>
            <a:r>
              <a:rPr lang="en-US" sz="4000" b="1" dirty="0" smtClean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falsă</a:t>
            </a:r>
            <a:r>
              <a:rPr lang="en-US" sz="4000" b="1" dirty="0">
                <a:latin typeface="Corbel" panose="020B0503020204020204" pitchFamily="34" charset="0"/>
              </a:rPr>
              <a:t>? </a:t>
            </a:r>
            <a:endParaRPr lang="en-US" sz="4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1. </a:t>
            </a:r>
            <a:r>
              <a:rPr lang="ru-RU" sz="4000" dirty="0" smtClean="0">
                <a:latin typeface="Corbel" panose="020B0503020204020204" pitchFamily="34" charset="0"/>
              </a:rPr>
              <a:t>В </a:t>
            </a:r>
            <a:r>
              <a:rPr lang="ru-RU" sz="4000" dirty="0">
                <a:latin typeface="Corbel" panose="020B0503020204020204" pitchFamily="34" charset="0"/>
              </a:rPr>
              <a:t>мире доля женщин, имеющих права на землю, составляет лишь 13</a:t>
            </a:r>
            <a:r>
              <a:rPr lang="ru-RU" sz="4000" dirty="0" smtClean="0">
                <a:latin typeface="Corbel" panose="020B0503020204020204" pitchFamily="34" charset="0"/>
              </a:rPr>
              <a:t>%</a:t>
            </a:r>
            <a:r>
              <a:rPr lang="x-none" sz="4000" dirty="0" smtClean="0">
                <a:latin typeface="Corbel" panose="020B0503020204020204" pitchFamily="34" charset="0"/>
              </a:rPr>
              <a:t> </a:t>
            </a:r>
            <a:r>
              <a:rPr lang="ru-RU" sz="4000" dirty="0" smtClean="0">
                <a:latin typeface="Corbel" panose="020B0503020204020204" pitchFamily="34" charset="0"/>
              </a:rPr>
              <a:t>/</a:t>
            </a:r>
            <a:r>
              <a:rPr lang="x-none" sz="40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x-none" sz="4000" dirty="0">
                <a:latin typeface="Corbel" panose="020B0503020204020204" pitchFamily="34" charset="0"/>
              </a:rPr>
              <a:t>	 </a:t>
            </a:r>
            <a:r>
              <a:rPr lang="x-none" sz="4000" dirty="0" smtClean="0">
                <a:latin typeface="Corbel" panose="020B0503020204020204" pitchFamily="34" charset="0"/>
              </a:rPr>
              <a:t>  </a:t>
            </a:r>
            <a:r>
              <a:rPr lang="en-US" sz="4000" dirty="0" smtClean="0">
                <a:latin typeface="Corbel" panose="020B0503020204020204" pitchFamily="34" charset="0"/>
              </a:rPr>
              <a:t>La </a:t>
            </a:r>
            <a:r>
              <a:rPr lang="en-US" sz="4000" dirty="0" err="1">
                <a:latin typeface="Corbel" panose="020B0503020204020204" pitchFamily="34" charset="0"/>
              </a:rPr>
              <a:t>nivel</a:t>
            </a:r>
            <a:r>
              <a:rPr lang="en-US" sz="4000" dirty="0">
                <a:latin typeface="Corbel" panose="020B0503020204020204" pitchFamily="34" charset="0"/>
              </a:rPr>
              <a:t> global, </a:t>
            </a:r>
            <a:r>
              <a:rPr lang="en-US" sz="4000" dirty="0" err="1">
                <a:latin typeface="Corbel" panose="020B0503020204020204" pitchFamily="34" charset="0"/>
              </a:rPr>
              <a:t>dintre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persoanele</a:t>
            </a:r>
            <a:r>
              <a:rPr lang="en-US" sz="4000" dirty="0">
                <a:latin typeface="Corbel" panose="020B0503020204020204" pitchFamily="34" charset="0"/>
              </a:rPr>
              <a:t> cu </a:t>
            </a:r>
            <a:r>
              <a:rPr lang="en-US" sz="4000" dirty="0" err="1">
                <a:latin typeface="Corbel" panose="020B0503020204020204" pitchFamily="34" charset="0"/>
              </a:rPr>
              <a:t>drepturi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ro-MD" sz="4000" smtClean="0">
                <a:latin typeface="Corbel" panose="020B0503020204020204" pitchFamily="34" charset="0"/>
              </a:rPr>
              <a:t>la</a:t>
            </a:r>
            <a:r>
              <a:rPr lang="en-US" sz="4000" smtClean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pământ</a:t>
            </a:r>
            <a:r>
              <a:rPr lang="en-US" sz="4000" dirty="0">
                <a:latin typeface="Corbel" panose="020B0503020204020204" pitchFamily="34" charset="0"/>
              </a:rPr>
              <a:t>, </a:t>
            </a:r>
            <a:r>
              <a:rPr lang="en-US" sz="4000" dirty="0" err="1">
                <a:latin typeface="Corbel" panose="020B0503020204020204" pitchFamily="34" charset="0"/>
              </a:rPr>
              <a:t>doar</a:t>
            </a:r>
            <a:r>
              <a:rPr lang="en-US" sz="4000" dirty="0">
                <a:latin typeface="Corbel" panose="020B0503020204020204" pitchFamily="34" charset="0"/>
              </a:rPr>
              <a:t> 13% </a:t>
            </a:r>
            <a:r>
              <a:rPr lang="en-US" sz="4000" dirty="0" err="1">
                <a:latin typeface="Corbel" panose="020B0503020204020204" pitchFamily="34" charset="0"/>
              </a:rPr>
              <a:t>sunt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femei</a:t>
            </a:r>
            <a:endParaRPr lang="en-US" sz="4000" dirty="0">
              <a:latin typeface="Corbel" panose="020B0503020204020204" pitchFamily="34" charset="0"/>
            </a:endParaRP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2</a:t>
            </a:r>
            <a:r>
              <a:rPr lang="en-US" sz="4000" dirty="0">
                <a:latin typeface="Corbel" panose="020B0503020204020204" pitchFamily="34" charset="0"/>
              </a:rPr>
              <a:t>. </a:t>
            </a:r>
            <a:r>
              <a:rPr lang="ru-RU" sz="4000" dirty="0">
                <a:latin typeface="Corbel" panose="020B0503020204020204" pitchFamily="34" charset="0"/>
              </a:rPr>
              <a:t>В Северной Африке на долю женщин приходится менее одной из каждых пяти </a:t>
            </a:r>
            <a:r>
              <a:rPr lang="x-none" sz="40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x-none" sz="4000" dirty="0">
                <a:latin typeface="Corbel" panose="020B0503020204020204" pitchFamily="34" charset="0"/>
              </a:rPr>
              <a:t> </a:t>
            </a:r>
            <a:r>
              <a:rPr lang="x-none" sz="4000" dirty="0" smtClean="0">
                <a:latin typeface="Corbel" panose="020B0503020204020204" pitchFamily="34" charset="0"/>
              </a:rPr>
              <a:t>    </a:t>
            </a:r>
            <a:r>
              <a:rPr lang="ru-RU" sz="4000" dirty="0" smtClean="0">
                <a:latin typeface="Corbel" panose="020B0503020204020204" pitchFamily="34" charset="0"/>
              </a:rPr>
              <a:t>оплачиваемых </a:t>
            </a:r>
            <a:r>
              <a:rPr lang="ru-RU" sz="4000" dirty="0">
                <a:latin typeface="Corbel" panose="020B0503020204020204" pitchFamily="34" charset="0"/>
              </a:rPr>
              <a:t>должностей вне сельскохозяйственной </a:t>
            </a:r>
            <a:r>
              <a:rPr lang="ru-RU" sz="4000" dirty="0" smtClean="0">
                <a:latin typeface="Corbel" panose="020B0503020204020204" pitchFamily="34" charset="0"/>
              </a:rPr>
              <a:t>отрасли</a:t>
            </a:r>
            <a:r>
              <a:rPr lang="x-none" sz="4000" dirty="0" smtClean="0">
                <a:latin typeface="Corbel" panose="020B0503020204020204" pitchFamily="34" charset="0"/>
              </a:rPr>
              <a:t> </a:t>
            </a:r>
            <a:r>
              <a:rPr lang="ru-RU" sz="4000" dirty="0" smtClean="0">
                <a:latin typeface="Corbel" panose="020B0503020204020204" pitchFamily="34" charset="0"/>
              </a:rPr>
              <a:t>/ </a:t>
            </a:r>
            <a:r>
              <a:rPr lang="en-US" sz="4000" dirty="0" err="1">
                <a:latin typeface="Corbel" panose="020B0503020204020204" pitchFamily="34" charset="0"/>
              </a:rPr>
              <a:t>În</a:t>
            </a:r>
            <a:r>
              <a:rPr lang="en-US" sz="4000" dirty="0">
                <a:latin typeface="Corbel" panose="020B0503020204020204" pitchFamily="34" charset="0"/>
              </a:rPr>
              <a:t> Africa de Nord, </a:t>
            </a:r>
            <a:endParaRPr lang="x-none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4000" dirty="0">
                <a:latin typeface="Corbel" panose="020B0503020204020204" pitchFamily="34" charset="0"/>
              </a:rPr>
              <a:t> </a:t>
            </a:r>
            <a:r>
              <a:rPr lang="x-none" sz="4000" dirty="0" smtClean="0">
                <a:latin typeface="Corbel" panose="020B0503020204020204" pitchFamily="34" charset="0"/>
              </a:rPr>
              <a:t>    </a:t>
            </a:r>
            <a:r>
              <a:rPr lang="en-US" sz="4000" dirty="0" err="1" smtClean="0">
                <a:latin typeface="Corbel" panose="020B0503020204020204" pitchFamily="34" charset="0"/>
              </a:rPr>
              <a:t>dacă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>
                <a:latin typeface="Corbel" panose="020B0503020204020204" pitchFamily="34" charset="0"/>
              </a:rPr>
              <a:t>e </a:t>
            </a:r>
            <a:r>
              <a:rPr lang="en-US" sz="4000" dirty="0" err="1">
                <a:latin typeface="Corbel" panose="020B0503020204020204" pitchFamily="34" charset="0"/>
              </a:rPr>
              <a:t>să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excludem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agricultura</a:t>
            </a:r>
            <a:r>
              <a:rPr lang="en-US" sz="4000" dirty="0">
                <a:latin typeface="Corbel" panose="020B0503020204020204" pitchFamily="34" charset="0"/>
              </a:rPr>
              <a:t>, </a:t>
            </a:r>
            <a:r>
              <a:rPr lang="en-US" sz="4000" dirty="0" err="1">
                <a:latin typeface="Corbel" panose="020B0503020204020204" pitchFamily="34" charset="0"/>
              </a:rPr>
              <a:t>doar</a:t>
            </a:r>
            <a:r>
              <a:rPr lang="en-US" sz="4000" dirty="0">
                <a:latin typeface="Corbel" panose="020B0503020204020204" pitchFamily="34" charset="0"/>
              </a:rPr>
              <a:t> 20% din </a:t>
            </a:r>
            <a:r>
              <a:rPr lang="en-US" sz="4000" dirty="0" err="1">
                <a:latin typeface="Corbel" panose="020B0503020204020204" pitchFamily="34" charset="0"/>
              </a:rPr>
              <a:t>funcțiile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plătite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sunt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ocupate</a:t>
            </a:r>
            <a:r>
              <a:rPr lang="en-US" sz="4000" dirty="0">
                <a:latin typeface="Corbel" panose="020B0503020204020204" pitchFamily="34" charset="0"/>
              </a:rPr>
              <a:t> de </a:t>
            </a:r>
            <a:r>
              <a:rPr lang="en-US" sz="4000" dirty="0" err="1" smtClean="0">
                <a:latin typeface="Corbel" panose="020B0503020204020204" pitchFamily="34" charset="0"/>
              </a:rPr>
              <a:t>femei</a:t>
            </a:r>
            <a:endParaRPr lang="en-US" sz="4000" dirty="0">
              <a:latin typeface="Corbel" panose="020B0503020204020204" pitchFamily="34" charset="0"/>
            </a:endParaRP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3</a:t>
            </a:r>
            <a:r>
              <a:rPr lang="en-US" sz="4000" dirty="0">
                <a:latin typeface="Corbel" panose="020B0503020204020204" pitchFamily="34" charset="0"/>
              </a:rPr>
              <a:t>. </a:t>
            </a:r>
            <a:r>
              <a:rPr lang="ru-RU" sz="4000" dirty="0">
                <a:latin typeface="Corbel" panose="020B0503020204020204" pitchFamily="34" charset="0"/>
              </a:rPr>
              <a:t>В среднем зарплата мужчин на четверть ниже зарплаты </a:t>
            </a:r>
            <a:r>
              <a:rPr lang="ru-RU" sz="4000" dirty="0" smtClean="0">
                <a:latin typeface="Corbel" panose="020B0503020204020204" pitchFamily="34" charset="0"/>
              </a:rPr>
              <a:t>женщин</a:t>
            </a:r>
            <a:r>
              <a:rPr lang="x-none" sz="4000" dirty="0" smtClean="0">
                <a:latin typeface="Corbel" panose="020B0503020204020204" pitchFamily="34" charset="0"/>
              </a:rPr>
              <a:t> </a:t>
            </a:r>
            <a:r>
              <a:rPr lang="ru-RU" sz="4000" dirty="0" smtClean="0">
                <a:latin typeface="Corbel" panose="020B0503020204020204" pitchFamily="34" charset="0"/>
              </a:rPr>
              <a:t>/ </a:t>
            </a:r>
            <a:endParaRPr lang="x-none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4000" dirty="0">
                <a:latin typeface="Corbel" panose="020B0503020204020204" pitchFamily="34" charset="0"/>
              </a:rPr>
              <a:t> </a:t>
            </a:r>
            <a:r>
              <a:rPr lang="x-none" sz="4000" dirty="0" smtClean="0">
                <a:latin typeface="Corbel" panose="020B0503020204020204" pitchFamily="34" charset="0"/>
              </a:rPr>
              <a:t>    </a:t>
            </a:r>
            <a:r>
              <a:rPr lang="en-US" sz="4000" dirty="0" err="1" smtClean="0">
                <a:latin typeface="Corbel" panose="020B0503020204020204" pitchFamily="34" charset="0"/>
              </a:rPr>
              <a:t>În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medie</a:t>
            </a:r>
            <a:r>
              <a:rPr lang="en-US" sz="4000" dirty="0">
                <a:latin typeface="Corbel" panose="020B0503020204020204" pitchFamily="34" charset="0"/>
              </a:rPr>
              <a:t>, </a:t>
            </a:r>
            <a:r>
              <a:rPr lang="en-US" sz="4000" dirty="0" err="1">
                <a:latin typeface="Corbel" panose="020B0503020204020204" pitchFamily="34" charset="0"/>
              </a:rPr>
              <a:t>salariile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bărbaților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sunt</a:t>
            </a:r>
            <a:r>
              <a:rPr lang="en-US" sz="4000" dirty="0">
                <a:latin typeface="Corbel" panose="020B0503020204020204" pitchFamily="34" charset="0"/>
              </a:rPr>
              <a:t> cu un </a:t>
            </a:r>
            <a:r>
              <a:rPr lang="en-US" sz="4000" dirty="0" err="1">
                <a:latin typeface="Corbel" panose="020B0503020204020204" pitchFamily="34" charset="0"/>
              </a:rPr>
              <a:t>sfert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mai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mici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decât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salariile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femeilor</a:t>
            </a:r>
            <a:endParaRPr lang="en-US" sz="4000" dirty="0">
              <a:latin typeface="Corbel" panose="020B0503020204020204" pitchFamily="34" charset="0"/>
            </a:endParaRP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4</a:t>
            </a:r>
            <a:r>
              <a:rPr lang="en-US" sz="4000" dirty="0">
                <a:latin typeface="Corbel" panose="020B0503020204020204" pitchFamily="34" charset="0"/>
              </a:rPr>
              <a:t>. </a:t>
            </a:r>
            <a:r>
              <a:rPr lang="ru-RU" sz="4000" dirty="0">
                <a:latin typeface="Corbel" panose="020B0503020204020204" pitchFamily="34" charset="0"/>
              </a:rPr>
              <a:t>В 46 странах доля женщин хотя бы в одной палате парламента составляет 30</a:t>
            </a:r>
            <a:r>
              <a:rPr lang="ru-RU" sz="4000" dirty="0" smtClean="0">
                <a:latin typeface="Corbel" panose="020B0503020204020204" pitchFamily="34" charset="0"/>
              </a:rPr>
              <a:t>%</a:t>
            </a:r>
            <a:r>
              <a:rPr lang="x-none" sz="4000" dirty="0" smtClean="0">
                <a:latin typeface="Corbel" panose="020B0503020204020204" pitchFamily="34" charset="0"/>
              </a:rPr>
              <a:t> </a:t>
            </a:r>
            <a:r>
              <a:rPr lang="ru-RU" sz="4000" dirty="0" smtClean="0">
                <a:latin typeface="Corbel" panose="020B0503020204020204" pitchFamily="34" charset="0"/>
              </a:rPr>
              <a:t>/</a:t>
            </a:r>
            <a:r>
              <a:rPr lang="x-none" sz="40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x-none" sz="4000" dirty="0">
                <a:latin typeface="Corbel" panose="020B0503020204020204" pitchFamily="34" charset="0"/>
              </a:rPr>
              <a:t> </a:t>
            </a:r>
            <a:r>
              <a:rPr lang="x-none" sz="4000" dirty="0" smtClean="0">
                <a:latin typeface="Corbel" panose="020B0503020204020204" pitchFamily="34" charset="0"/>
              </a:rPr>
              <a:t>    </a:t>
            </a:r>
            <a:r>
              <a:rPr lang="en-US" sz="4000" dirty="0" err="1" smtClean="0">
                <a:latin typeface="Corbel" panose="020B0503020204020204" pitchFamily="34" charset="0"/>
              </a:rPr>
              <a:t>În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>
                <a:latin typeface="Corbel" panose="020B0503020204020204" pitchFamily="34" charset="0"/>
              </a:rPr>
              <a:t>46 de state, </a:t>
            </a:r>
            <a:r>
              <a:rPr lang="en-US" sz="4000" dirty="0" err="1">
                <a:latin typeface="Corbel" panose="020B0503020204020204" pitchFamily="34" charset="0"/>
              </a:rPr>
              <a:t>procentajul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femeilor</a:t>
            </a:r>
            <a:r>
              <a:rPr lang="en-US" sz="4000" dirty="0">
                <a:latin typeface="Corbel" panose="020B0503020204020204" pitchFamily="34" charset="0"/>
              </a:rPr>
              <a:t> din </a:t>
            </a:r>
            <a:r>
              <a:rPr lang="en-US" sz="4000" dirty="0" err="1">
                <a:latin typeface="Corbel" panose="020B0503020204020204" pitchFamily="34" charset="0"/>
              </a:rPr>
              <a:t>cel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puțin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una</a:t>
            </a:r>
            <a:r>
              <a:rPr lang="en-US" sz="4000" dirty="0">
                <a:latin typeface="Corbel" panose="020B0503020204020204" pitchFamily="34" charset="0"/>
              </a:rPr>
              <a:t> din </a:t>
            </a:r>
            <a:r>
              <a:rPr lang="en-US" sz="4000" dirty="0" err="1">
                <a:latin typeface="Corbel" panose="020B0503020204020204" pitchFamily="34" charset="0"/>
              </a:rPr>
              <a:t>camerele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Parlamentului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este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endParaRPr lang="x-none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4000" dirty="0">
                <a:latin typeface="Corbel" panose="020B0503020204020204" pitchFamily="34" charset="0"/>
              </a:rPr>
              <a:t> </a:t>
            </a:r>
            <a:r>
              <a:rPr lang="x-none" sz="4000" dirty="0" smtClean="0">
                <a:latin typeface="Corbel" panose="020B0503020204020204" pitchFamily="34" charset="0"/>
              </a:rPr>
              <a:t>    </a:t>
            </a:r>
            <a:r>
              <a:rPr lang="en-US" sz="4000" dirty="0" smtClean="0">
                <a:latin typeface="Corbel" panose="020B0503020204020204" pitchFamily="34" charset="0"/>
              </a:rPr>
              <a:t>de </a:t>
            </a:r>
            <a:r>
              <a:rPr lang="en-US" sz="4000" dirty="0">
                <a:latin typeface="Corbel" panose="020B0503020204020204" pitchFamily="34" charset="0"/>
              </a:rPr>
              <a:t>30%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179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415182" y="384284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fontAlgn="base"/>
            <a:r>
              <a:rPr lang="x-none" sz="3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en-US" sz="3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r>
            <a:r>
              <a:rPr lang="en-US" sz="3500" b="1" dirty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r>
              <a:rPr lang="ru-RU" sz="3500" b="1" dirty="0">
                <a:solidFill>
                  <a:schemeClr val="bg1"/>
                </a:solidFill>
                <a:latin typeface="Corbel" panose="020B0503020204020204" pitchFamily="34" charset="0"/>
              </a:rPr>
              <a:t>В среднем зарплата мужчин на </a:t>
            </a:r>
            <a:r>
              <a:rPr lang="x-none" sz="3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u-RU" sz="3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четверть </a:t>
            </a:r>
            <a:r>
              <a:rPr lang="ru-RU" sz="3500" b="1" dirty="0">
                <a:solidFill>
                  <a:schemeClr val="bg1"/>
                </a:solidFill>
                <a:latin typeface="Corbel" panose="020B0503020204020204" pitchFamily="34" charset="0"/>
              </a:rPr>
              <a:t>ниже зарплаты женщин</a:t>
            </a:r>
            <a:r>
              <a:rPr lang="x-none" sz="35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3500" b="1" dirty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endParaRPr lang="x-none" sz="35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fontAlgn="base"/>
            <a:r>
              <a:rPr lang="x-none" sz="3500" b="1" dirty="0">
                <a:solidFill>
                  <a:schemeClr val="bg1"/>
                </a:solidFill>
                <a:latin typeface="Corbel" panose="020B0503020204020204" pitchFamily="34" charset="0"/>
              </a:rPr>
              <a:t>     </a:t>
            </a:r>
            <a:r>
              <a:rPr lang="x-none" sz="3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</a:t>
            </a:r>
            <a:r>
              <a:rPr lang="en-US" sz="35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În</a:t>
            </a:r>
            <a:r>
              <a:rPr lang="en-US" sz="3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Corbel" panose="020B0503020204020204" pitchFamily="34" charset="0"/>
              </a:rPr>
              <a:t>medie</a:t>
            </a:r>
            <a:r>
              <a:rPr lang="en-US" sz="3500" b="1" dirty="0">
                <a:solidFill>
                  <a:schemeClr val="bg1"/>
                </a:solidFill>
                <a:latin typeface="Corbel" panose="020B0503020204020204" pitchFamily="34" charset="0"/>
              </a:rPr>
              <a:t>, </a:t>
            </a:r>
            <a:r>
              <a:rPr lang="en-US" sz="3500" b="1" dirty="0" err="1">
                <a:solidFill>
                  <a:schemeClr val="bg1"/>
                </a:solidFill>
                <a:latin typeface="Corbel" panose="020B0503020204020204" pitchFamily="34" charset="0"/>
              </a:rPr>
              <a:t>salariile</a:t>
            </a:r>
            <a:r>
              <a:rPr lang="en-US" sz="35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Corbel" panose="020B0503020204020204" pitchFamily="34" charset="0"/>
              </a:rPr>
              <a:t>bărbaților</a:t>
            </a:r>
            <a:r>
              <a:rPr lang="en-US" sz="35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Corbel" panose="020B0503020204020204" pitchFamily="34" charset="0"/>
              </a:rPr>
              <a:t>sunt</a:t>
            </a:r>
            <a:r>
              <a:rPr lang="en-US" sz="3500" b="1" dirty="0">
                <a:solidFill>
                  <a:schemeClr val="bg1"/>
                </a:solidFill>
                <a:latin typeface="Corbel" panose="020B0503020204020204" pitchFamily="34" charset="0"/>
              </a:rPr>
              <a:t> cu un </a:t>
            </a:r>
            <a:endParaRPr lang="x-none" sz="35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fontAlgn="base"/>
            <a:r>
              <a:rPr lang="x-none" sz="3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    </a:t>
            </a:r>
            <a:r>
              <a:rPr lang="en-US" sz="35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sfert</a:t>
            </a:r>
            <a:r>
              <a:rPr lang="en-US" sz="3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Corbel" panose="020B0503020204020204" pitchFamily="34" charset="0"/>
              </a:rPr>
              <a:t>mai</a:t>
            </a:r>
            <a:r>
              <a:rPr lang="en-US" sz="35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Corbel" panose="020B0503020204020204" pitchFamily="34" charset="0"/>
              </a:rPr>
              <a:t>mici</a:t>
            </a:r>
            <a:r>
              <a:rPr lang="en-US" sz="35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Corbel" panose="020B0503020204020204" pitchFamily="34" charset="0"/>
              </a:rPr>
              <a:t>decât</a:t>
            </a:r>
            <a:r>
              <a:rPr lang="en-US" sz="35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Corbel" panose="020B0503020204020204" pitchFamily="34" charset="0"/>
              </a:rPr>
              <a:t>salariile</a:t>
            </a:r>
            <a:r>
              <a:rPr lang="en-US" sz="35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Corbel" panose="020B0503020204020204" pitchFamily="34" charset="0"/>
              </a:rPr>
              <a:t>femeilor</a:t>
            </a:r>
            <a:endParaRPr lang="en-US" sz="35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48" y="3246296"/>
            <a:ext cx="9549883" cy="537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1" y="2268742"/>
            <a:ext cx="13577952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700" dirty="0">
                <a:latin typeface="Corbel" panose="020B0503020204020204" pitchFamily="34" charset="0"/>
              </a:rPr>
              <a:t>Посол доброй воли ЮНИСЕФ, певица Нана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err="1" smtClean="0">
                <a:latin typeface="Corbel" panose="020B0503020204020204" pitchFamily="34" charset="0"/>
              </a:rPr>
              <a:t>Мускури</a:t>
            </a:r>
            <a:r>
              <a:rPr lang="ru-RU" sz="4700" dirty="0" smtClean="0">
                <a:latin typeface="Corbel" panose="020B0503020204020204" pitchFamily="34" charset="0"/>
              </a:rPr>
              <a:t> </a:t>
            </a:r>
            <a:r>
              <a:rPr lang="ru-RU" sz="4700" dirty="0">
                <a:latin typeface="Corbel" panose="020B0503020204020204" pitchFamily="34" charset="0"/>
              </a:rPr>
              <a:t>дала концерт </a:t>
            </a:r>
            <a:r>
              <a:rPr lang="ru-RU" sz="4700" dirty="0" smtClean="0">
                <a:latin typeface="Corbel" panose="020B0503020204020204" pitchFamily="34" charset="0"/>
              </a:rPr>
              <a:t>в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поддержку </a:t>
            </a:r>
            <a:r>
              <a:rPr lang="ru-RU" sz="4700" dirty="0">
                <a:latin typeface="Corbel" panose="020B0503020204020204" pitchFamily="34" charset="0"/>
              </a:rPr>
              <a:t>образования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девочек</a:t>
            </a:r>
            <a:r>
              <a:rPr lang="ru-RU" sz="4700" dirty="0">
                <a:latin typeface="Corbel" panose="020B0503020204020204" pitchFamily="34" charset="0"/>
              </a:rPr>
              <a:t>. </a:t>
            </a:r>
            <a:r>
              <a:rPr lang="ru-RU" sz="4700" b="1" dirty="0">
                <a:latin typeface="Corbel" panose="020B0503020204020204" pitchFamily="34" charset="0"/>
              </a:rPr>
              <a:t>В какой </a:t>
            </a:r>
            <a:r>
              <a:rPr lang="ru-RU" sz="4700" b="1" dirty="0" smtClean="0">
                <a:latin typeface="Corbel" panose="020B0503020204020204" pitchFamily="34" charset="0"/>
              </a:rPr>
              <a:t>стране?</a:t>
            </a:r>
            <a:endParaRPr lang="en-US" sz="4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Interpreta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>
                <a:latin typeface="Corbel" panose="020B0503020204020204" pitchFamily="34" charset="0"/>
              </a:rPr>
              <a:t>Nana </a:t>
            </a:r>
            <a:r>
              <a:rPr lang="en-US" sz="4700" dirty="0" err="1">
                <a:latin typeface="Corbel" panose="020B0503020204020204" pitchFamily="34" charset="0"/>
              </a:rPr>
              <a:t>Mouskouri</a:t>
            </a:r>
            <a:r>
              <a:rPr lang="en-US" sz="4700" dirty="0">
                <a:latin typeface="Corbel" panose="020B0503020204020204" pitchFamily="34" charset="0"/>
              </a:rPr>
              <a:t>, </a:t>
            </a:r>
            <a:r>
              <a:rPr lang="en-US" sz="4700" dirty="0" err="1">
                <a:latin typeface="Corbel" panose="020B0503020204020204" pitchFamily="34" charset="0"/>
              </a:rPr>
              <a:t>ambasadoare</a:t>
            </a:r>
            <a:r>
              <a:rPr lang="en-US" sz="4700" dirty="0">
                <a:latin typeface="Corbel" panose="020B0503020204020204" pitchFamily="34" charset="0"/>
              </a:rPr>
              <a:t> a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Bunăvoinței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>
                <a:latin typeface="Corbel" panose="020B0503020204020204" pitchFamily="34" charset="0"/>
              </a:rPr>
              <a:t>UNICEF, a </a:t>
            </a:r>
            <a:r>
              <a:rPr lang="en-US" sz="4700" dirty="0" err="1">
                <a:latin typeface="Corbel" panose="020B0503020204020204" pitchFamily="34" charset="0"/>
              </a:rPr>
              <a:t>susținut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smtClean="0">
                <a:latin typeface="Corbel" panose="020B0503020204020204" pitchFamily="34" charset="0"/>
              </a:rPr>
              <a:t>un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smtClean="0">
                <a:latin typeface="Corbel" panose="020B0503020204020204" pitchFamily="34" charset="0"/>
              </a:rPr>
              <a:t>concert </a:t>
            </a:r>
            <a:r>
              <a:rPr lang="en-US" sz="4700" dirty="0" err="1">
                <a:latin typeface="Corbel" panose="020B0503020204020204" pitchFamily="34" charset="0"/>
              </a:rPr>
              <a:t>pentru</a:t>
            </a:r>
            <a:r>
              <a:rPr lang="en-US" sz="4700" dirty="0">
                <a:latin typeface="Corbel" panose="020B0503020204020204" pitchFamily="34" charset="0"/>
              </a:rPr>
              <a:t> a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sprijini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educația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fetelor</a:t>
            </a:r>
            <a:r>
              <a:rPr lang="en-US" sz="4700" dirty="0" smtClean="0">
                <a:latin typeface="Corbel" panose="020B0503020204020204" pitchFamily="34" charset="0"/>
              </a:rPr>
              <a:t>.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en-US" sz="4700" b="1" dirty="0" smtClean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În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ce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țară</a:t>
            </a:r>
            <a:r>
              <a:rPr lang="en-US" sz="4700" b="1" dirty="0">
                <a:latin typeface="Corbel" panose="020B0503020204020204" pitchFamily="34" charset="0"/>
              </a:rPr>
              <a:t> a </a:t>
            </a:r>
            <a:r>
              <a:rPr lang="en-US" sz="4700" b="1" dirty="0" err="1">
                <a:latin typeface="Corbel" panose="020B0503020204020204" pitchFamily="34" charset="0"/>
              </a:rPr>
              <a:t>avut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loc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endParaRPr lang="x-none" sz="4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b="1" dirty="0" err="1" smtClean="0">
                <a:latin typeface="Corbel" panose="020B0503020204020204" pitchFamily="34" charset="0"/>
              </a:rPr>
              <a:t>concertul</a:t>
            </a:r>
            <a:r>
              <a:rPr lang="en-US" sz="4700" b="1" dirty="0">
                <a:latin typeface="Corbel" panose="020B0503020204020204" pitchFamily="34" charset="0"/>
              </a:rPr>
              <a:t>? </a:t>
            </a:r>
            <a:r>
              <a:rPr lang="en-US" sz="4700" dirty="0">
                <a:latin typeface="Corbel" panose="020B0503020204020204" pitchFamily="34" charset="0"/>
              </a:rPr>
              <a:t> </a:t>
            </a:r>
            <a:endParaRPr lang="en-US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1. </a:t>
            </a:r>
            <a:r>
              <a:rPr lang="ru-RU" sz="4700" dirty="0" smtClean="0">
                <a:latin typeface="Corbel" panose="020B0503020204020204" pitchFamily="34" charset="0"/>
              </a:rPr>
              <a:t>Австралии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/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smtClean="0">
                <a:latin typeface="Corbel" panose="020B0503020204020204" pitchFamily="34" charset="0"/>
              </a:rPr>
              <a:t>Australia </a:t>
            </a: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2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r>
              <a:rPr lang="ru-RU" sz="4700" dirty="0" smtClean="0">
                <a:latin typeface="Corbel" panose="020B0503020204020204" pitchFamily="34" charset="0"/>
              </a:rPr>
              <a:t>Китай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/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smtClean="0">
                <a:latin typeface="Corbel" panose="020B0503020204020204" pitchFamily="34" charset="0"/>
              </a:rPr>
              <a:t>China</a:t>
            </a:r>
            <a:r>
              <a:rPr lang="en-US" sz="4700" dirty="0">
                <a:latin typeface="Corbel" panose="020B0503020204020204" pitchFamily="34" charset="0"/>
              </a:rPr>
              <a:t>  </a:t>
            </a:r>
            <a:endParaRPr lang="en-US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3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r>
              <a:rPr lang="ru-RU" sz="4700" dirty="0" smtClean="0">
                <a:latin typeface="Corbel" panose="020B0503020204020204" pitchFamily="34" charset="0"/>
              </a:rPr>
              <a:t>Марокко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/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Maroc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en-US" sz="4700" dirty="0" smtClean="0">
                <a:latin typeface="Corbel" panose="020B0503020204020204" pitchFamily="34" charset="0"/>
              </a:rPr>
              <a:t>4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r>
              <a:rPr lang="ru-RU" sz="4700" dirty="0" smtClean="0">
                <a:latin typeface="Corbel" panose="020B0503020204020204" pitchFamily="34" charset="0"/>
              </a:rPr>
              <a:t>Испании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/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Spania</a:t>
            </a:r>
            <a:endParaRPr lang="en-US" sz="4700" dirty="0">
              <a:latin typeface="Corbel" panose="020B0503020204020204" pitchFamily="34" charset="0"/>
            </a:endParaRPr>
          </a:p>
          <a:p>
            <a:pPr fontAlgn="base"/>
            <a:endParaRPr lang="en-US" sz="47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050" y="1249406"/>
            <a:ext cx="5926916" cy="886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415182" y="384284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3.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Марокко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Maroc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2" y="2646674"/>
            <a:ext cx="9632817" cy="61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9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19704"/>
            <a:ext cx="20104099" cy="1338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2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5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dirty="0">
                <a:latin typeface="Corbel" panose="020B0503020204020204" pitchFamily="34" charset="0"/>
              </a:rPr>
              <a:t>Учёные из Буэнос-Айреса решили провести эксперимент: матч </a:t>
            </a:r>
            <a:r>
              <a:rPr lang="ru-RU" sz="4800" dirty="0" smtClean="0">
                <a:latin typeface="Corbel" panose="020B0503020204020204" pitchFamily="34" charset="0"/>
              </a:rPr>
              <a:t>между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женатыми </a:t>
            </a:r>
            <a:r>
              <a:rPr lang="ru-RU" sz="4800" dirty="0">
                <a:latin typeface="Corbel" panose="020B0503020204020204" pitchFamily="34" charset="0"/>
              </a:rPr>
              <a:t>и холостяками</a:t>
            </a:r>
            <a:r>
              <a:rPr lang="ru-RU" sz="4800" b="1" dirty="0">
                <a:latin typeface="Corbel" panose="020B0503020204020204" pitchFamily="34" charset="0"/>
              </a:rPr>
              <a:t>. К сожалению, эксперимент </a:t>
            </a:r>
            <a:r>
              <a:rPr lang="ru-RU" sz="4800" b="1" dirty="0" smtClean="0">
                <a:latin typeface="Corbel" panose="020B0503020204020204" pitchFamily="34" charset="0"/>
              </a:rPr>
              <a:t>провалился,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ведь </a:t>
            </a:r>
            <a:r>
              <a:rPr lang="ru-RU" sz="4800" b="1" dirty="0">
                <a:latin typeface="Corbel" panose="020B0503020204020204" pitchFamily="34" charset="0"/>
              </a:rPr>
              <a:t>на поле </a:t>
            </a:r>
            <a:r>
              <a:rPr lang="ru-RU" sz="4800" b="1" dirty="0" smtClean="0">
                <a:latin typeface="Corbel" panose="020B0503020204020204" pitchFamily="34" charset="0"/>
              </a:rPr>
              <a:t>выбежали…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Savanții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din Buenos Aires au </a:t>
            </a:r>
            <a:r>
              <a:rPr lang="en-US" sz="4800" dirty="0" err="1">
                <a:latin typeface="Corbel" panose="020B0503020204020204" pitchFamily="34" charset="0"/>
              </a:rPr>
              <a:t>efectuat</a:t>
            </a:r>
            <a:r>
              <a:rPr lang="en-US" sz="4800" dirty="0">
                <a:latin typeface="Corbel" panose="020B0503020204020204" pitchFamily="34" charset="0"/>
              </a:rPr>
              <a:t> un experiment: o </a:t>
            </a:r>
            <a:r>
              <a:rPr lang="en-US" sz="4800" dirty="0" err="1">
                <a:latin typeface="Corbel" panose="020B0503020204020204" pitchFamily="34" charset="0"/>
              </a:rPr>
              <a:t>partidă</a:t>
            </a:r>
            <a:r>
              <a:rPr lang="en-US" sz="4800" dirty="0">
                <a:latin typeface="Corbel" panose="020B0503020204020204" pitchFamily="34" charset="0"/>
              </a:rPr>
              <a:t> de </a:t>
            </a:r>
            <a:r>
              <a:rPr lang="en-US" sz="4800" dirty="0" err="1">
                <a:latin typeface="Corbel" panose="020B0503020204020204" pitchFamily="34" charset="0"/>
              </a:rPr>
              <a:t>fotbal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ntre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echipa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căsătoriților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și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echipa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burlacilor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b="1" dirty="0">
                <a:latin typeface="Corbel" panose="020B0503020204020204" pitchFamily="34" charset="0"/>
              </a:rPr>
              <a:t>Din </a:t>
            </a:r>
            <a:r>
              <a:rPr lang="en-US" sz="4800" b="1" dirty="0" err="1">
                <a:latin typeface="Corbel" panose="020B0503020204020204" pitchFamily="34" charset="0"/>
              </a:rPr>
              <a:t>păcate</a:t>
            </a:r>
            <a:r>
              <a:rPr lang="en-US" sz="4800" b="1" dirty="0">
                <a:latin typeface="Corbel" panose="020B0503020204020204" pitchFamily="34" charset="0"/>
              </a:rPr>
              <a:t>, </a:t>
            </a:r>
            <a:r>
              <a:rPr lang="en-US" sz="4800" b="1" dirty="0" err="1">
                <a:latin typeface="Corbel" panose="020B0503020204020204" pitchFamily="34" charset="0"/>
              </a:rPr>
              <a:t>experimentul</a:t>
            </a:r>
            <a:r>
              <a:rPr lang="en-US" sz="4800" b="1" dirty="0">
                <a:latin typeface="Corbel" panose="020B0503020204020204" pitchFamily="34" charset="0"/>
              </a:rPr>
              <a:t> a 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b="1" dirty="0" err="1" smtClean="0">
                <a:latin typeface="Corbel" panose="020B0503020204020204" pitchFamily="34" charset="0"/>
              </a:rPr>
              <a:t>eșuat</a:t>
            </a:r>
            <a:r>
              <a:rPr lang="en-US" sz="4800" b="1" dirty="0">
                <a:latin typeface="Corbel" panose="020B0503020204020204" pitchFamily="34" charset="0"/>
              </a:rPr>
              <a:t>, </a:t>
            </a:r>
            <a:r>
              <a:rPr lang="en-US" sz="4800" b="1" dirty="0" err="1">
                <a:latin typeface="Corbel" panose="020B0503020204020204" pitchFamily="34" charset="0"/>
              </a:rPr>
              <a:t>căci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pe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teren</a:t>
            </a:r>
            <a:r>
              <a:rPr lang="en-US" sz="4800" b="1" dirty="0">
                <a:latin typeface="Corbel" panose="020B0503020204020204" pitchFamily="34" charset="0"/>
              </a:rPr>
              <a:t> au </a:t>
            </a:r>
            <a:r>
              <a:rPr lang="en-US" sz="4800" b="1" dirty="0" err="1">
                <a:latin typeface="Corbel" panose="020B0503020204020204" pitchFamily="34" charset="0"/>
              </a:rPr>
              <a:t>intrat</a:t>
            </a:r>
            <a:r>
              <a:rPr lang="en-US" sz="4800" b="1" dirty="0">
                <a:latin typeface="Corbel" panose="020B0503020204020204" pitchFamily="34" charset="0"/>
              </a:rPr>
              <a:t>…  </a:t>
            </a:r>
          </a:p>
          <a:p>
            <a:r>
              <a:rPr lang="en-US" sz="4800" dirty="0">
                <a:latin typeface="Corbel" panose="020B0503020204020204" pitchFamily="34" charset="0"/>
              </a:rPr>
              <a:t>1. </a:t>
            </a:r>
            <a:r>
              <a:rPr lang="ru-RU" sz="4800" dirty="0">
                <a:latin typeface="Corbel" panose="020B0503020204020204" pitchFamily="34" charset="0"/>
              </a:rPr>
              <a:t>питомцы из </a:t>
            </a:r>
            <a:r>
              <a:rPr lang="ru-RU" sz="4800" dirty="0" smtClean="0">
                <a:latin typeface="Corbel" panose="020B0503020204020204" pitchFamily="34" charset="0"/>
              </a:rPr>
              <a:t>зоопарка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animalele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din </a:t>
            </a:r>
            <a:r>
              <a:rPr lang="en-US" sz="4800" dirty="0" err="1">
                <a:latin typeface="Corbel" panose="020B0503020204020204" pitchFamily="34" charset="0"/>
              </a:rPr>
              <a:t>Grădina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Zoologică</a:t>
            </a:r>
            <a:r>
              <a:rPr lang="en-US" sz="4800" dirty="0">
                <a:latin typeface="Corbel" panose="020B0503020204020204" pitchFamily="34" charset="0"/>
              </a:rPr>
              <a:t> din </a:t>
            </a:r>
            <a:r>
              <a:rPr lang="en-US" sz="4800" dirty="0" err="1">
                <a:latin typeface="Corbel" panose="020B0503020204020204" pitchFamily="34" charset="0"/>
              </a:rPr>
              <a:t>apropiere</a:t>
            </a:r>
            <a:endParaRPr lang="en-US" sz="4800" dirty="0">
              <a:latin typeface="Corbel" panose="020B0503020204020204" pitchFamily="34" charset="0"/>
            </a:endParaRPr>
          </a:p>
          <a:p>
            <a:r>
              <a:rPr lang="en-US" sz="4800" dirty="0">
                <a:latin typeface="Corbel" panose="020B0503020204020204" pitchFamily="34" charset="0"/>
              </a:rPr>
              <a:t>2. </a:t>
            </a:r>
            <a:r>
              <a:rPr lang="ru-RU" sz="4800" dirty="0">
                <a:latin typeface="Corbel" panose="020B0503020204020204" pitchFamily="34" charset="0"/>
              </a:rPr>
              <a:t>дети </a:t>
            </a:r>
            <a:r>
              <a:rPr lang="ru-RU" sz="4800" dirty="0" smtClean="0">
                <a:latin typeface="Corbel" panose="020B0503020204020204" pitchFamily="34" charset="0"/>
              </a:rPr>
              <a:t>судьи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copiii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arbitrului</a:t>
            </a:r>
            <a:endParaRPr lang="en-US" sz="4800" dirty="0">
              <a:latin typeface="Corbel" panose="020B0503020204020204" pitchFamily="34" charset="0"/>
            </a:endParaRPr>
          </a:p>
          <a:p>
            <a:r>
              <a:rPr lang="en-US" sz="4800" dirty="0">
                <a:latin typeface="Corbel" panose="020B0503020204020204" pitchFamily="34" charset="0"/>
              </a:rPr>
              <a:t>3. </a:t>
            </a:r>
            <a:r>
              <a:rPr lang="ru-RU" sz="4800" dirty="0">
                <a:latin typeface="Corbel" panose="020B0503020204020204" pitchFamily="34" charset="0"/>
              </a:rPr>
              <a:t>жёны </a:t>
            </a:r>
            <a:r>
              <a:rPr lang="ru-RU" sz="4800" dirty="0" smtClean="0">
                <a:latin typeface="Corbel" panose="020B0503020204020204" pitchFamily="34" charset="0"/>
              </a:rPr>
              <a:t>футболистов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soțiile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jucătorilor</a:t>
            </a:r>
            <a:r>
              <a:rPr lang="en-US" sz="4800" dirty="0">
                <a:latin typeface="Corbel" panose="020B0503020204020204" pitchFamily="34" charset="0"/>
              </a:rPr>
              <a:t> </a:t>
            </a:r>
          </a:p>
          <a:p>
            <a:r>
              <a:rPr lang="en-US" sz="4800" dirty="0">
                <a:latin typeface="Corbel" panose="020B0503020204020204" pitchFamily="34" charset="0"/>
              </a:rPr>
              <a:t>4. </a:t>
            </a:r>
            <a:r>
              <a:rPr lang="ru-RU" sz="4800" dirty="0">
                <a:latin typeface="Corbel" panose="020B0503020204020204" pitchFamily="34" charset="0"/>
              </a:rPr>
              <a:t>сами </a:t>
            </a:r>
            <a:r>
              <a:rPr lang="ru-RU" sz="4800" dirty="0" smtClean="0">
                <a:latin typeface="Corbel" panose="020B0503020204020204" pitchFamily="34" charset="0"/>
              </a:rPr>
              <a:t>учёные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chiar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savanții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</a:p>
          <a:p>
            <a:r>
              <a:rPr lang="en-US" sz="4800" dirty="0">
                <a:latin typeface="Corbel" panose="020B0503020204020204" pitchFamily="34" charset="0"/>
              </a:rPr>
              <a:t/>
            </a:r>
            <a:br>
              <a:rPr lang="en-US" sz="4800" dirty="0">
                <a:latin typeface="Corbel" panose="020B0503020204020204" pitchFamily="34" charset="0"/>
              </a:rPr>
            </a:br>
            <a:endParaRPr lang="ru-RU" sz="4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415182" y="384284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3. </a:t>
            </a:r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жёны 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футболистов</a:t>
            </a:r>
            <a:r>
              <a:rPr lang="x-none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soțiile</a:t>
            </a:r>
            <a:r>
              <a:rPr lang="en-US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jucătorilor</a:t>
            </a:r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 </a:t>
            </a: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6" y="3208029"/>
            <a:ext cx="9737528" cy="51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500" dirty="0">
                <a:latin typeface="Corbel" panose="020B0503020204020204" pitchFamily="34" charset="0"/>
              </a:rPr>
              <a:t>Как аргумент физического превосходства мужчин над </a:t>
            </a:r>
            <a:r>
              <a:rPr lang="ru-RU" sz="4500" dirty="0" smtClean="0">
                <a:latin typeface="Corbel" panose="020B0503020204020204" pitchFamily="34" charset="0"/>
              </a:rPr>
              <a:t>женщинами</a:t>
            </a:r>
            <a:endParaRPr lang="en-US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500" dirty="0" smtClean="0">
                <a:latin typeface="Corbel" panose="020B0503020204020204" pitchFamily="34" charset="0"/>
              </a:rPr>
              <a:t>некоторые </a:t>
            </a:r>
            <a:r>
              <a:rPr lang="ru-RU" sz="4500" dirty="0">
                <a:latin typeface="Corbel" panose="020B0503020204020204" pitchFamily="34" charset="0"/>
              </a:rPr>
              <a:t>приводят результаты на Олимпийских играх. Но </a:t>
            </a:r>
            <a:r>
              <a:rPr lang="ru-RU" sz="4500" dirty="0" smtClean="0">
                <a:latin typeface="Corbel" panose="020B0503020204020204" pitchFamily="34" charset="0"/>
              </a:rPr>
              <a:t>есть</a:t>
            </a:r>
            <a:endParaRPr lang="en-US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500" dirty="0" smtClean="0">
                <a:latin typeface="Corbel" panose="020B0503020204020204" pitchFamily="34" charset="0"/>
              </a:rPr>
              <a:t>дисциплина</a:t>
            </a:r>
            <a:r>
              <a:rPr lang="ru-RU" sz="4500" dirty="0">
                <a:latin typeface="Corbel" panose="020B0503020204020204" pitchFamily="34" charset="0"/>
              </a:rPr>
              <a:t>, в которой мировой рекорд женщин лучше, чем у мужчин. </a:t>
            </a:r>
            <a:r>
              <a:rPr lang="ru-RU" sz="4500" b="1" dirty="0" smtClean="0">
                <a:latin typeface="Corbel" panose="020B0503020204020204" pitchFamily="34" charset="0"/>
              </a:rPr>
              <a:t>Это:</a:t>
            </a:r>
            <a:endParaRPr lang="en-US" sz="4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500" dirty="0" err="1" smtClean="0">
                <a:latin typeface="Corbel" panose="020B0503020204020204" pitchFamily="34" charset="0"/>
              </a:rPr>
              <a:t>Unii</a:t>
            </a:r>
            <a:r>
              <a:rPr lang="en-US" sz="4500" dirty="0" smtClean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menționează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rezultatele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 smtClean="0">
                <a:latin typeface="Corbel" panose="020B0503020204020204" pitchFamily="34" charset="0"/>
              </a:rPr>
              <a:t>Jocuril</a:t>
            </a:r>
            <a:r>
              <a:rPr lang="ro-MD" sz="4500" dirty="0" smtClean="0">
                <a:latin typeface="Corbel" panose="020B0503020204020204" pitchFamily="34" charset="0"/>
              </a:rPr>
              <a:t>or</a:t>
            </a:r>
            <a:r>
              <a:rPr lang="en-US" sz="4500" dirty="0" smtClean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Olimpice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drept</a:t>
            </a:r>
            <a:r>
              <a:rPr lang="en-US" sz="4500" dirty="0">
                <a:latin typeface="Corbel" panose="020B0503020204020204" pitchFamily="34" charset="0"/>
              </a:rPr>
              <a:t> argument al </a:t>
            </a:r>
            <a:r>
              <a:rPr lang="en-US" sz="4500" dirty="0" err="1" smtClean="0">
                <a:latin typeface="Corbel" panose="020B0503020204020204" pitchFamily="34" charset="0"/>
              </a:rPr>
              <a:t>superiorității</a:t>
            </a:r>
            <a:endParaRPr lang="en-US" sz="4500" dirty="0">
              <a:latin typeface="Corbel" panose="020B0503020204020204" pitchFamily="34" charset="0"/>
            </a:endParaRPr>
          </a:p>
          <a:p>
            <a:pPr fontAlgn="base"/>
            <a:r>
              <a:rPr lang="en-US" sz="4500" dirty="0" err="1" smtClean="0">
                <a:latin typeface="Corbel" panose="020B0503020204020204" pitchFamily="34" charset="0"/>
              </a:rPr>
              <a:t>fizice</a:t>
            </a:r>
            <a:r>
              <a:rPr lang="en-US" sz="4500" dirty="0" smtClean="0">
                <a:latin typeface="Corbel" panose="020B0503020204020204" pitchFamily="34" charset="0"/>
              </a:rPr>
              <a:t> </a:t>
            </a:r>
            <a:r>
              <a:rPr lang="en-US" sz="4500" dirty="0">
                <a:latin typeface="Corbel" panose="020B0503020204020204" pitchFamily="34" charset="0"/>
              </a:rPr>
              <a:t>a </a:t>
            </a:r>
            <a:r>
              <a:rPr lang="en-US" sz="4500" dirty="0" err="1">
                <a:latin typeface="Corbel" panose="020B0503020204020204" pitchFamily="34" charset="0"/>
              </a:rPr>
              <a:t>bărbaților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față</a:t>
            </a:r>
            <a:r>
              <a:rPr lang="en-US" sz="4500" dirty="0">
                <a:latin typeface="Corbel" panose="020B0503020204020204" pitchFamily="34" charset="0"/>
              </a:rPr>
              <a:t> de </a:t>
            </a:r>
            <a:r>
              <a:rPr lang="en-US" sz="4500" dirty="0" err="1">
                <a:latin typeface="Corbel" panose="020B0503020204020204" pitchFamily="34" charset="0"/>
              </a:rPr>
              <a:t>femei</a:t>
            </a:r>
            <a:r>
              <a:rPr lang="en-US" sz="4500" dirty="0">
                <a:latin typeface="Corbel" panose="020B0503020204020204" pitchFamily="34" charset="0"/>
              </a:rPr>
              <a:t>. Dar </a:t>
            </a:r>
            <a:r>
              <a:rPr lang="en-US" sz="4500" dirty="0" err="1">
                <a:latin typeface="Corbel" panose="020B0503020204020204" pitchFamily="34" charset="0"/>
              </a:rPr>
              <a:t>există</a:t>
            </a:r>
            <a:r>
              <a:rPr lang="en-US" sz="4500" dirty="0">
                <a:latin typeface="Corbel" panose="020B0503020204020204" pitchFamily="34" charset="0"/>
              </a:rPr>
              <a:t> o </a:t>
            </a:r>
            <a:r>
              <a:rPr lang="en-US" sz="4500" dirty="0" err="1">
                <a:latin typeface="Corbel" panose="020B0503020204020204" pitchFamily="34" charset="0"/>
              </a:rPr>
              <a:t>disciplină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în</a:t>
            </a:r>
            <a:r>
              <a:rPr lang="en-US" sz="4500" dirty="0">
                <a:latin typeface="Corbel" panose="020B0503020204020204" pitchFamily="34" charset="0"/>
              </a:rPr>
              <a:t> care </a:t>
            </a:r>
            <a:r>
              <a:rPr lang="en-US" sz="4500" dirty="0" err="1">
                <a:latin typeface="Corbel" panose="020B0503020204020204" pitchFamily="34" charset="0"/>
              </a:rPr>
              <a:t>recordul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mondial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smtClean="0">
                <a:latin typeface="Corbel" panose="020B0503020204020204" pitchFamily="34" charset="0"/>
              </a:rPr>
              <a:t>la</a:t>
            </a:r>
          </a:p>
          <a:p>
            <a:pPr fontAlgn="base"/>
            <a:r>
              <a:rPr lang="en-US" sz="4500" dirty="0" err="1" smtClean="0">
                <a:latin typeface="Corbel" panose="020B0503020204020204" pitchFamily="34" charset="0"/>
              </a:rPr>
              <a:t>feminin</a:t>
            </a:r>
            <a:r>
              <a:rPr lang="en-US" sz="4500" dirty="0" smtClean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îl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întrece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pe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cel</a:t>
            </a:r>
            <a:r>
              <a:rPr lang="en-US" sz="4500" dirty="0">
                <a:latin typeface="Corbel" panose="020B0503020204020204" pitchFamily="34" charset="0"/>
              </a:rPr>
              <a:t> la </a:t>
            </a:r>
            <a:r>
              <a:rPr lang="en-US" sz="4500" dirty="0" err="1">
                <a:latin typeface="Corbel" panose="020B0503020204020204" pitchFamily="34" charset="0"/>
              </a:rPr>
              <a:t>masculin</a:t>
            </a:r>
            <a:r>
              <a:rPr lang="en-US" sz="4500" dirty="0">
                <a:latin typeface="Corbel" panose="020B0503020204020204" pitchFamily="34" charset="0"/>
              </a:rPr>
              <a:t>. </a:t>
            </a:r>
            <a:r>
              <a:rPr lang="en-US" sz="4500" b="1" dirty="0" smtClean="0">
                <a:latin typeface="Corbel" panose="020B0503020204020204" pitchFamily="34" charset="0"/>
              </a:rPr>
              <a:t>E</a:t>
            </a:r>
            <a:r>
              <a:rPr lang="ro-MD" sz="4500" b="1" smtClean="0">
                <a:latin typeface="Corbel" panose="020B0503020204020204" pitchFamily="34" charset="0"/>
              </a:rPr>
              <a:t>ste</a:t>
            </a:r>
            <a:r>
              <a:rPr lang="en-US" sz="4500" b="1" smtClean="0">
                <a:latin typeface="Corbel" panose="020B0503020204020204" pitchFamily="34" charset="0"/>
              </a:rPr>
              <a:t> </a:t>
            </a:r>
            <a:r>
              <a:rPr lang="en-US" sz="4500" b="1" dirty="0" err="1">
                <a:latin typeface="Corbel" panose="020B0503020204020204" pitchFamily="34" charset="0"/>
              </a:rPr>
              <a:t>vorba</a:t>
            </a:r>
            <a:r>
              <a:rPr lang="en-US" sz="4500" b="1" dirty="0">
                <a:latin typeface="Corbel" panose="020B0503020204020204" pitchFamily="34" charset="0"/>
              </a:rPr>
              <a:t> </a:t>
            </a:r>
            <a:r>
              <a:rPr lang="en-US" sz="4500" b="1" dirty="0" smtClean="0">
                <a:latin typeface="Corbel" panose="020B0503020204020204" pitchFamily="34" charset="0"/>
              </a:rPr>
              <a:t>de:</a:t>
            </a:r>
          </a:p>
          <a:p>
            <a:pPr fontAlgn="base"/>
            <a:r>
              <a:rPr lang="en-US" sz="4500" dirty="0" smtClean="0">
                <a:latin typeface="Corbel" panose="020B0503020204020204" pitchFamily="34" charset="0"/>
              </a:rPr>
              <a:t>1. </a:t>
            </a:r>
            <a:r>
              <a:rPr lang="ru-RU" sz="4500" dirty="0" smtClean="0">
                <a:latin typeface="Corbel" panose="020B0503020204020204" pitchFamily="34" charset="0"/>
              </a:rPr>
              <a:t>Командная </a:t>
            </a:r>
            <a:r>
              <a:rPr lang="ru-RU" sz="4500" dirty="0">
                <a:latin typeface="Corbel" panose="020B0503020204020204" pitchFamily="34" charset="0"/>
              </a:rPr>
              <a:t>стрельба из </a:t>
            </a:r>
            <a:r>
              <a:rPr lang="ru-RU" sz="4500" dirty="0" smtClean="0">
                <a:latin typeface="Corbel" panose="020B0503020204020204" pitchFamily="34" charset="0"/>
              </a:rPr>
              <a:t>лука</a:t>
            </a:r>
            <a:r>
              <a:rPr lang="x-none" sz="4500" dirty="0" smtClean="0">
                <a:latin typeface="Corbel" panose="020B0503020204020204" pitchFamily="34" charset="0"/>
              </a:rPr>
              <a:t> </a:t>
            </a:r>
            <a:r>
              <a:rPr lang="ru-RU" sz="4500" dirty="0" smtClean="0">
                <a:latin typeface="Corbel" panose="020B0503020204020204" pitchFamily="34" charset="0"/>
              </a:rPr>
              <a:t>/</a:t>
            </a:r>
            <a:r>
              <a:rPr lang="x-none" sz="4500" dirty="0" smtClean="0">
                <a:latin typeface="Corbel" panose="020B0503020204020204" pitchFamily="34" charset="0"/>
              </a:rPr>
              <a:t> </a:t>
            </a:r>
            <a:r>
              <a:rPr lang="en-US" sz="4500" dirty="0" err="1" smtClean="0">
                <a:latin typeface="Corbel" panose="020B0503020204020204" pitchFamily="34" charset="0"/>
              </a:rPr>
              <a:t>Tir</a:t>
            </a:r>
            <a:r>
              <a:rPr lang="en-US" sz="4500" dirty="0" smtClean="0">
                <a:latin typeface="Corbel" panose="020B0503020204020204" pitchFamily="34" charset="0"/>
              </a:rPr>
              <a:t> </a:t>
            </a:r>
            <a:r>
              <a:rPr lang="en-US" sz="4500" dirty="0">
                <a:latin typeface="Corbel" panose="020B0503020204020204" pitchFamily="34" charset="0"/>
              </a:rPr>
              <a:t>cu </a:t>
            </a:r>
            <a:r>
              <a:rPr lang="en-US" sz="4500" dirty="0" err="1">
                <a:latin typeface="Corbel" panose="020B0503020204020204" pitchFamily="34" charset="0"/>
              </a:rPr>
              <a:t>arcul</a:t>
            </a:r>
            <a:r>
              <a:rPr lang="en-US" sz="4500" dirty="0">
                <a:latin typeface="Corbel" panose="020B0503020204020204" pitchFamily="34" charset="0"/>
              </a:rPr>
              <a:t> (</a:t>
            </a:r>
            <a:r>
              <a:rPr lang="en-US" sz="4500" dirty="0" err="1" smtClean="0">
                <a:latin typeface="Corbel" panose="020B0503020204020204" pitchFamily="34" charset="0"/>
              </a:rPr>
              <a:t>echipe</a:t>
            </a:r>
            <a:r>
              <a:rPr lang="en-US" sz="4500" dirty="0" smtClean="0">
                <a:latin typeface="Corbel" panose="020B0503020204020204" pitchFamily="34" charset="0"/>
              </a:rPr>
              <a:t>)</a:t>
            </a:r>
          </a:p>
          <a:p>
            <a:pPr fontAlgn="base"/>
            <a:r>
              <a:rPr lang="en-US" sz="4500" dirty="0" smtClean="0">
                <a:latin typeface="Corbel" panose="020B0503020204020204" pitchFamily="34" charset="0"/>
              </a:rPr>
              <a:t>2</a:t>
            </a:r>
            <a:r>
              <a:rPr lang="en-US" sz="4500" dirty="0">
                <a:latin typeface="Corbel" panose="020B0503020204020204" pitchFamily="34" charset="0"/>
              </a:rPr>
              <a:t>. </a:t>
            </a:r>
            <a:r>
              <a:rPr lang="ru-RU" sz="4500" dirty="0">
                <a:latin typeface="Corbel" panose="020B0503020204020204" pitchFamily="34" charset="0"/>
              </a:rPr>
              <a:t>Бег на 400 метров с </a:t>
            </a:r>
            <a:r>
              <a:rPr lang="ru-RU" sz="4500" dirty="0" smtClean="0">
                <a:latin typeface="Corbel" panose="020B0503020204020204" pitchFamily="34" charset="0"/>
              </a:rPr>
              <a:t>препятствиями</a:t>
            </a:r>
            <a:r>
              <a:rPr lang="x-none" sz="4500" dirty="0" smtClean="0">
                <a:latin typeface="Corbel" panose="020B0503020204020204" pitchFamily="34" charset="0"/>
              </a:rPr>
              <a:t> </a:t>
            </a:r>
            <a:r>
              <a:rPr lang="ru-RU" sz="4500" dirty="0" smtClean="0">
                <a:latin typeface="Corbel" panose="020B0503020204020204" pitchFamily="34" charset="0"/>
              </a:rPr>
              <a:t>/ </a:t>
            </a:r>
            <a:r>
              <a:rPr lang="en-US" sz="4500" dirty="0" err="1">
                <a:latin typeface="Corbel" panose="020B0503020204020204" pitchFamily="34" charset="0"/>
              </a:rPr>
              <a:t>Alergarea</a:t>
            </a:r>
            <a:r>
              <a:rPr lang="en-US" sz="4500" dirty="0">
                <a:latin typeface="Corbel" panose="020B0503020204020204" pitchFamily="34" charset="0"/>
              </a:rPr>
              <a:t> la 400 </a:t>
            </a:r>
            <a:r>
              <a:rPr lang="en-US" sz="4500" dirty="0" err="1">
                <a:latin typeface="Corbel" panose="020B0503020204020204" pitchFamily="34" charset="0"/>
              </a:rPr>
              <a:t>metri</a:t>
            </a:r>
            <a:r>
              <a:rPr lang="en-US" sz="4500" dirty="0">
                <a:latin typeface="Corbel" panose="020B0503020204020204" pitchFamily="34" charset="0"/>
              </a:rPr>
              <a:t> cu </a:t>
            </a:r>
            <a:r>
              <a:rPr lang="en-US" sz="4500" dirty="0" err="1" smtClean="0">
                <a:latin typeface="Corbel" panose="020B0503020204020204" pitchFamily="34" charset="0"/>
              </a:rPr>
              <a:t>obstacole</a:t>
            </a:r>
            <a:endParaRPr lang="en-US" sz="4500" dirty="0">
              <a:latin typeface="Corbel" panose="020B0503020204020204" pitchFamily="34" charset="0"/>
            </a:endParaRPr>
          </a:p>
          <a:p>
            <a:pPr fontAlgn="base"/>
            <a:r>
              <a:rPr lang="en-US" sz="4500" dirty="0" smtClean="0">
                <a:latin typeface="Corbel" panose="020B0503020204020204" pitchFamily="34" charset="0"/>
              </a:rPr>
              <a:t>3</a:t>
            </a:r>
            <a:r>
              <a:rPr lang="en-US" sz="4500" dirty="0">
                <a:latin typeface="Corbel" panose="020B0503020204020204" pitchFamily="34" charset="0"/>
              </a:rPr>
              <a:t>. </a:t>
            </a:r>
            <a:r>
              <a:rPr lang="ru-RU" sz="4500" dirty="0">
                <a:latin typeface="Corbel" panose="020B0503020204020204" pitchFamily="34" charset="0"/>
              </a:rPr>
              <a:t>Прыжок в </a:t>
            </a:r>
            <a:r>
              <a:rPr lang="ru-RU" sz="4500" dirty="0" smtClean="0">
                <a:latin typeface="Corbel" panose="020B0503020204020204" pitchFamily="34" charset="0"/>
              </a:rPr>
              <a:t>высоту</a:t>
            </a:r>
            <a:r>
              <a:rPr lang="x-none" sz="4500" dirty="0" smtClean="0">
                <a:latin typeface="Corbel" panose="020B0503020204020204" pitchFamily="34" charset="0"/>
              </a:rPr>
              <a:t> </a:t>
            </a:r>
            <a:r>
              <a:rPr lang="ru-RU" sz="4500" dirty="0" smtClean="0">
                <a:latin typeface="Corbel" panose="020B0503020204020204" pitchFamily="34" charset="0"/>
              </a:rPr>
              <a:t>/</a:t>
            </a:r>
            <a:r>
              <a:rPr lang="x-none" sz="4500" dirty="0" smtClean="0">
                <a:latin typeface="Corbel" panose="020B0503020204020204" pitchFamily="34" charset="0"/>
              </a:rPr>
              <a:t> </a:t>
            </a:r>
            <a:r>
              <a:rPr lang="en-US" sz="4500" dirty="0" err="1" smtClean="0">
                <a:latin typeface="Corbel" panose="020B0503020204020204" pitchFamily="34" charset="0"/>
              </a:rPr>
              <a:t>Sărituri</a:t>
            </a:r>
            <a:r>
              <a:rPr lang="en-US" sz="4500" dirty="0" smtClean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în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 smtClean="0">
                <a:latin typeface="Corbel" panose="020B0503020204020204" pitchFamily="34" charset="0"/>
              </a:rPr>
              <a:t>înălțime</a:t>
            </a:r>
            <a:endParaRPr lang="en-US" sz="4500" dirty="0">
              <a:latin typeface="Corbel" panose="020B0503020204020204" pitchFamily="34" charset="0"/>
            </a:endParaRPr>
          </a:p>
          <a:p>
            <a:pPr fontAlgn="base"/>
            <a:r>
              <a:rPr lang="en-US" sz="4500" dirty="0" smtClean="0">
                <a:latin typeface="Corbel" panose="020B0503020204020204" pitchFamily="34" charset="0"/>
              </a:rPr>
              <a:t>4</a:t>
            </a:r>
            <a:r>
              <a:rPr lang="en-US" sz="4500" dirty="0">
                <a:latin typeface="Corbel" panose="020B0503020204020204" pitchFamily="34" charset="0"/>
              </a:rPr>
              <a:t>. </a:t>
            </a:r>
            <a:r>
              <a:rPr lang="ru-RU" sz="4500" dirty="0">
                <a:latin typeface="Corbel" panose="020B0503020204020204" pitchFamily="34" charset="0"/>
              </a:rPr>
              <a:t>Конькобежный спорт (2 км</a:t>
            </a:r>
            <a:r>
              <a:rPr lang="ru-RU" sz="4500" dirty="0" smtClean="0">
                <a:latin typeface="Corbel" panose="020B0503020204020204" pitchFamily="34" charset="0"/>
              </a:rPr>
              <a:t>)</a:t>
            </a:r>
            <a:r>
              <a:rPr lang="x-none" sz="4500" dirty="0" smtClean="0">
                <a:latin typeface="Corbel" panose="020B0503020204020204" pitchFamily="34" charset="0"/>
              </a:rPr>
              <a:t> </a:t>
            </a:r>
            <a:r>
              <a:rPr lang="ru-RU" sz="4500" dirty="0" smtClean="0">
                <a:latin typeface="Corbel" panose="020B0503020204020204" pitchFamily="34" charset="0"/>
              </a:rPr>
              <a:t>/</a:t>
            </a:r>
            <a:r>
              <a:rPr lang="x-none" sz="4500" dirty="0" smtClean="0">
                <a:latin typeface="Corbel" panose="020B0503020204020204" pitchFamily="34" charset="0"/>
              </a:rPr>
              <a:t> </a:t>
            </a:r>
            <a:r>
              <a:rPr lang="en-US" sz="4500" dirty="0" err="1" smtClean="0">
                <a:latin typeface="Corbel" panose="020B0503020204020204" pitchFamily="34" charset="0"/>
              </a:rPr>
              <a:t>Patinaj</a:t>
            </a:r>
            <a:r>
              <a:rPr lang="en-US" sz="4500" dirty="0" smtClean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viteză</a:t>
            </a:r>
            <a:r>
              <a:rPr lang="en-US" sz="4500" dirty="0">
                <a:latin typeface="Corbel" panose="020B0503020204020204" pitchFamily="34" charset="0"/>
              </a:rPr>
              <a:t> (2 km)</a:t>
            </a:r>
            <a:endParaRPr lang="ru-RU" sz="45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119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415182" y="384284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  </a:t>
            </a:r>
            <a:r>
              <a:rPr lang="en-US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</a:t>
            </a:r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Командная стрельба </a:t>
            </a:r>
            <a:r>
              <a:rPr lang="x-none" sz="6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x-none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  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из лука</a:t>
            </a:r>
            <a:r>
              <a:rPr lang="x-none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Tir</a:t>
            </a:r>
            <a:r>
              <a:rPr lang="en-US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cu </a:t>
            </a:r>
            <a:r>
              <a:rPr lang="en-US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arcul</a:t>
            </a:r>
            <a:endParaRPr lang="ru-RU" sz="6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3" y="2646674"/>
            <a:ext cx="9463548" cy="70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b="1" dirty="0">
                <a:latin typeface="Corbel" panose="020B0503020204020204" pitchFamily="34" charset="0"/>
              </a:rPr>
              <a:t>От какого фактора зависит пол зародыша </a:t>
            </a:r>
            <a:r>
              <a:rPr lang="ru-RU" sz="5400" b="1" dirty="0" smtClean="0">
                <a:latin typeface="Corbel" panose="020B0503020204020204" pitchFamily="34" charset="0"/>
              </a:rPr>
              <a:t>аллигатора?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b="1" dirty="0" smtClean="0">
                <a:latin typeface="Corbel" panose="020B0503020204020204" pitchFamily="34" charset="0"/>
              </a:rPr>
              <a:t>Ce </a:t>
            </a:r>
            <a:r>
              <a:rPr lang="en-US" sz="5400" b="1" dirty="0">
                <a:latin typeface="Corbel" panose="020B0503020204020204" pitchFamily="34" charset="0"/>
              </a:rPr>
              <a:t>factor </a:t>
            </a:r>
            <a:r>
              <a:rPr lang="en-US" sz="5400" b="1" dirty="0" err="1">
                <a:latin typeface="Corbel" panose="020B0503020204020204" pitchFamily="34" charset="0"/>
              </a:rPr>
              <a:t>determină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sexul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fătului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aligatorilor</a:t>
            </a:r>
            <a:r>
              <a:rPr lang="en-US" sz="5400" b="1" dirty="0">
                <a:latin typeface="Corbel" panose="020B0503020204020204" pitchFamily="34" charset="0"/>
              </a:rPr>
              <a:t>? </a:t>
            </a: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1. </a:t>
            </a:r>
            <a:r>
              <a:rPr lang="ru-RU" sz="5400" dirty="0" smtClean="0">
                <a:latin typeface="Corbel" panose="020B0503020204020204" pitchFamily="34" charset="0"/>
              </a:rPr>
              <a:t>Число </a:t>
            </a:r>
            <a:r>
              <a:rPr lang="ru-RU" sz="5400" dirty="0">
                <a:latin typeface="Corbel" panose="020B0503020204020204" pitchFamily="34" charset="0"/>
              </a:rPr>
              <a:t>отложенных </a:t>
            </a:r>
            <a:r>
              <a:rPr lang="ru-RU" sz="5400" dirty="0" smtClean="0">
                <a:latin typeface="Corbel" panose="020B0503020204020204" pitchFamily="34" charset="0"/>
              </a:rPr>
              <a:t>яиц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/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Numărul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de </a:t>
            </a:r>
            <a:r>
              <a:rPr lang="en-US" sz="5400" dirty="0" err="1">
                <a:latin typeface="Corbel" panose="020B0503020204020204" pitchFamily="34" charset="0"/>
              </a:rPr>
              <a:t>ouă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depuse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2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ru-RU" sz="5400" dirty="0">
                <a:latin typeface="Corbel" panose="020B0503020204020204" pitchFamily="34" charset="0"/>
              </a:rPr>
              <a:t>Температура окружающей </a:t>
            </a:r>
            <a:r>
              <a:rPr lang="ru-RU" sz="5400" dirty="0" smtClean="0">
                <a:latin typeface="Corbel" panose="020B0503020204020204" pitchFamily="34" charset="0"/>
              </a:rPr>
              <a:t>среды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/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Temperatura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ambientală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3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ru-RU" sz="5400" dirty="0">
                <a:latin typeface="Corbel" panose="020B0503020204020204" pitchFamily="34" charset="0"/>
              </a:rPr>
              <a:t>Пол особи, которая охраняет </a:t>
            </a:r>
            <a:r>
              <a:rPr lang="ru-RU" sz="5400" dirty="0" smtClean="0">
                <a:latin typeface="Corbel" panose="020B0503020204020204" pitchFamily="34" charset="0"/>
              </a:rPr>
              <a:t>кладку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/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Sexul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individului</a:t>
            </a:r>
            <a:r>
              <a:rPr lang="en-US" sz="5400" dirty="0">
                <a:latin typeface="Corbel" panose="020B0503020204020204" pitchFamily="34" charset="0"/>
              </a:rPr>
              <a:t> care </a:t>
            </a:r>
            <a:r>
              <a:rPr lang="en-US" sz="5400" dirty="0" err="1">
                <a:latin typeface="Corbel" panose="020B0503020204020204" pitchFamily="34" charset="0"/>
              </a:rPr>
              <a:t>păzește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ouăle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4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ru-RU" sz="5400" dirty="0">
                <a:latin typeface="Corbel" panose="020B0503020204020204" pitchFamily="34" charset="0"/>
              </a:rPr>
              <a:t>Количество выпавших </a:t>
            </a:r>
            <a:r>
              <a:rPr lang="ru-RU" sz="5400" dirty="0" smtClean="0">
                <a:latin typeface="Corbel" panose="020B0503020204020204" pitchFamily="34" charset="0"/>
              </a:rPr>
              <a:t>осадков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/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Cantitatea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de </a:t>
            </a:r>
            <a:r>
              <a:rPr lang="en-US" sz="5400" dirty="0" err="1">
                <a:latin typeface="Corbel" panose="020B0503020204020204" pitchFamily="34" charset="0"/>
              </a:rPr>
              <a:t>precipitații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7051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249174" y="384284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fontAlgn="base"/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2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Температура </a:t>
            </a:r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		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окружающей среды</a:t>
            </a:r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</a:t>
            </a:r>
          </a:p>
          <a:p>
            <a:pPr fontAlgn="base"/>
            <a:r>
              <a:rPr lang="x-none" sz="5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</a:t>
            </a:r>
            <a:r>
              <a:rPr lang="en-US" sz="5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Temperatura</a:t>
            </a:r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ambientală</a:t>
            </a:r>
            <a:endParaRPr lang="en-US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1" y="3196764"/>
            <a:ext cx="97536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3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b="1" dirty="0">
                <a:latin typeface="Corbel" panose="020B0503020204020204" pitchFamily="34" charset="0"/>
              </a:rPr>
              <a:t>Знак какой планеты можно распознать на логотипе организации </a:t>
            </a:r>
            <a:endParaRPr lang="x-none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«ООН</a:t>
            </a:r>
            <a:r>
              <a:rPr lang="x-none" sz="4800" b="1" dirty="0" smtClean="0">
                <a:latin typeface="Corbel" panose="020B0503020204020204" pitchFamily="34" charset="0"/>
              </a:rPr>
              <a:t> </a:t>
            </a:r>
            <a:r>
              <a:rPr lang="ru-RU" sz="4800" b="1" dirty="0" smtClean="0">
                <a:latin typeface="Corbel" panose="020B0503020204020204" pitchFamily="34" charset="0"/>
              </a:rPr>
              <a:t>женщины</a:t>
            </a:r>
            <a:r>
              <a:rPr lang="ru-RU" sz="4800" b="1" dirty="0">
                <a:latin typeface="Corbel" panose="020B0503020204020204" pitchFamily="34" charset="0"/>
              </a:rPr>
              <a:t>» (структура по вопросам гендерного равенства </a:t>
            </a:r>
            <a:endParaRPr lang="x-none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и расширения</a:t>
            </a:r>
            <a:r>
              <a:rPr lang="x-none" sz="4800" b="1" dirty="0" smtClean="0">
                <a:latin typeface="Corbel" panose="020B0503020204020204" pitchFamily="34" charset="0"/>
              </a:rPr>
              <a:t> </a:t>
            </a:r>
            <a:r>
              <a:rPr lang="ru-RU" sz="4800" b="1" dirty="0" smtClean="0">
                <a:latin typeface="Corbel" panose="020B0503020204020204" pitchFamily="34" charset="0"/>
              </a:rPr>
              <a:t>прав </a:t>
            </a:r>
            <a:r>
              <a:rPr lang="ru-RU" sz="4800" b="1" dirty="0">
                <a:latin typeface="Corbel" panose="020B0503020204020204" pitchFamily="34" charset="0"/>
              </a:rPr>
              <a:t>и возможностей женщин</a:t>
            </a:r>
            <a:r>
              <a:rPr lang="ru-RU" sz="4800" b="1" dirty="0" smtClean="0">
                <a:latin typeface="Corbel" panose="020B0503020204020204" pitchFamily="34" charset="0"/>
              </a:rPr>
              <a:t>)?</a:t>
            </a:r>
            <a:endParaRPr lang="en-US" sz="4800" b="1" dirty="0">
              <a:latin typeface="Corbel" panose="020B0503020204020204" pitchFamily="34" charset="0"/>
            </a:endParaRPr>
          </a:p>
          <a:p>
            <a:pPr fontAlgn="base"/>
            <a:r>
              <a:rPr lang="en-US" sz="4800" b="1" dirty="0" err="1" smtClean="0">
                <a:latin typeface="Corbel" panose="020B0503020204020204" pitchFamily="34" charset="0"/>
              </a:rPr>
              <a:t>Semnul</a:t>
            </a:r>
            <a:r>
              <a:rPr lang="en-US" sz="4800" b="1" dirty="0" smtClean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cărei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planete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poate</a:t>
            </a:r>
            <a:r>
              <a:rPr lang="en-US" sz="4800" b="1" dirty="0">
                <a:latin typeface="Corbel" panose="020B0503020204020204" pitchFamily="34" charset="0"/>
              </a:rPr>
              <a:t> fi </a:t>
            </a:r>
            <a:r>
              <a:rPr lang="en-US" sz="4800" b="1" dirty="0" err="1">
                <a:latin typeface="Corbel" panose="020B0503020204020204" pitchFamily="34" charset="0"/>
              </a:rPr>
              <a:t>văzut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pe</a:t>
            </a:r>
            <a:r>
              <a:rPr lang="en-US" sz="4800" b="1" dirty="0">
                <a:latin typeface="Corbel" panose="020B0503020204020204" pitchFamily="34" charset="0"/>
              </a:rPr>
              <a:t> logo-</a:t>
            </a:r>
            <a:r>
              <a:rPr lang="en-US" sz="4800" b="1" dirty="0" err="1">
                <a:latin typeface="Corbel" panose="020B0503020204020204" pitchFamily="34" charset="0"/>
              </a:rPr>
              <a:t>ul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organizației</a:t>
            </a:r>
            <a:r>
              <a:rPr lang="en-US" sz="4800" b="1" dirty="0">
                <a:latin typeface="Corbel" panose="020B0503020204020204" pitchFamily="34" charset="0"/>
              </a:rPr>
              <a:t> UN Women, </a:t>
            </a:r>
            <a:endParaRPr lang="x-none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b="1" dirty="0" smtClean="0">
                <a:latin typeface="Corbel" panose="020B0503020204020204" pitchFamily="34" charset="0"/>
              </a:rPr>
              <a:t>care se</a:t>
            </a:r>
            <a:r>
              <a:rPr lang="x-none" sz="4800" b="1" dirty="0" smtClean="0">
                <a:latin typeface="Corbel" panose="020B0503020204020204" pitchFamily="34" charset="0"/>
              </a:rPr>
              <a:t> </a:t>
            </a:r>
            <a:r>
              <a:rPr lang="en-US" sz="4800" b="1" dirty="0" err="1" smtClean="0">
                <a:latin typeface="Corbel" panose="020B0503020204020204" pitchFamily="34" charset="0"/>
              </a:rPr>
              <a:t>ocupă</a:t>
            </a:r>
            <a:r>
              <a:rPr lang="en-US" sz="4800" b="1" dirty="0" smtClean="0">
                <a:latin typeface="Corbel" panose="020B0503020204020204" pitchFamily="34" charset="0"/>
              </a:rPr>
              <a:t> </a:t>
            </a:r>
            <a:r>
              <a:rPr lang="en-US" sz="4800" b="1" dirty="0">
                <a:latin typeface="Corbel" panose="020B0503020204020204" pitchFamily="34" charset="0"/>
              </a:rPr>
              <a:t>de </a:t>
            </a:r>
            <a:r>
              <a:rPr lang="en-US" sz="4800" b="1" dirty="0" err="1">
                <a:latin typeface="Corbel" panose="020B0503020204020204" pitchFamily="34" charset="0"/>
              </a:rPr>
              <a:t>problema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lipsei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egalității</a:t>
            </a:r>
            <a:r>
              <a:rPr lang="en-US" sz="4800" b="1" dirty="0">
                <a:latin typeface="Corbel" panose="020B0503020204020204" pitchFamily="34" charset="0"/>
              </a:rPr>
              <a:t> de gen </a:t>
            </a:r>
            <a:r>
              <a:rPr lang="en-US" sz="4800" b="1" dirty="0" err="1">
                <a:latin typeface="Corbel" panose="020B0503020204020204" pitchFamily="34" charset="0"/>
              </a:rPr>
              <a:t>și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tinde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spre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endParaRPr lang="x-none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b="1" dirty="0" err="1" smtClean="0">
                <a:latin typeface="Corbel" panose="020B0503020204020204" pitchFamily="34" charset="0"/>
              </a:rPr>
              <a:t>respectarea</a:t>
            </a:r>
            <a:r>
              <a:rPr lang="en-US" sz="4800" b="1" dirty="0" smtClean="0">
                <a:latin typeface="Corbel" panose="020B0503020204020204" pitchFamily="34" charset="0"/>
              </a:rPr>
              <a:t> </a:t>
            </a:r>
            <a:r>
              <a:rPr lang="en-US" sz="4800" b="1" dirty="0" err="1" smtClean="0">
                <a:latin typeface="Corbel" panose="020B0503020204020204" pitchFamily="34" charset="0"/>
              </a:rPr>
              <a:t>drepturilor</a:t>
            </a:r>
            <a:r>
              <a:rPr lang="x-none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 smtClean="0">
                <a:latin typeface="Corbel" panose="020B0503020204020204" pitchFamily="34" charset="0"/>
              </a:rPr>
              <a:t>femeilor</a:t>
            </a:r>
            <a:r>
              <a:rPr lang="en-US" sz="4800" b="1" dirty="0">
                <a:latin typeface="Corbel" panose="020B0503020204020204" pitchFamily="34" charset="0"/>
              </a:rPr>
              <a:t>?  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1. </a:t>
            </a:r>
            <a:r>
              <a:rPr lang="ru-RU" sz="4800" dirty="0" smtClean="0">
                <a:latin typeface="Corbel" panose="020B0503020204020204" pitchFamily="34" charset="0"/>
              </a:rPr>
              <a:t>Юпитера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smtClean="0">
                <a:latin typeface="Corbel" panose="020B0503020204020204" pitchFamily="34" charset="0"/>
              </a:rPr>
              <a:t>Jupiter</a:t>
            </a: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2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ru-RU" sz="4800" dirty="0" smtClean="0">
                <a:latin typeface="Corbel" panose="020B0503020204020204" pitchFamily="34" charset="0"/>
              </a:rPr>
              <a:t>Нептуна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Neptun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3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ru-RU" sz="4800" dirty="0" smtClean="0">
                <a:latin typeface="Corbel" panose="020B0503020204020204" pitchFamily="34" charset="0"/>
              </a:rPr>
              <a:t>Венеры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smtClean="0">
                <a:latin typeface="Corbel" panose="020B0503020204020204" pitchFamily="34" charset="0"/>
              </a:rPr>
              <a:t>Venus</a:t>
            </a: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4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ru-RU" sz="4800" dirty="0" smtClean="0">
                <a:latin typeface="Corbel" panose="020B0503020204020204" pitchFamily="34" charset="0"/>
              </a:rPr>
              <a:t>Афродиты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Afrodita</a:t>
            </a:r>
            <a:endParaRPr lang="ru-RU" sz="4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774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415182" y="384284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3.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Венеры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Venus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4" y="3896287"/>
            <a:ext cx="9320897" cy="38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1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554</Words>
  <Application>Microsoft Office PowerPoint</Application>
  <PresentationFormat>Произвольный</PresentationFormat>
  <Paragraphs>113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402</cp:revision>
  <dcterms:modified xsi:type="dcterms:W3CDTF">2021-01-06T13:29:56Z</dcterms:modified>
</cp:coreProperties>
</file>