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7" autoAdjust="0"/>
    <p:restoredTop sz="94660"/>
  </p:normalViewPr>
  <p:slideViewPr>
    <p:cSldViewPr snapToGrid="0">
      <p:cViewPr varScale="1">
        <p:scale>
          <a:sx n="53" d="100"/>
          <a:sy n="53" d="100"/>
        </p:scale>
        <p:origin x="523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36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02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52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33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05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16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72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5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1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65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83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72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0104101" cy="116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err="1">
                <a:latin typeface="Corbel" panose="020B0503020204020204" pitchFamily="34" charset="0"/>
              </a:rPr>
              <a:t>Universitatea</a:t>
            </a:r>
            <a:r>
              <a:rPr lang="en-US" sz="5400" dirty="0">
                <a:latin typeface="Corbel" panose="020B0503020204020204" pitchFamily="34" charset="0"/>
              </a:rPr>
              <a:t> Stanford a </a:t>
            </a:r>
            <a:r>
              <a:rPr lang="en-US" sz="5400" dirty="0" err="1">
                <a:latin typeface="Corbel" panose="020B0503020204020204" pitchFamily="34" charset="0"/>
              </a:rPr>
              <a:t>lansat</a:t>
            </a:r>
            <a:r>
              <a:rPr lang="en-US" sz="5400" dirty="0">
                <a:latin typeface="Corbel" panose="020B0503020204020204" pitchFamily="34" charset="0"/>
              </a:rPr>
              <a:t> un video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care </a:t>
            </a:r>
            <a:r>
              <a:rPr lang="en-US" sz="5400" dirty="0" err="1">
                <a:latin typeface="Corbel" panose="020B0503020204020204" pitchFamily="34" charset="0"/>
              </a:rPr>
              <a:t>coronavirusul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încearcă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infecteze</a:t>
            </a:r>
            <a:r>
              <a:rPr lang="en-US" sz="5400" dirty="0">
                <a:latin typeface="Corbel" panose="020B0503020204020204" pitchFamily="34" charset="0"/>
              </a:rPr>
              <a:t> Terra. </a:t>
            </a:r>
            <a:r>
              <a:rPr lang="en-US" sz="5400" dirty="0" err="1">
                <a:latin typeface="Corbel" panose="020B0503020204020204" pitchFamily="34" charset="0"/>
              </a:rPr>
              <a:t>Medicii</a:t>
            </a:r>
            <a:r>
              <a:rPr lang="en-US" sz="5400" dirty="0">
                <a:latin typeface="Corbel" panose="020B0503020204020204" pitchFamily="34" charset="0"/>
              </a:rPr>
              <a:t> vin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ajutor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oferă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planetei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o </a:t>
            </a:r>
            <a:r>
              <a:rPr lang="en-US" sz="5400" dirty="0">
                <a:latin typeface="Corbel" panose="020B0503020204020204" pitchFamily="34" charset="0"/>
              </a:rPr>
              <a:t>ALFĂ </a:t>
            </a:r>
            <a:r>
              <a:rPr lang="en-US" sz="5400" dirty="0" err="1">
                <a:latin typeface="Corbel" panose="020B0503020204020204" pitchFamily="34" charset="0"/>
              </a:rPr>
              <a:t>imensă</a:t>
            </a:r>
            <a:r>
              <a:rPr lang="en-US" sz="5400" dirty="0">
                <a:latin typeface="Corbel" panose="020B0503020204020204" pitchFamily="34" charset="0"/>
              </a:rPr>
              <a:t>: un </a:t>
            </a:r>
            <a:r>
              <a:rPr lang="en-US" sz="5400" dirty="0" err="1">
                <a:latin typeface="Corbel" panose="020B0503020204020204" pitchFamily="34" charset="0"/>
              </a:rPr>
              <a:t>fel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scut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b="1" dirty="0" err="1">
                <a:latin typeface="Corbel" panose="020B0503020204020204" pitchFamily="34" charset="0"/>
              </a:rPr>
              <a:t>Ce</a:t>
            </a:r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err="1">
                <a:latin typeface="Corbel" panose="020B0503020204020204" pitchFamily="34" charset="0"/>
              </a:rPr>
              <a:t>este</a:t>
            </a:r>
            <a:r>
              <a:rPr lang="ru-RU" sz="5400" b="1" dirty="0">
                <a:latin typeface="Corbel" panose="020B0503020204020204" pitchFamily="34" charset="0"/>
              </a:rPr>
              <a:t> ALFA? </a:t>
            </a:r>
            <a:endParaRPr lang="ro-MD" sz="5400" b="1" dirty="0" smtClean="0">
              <a:latin typeface="Corbel" panose="020B0503020204020204" pitchFamily="34" charset="0"/>
            </a:endParaRPr>
          </a:p>
          <a:p>
            <a:pPr fontAlgn="base"/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Стэндфордский </a:t>
            </a:r>
            <a:r>
              <a:rPr lang="ru-RU" sz="5400" dirty="0">
                <a:latin typeface="Corbel" panose="020B0503020204020204" pitchFamily="34" charset="0"/>
              </a:rPr>
              <a:t>университет выпустил анимационный ролик,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в </a:t>
            </a:r>
            <a:r>
              <a:rPr lang="ru-RU" sz="5400" dirty="0">
                <a:latin typeface="Corbel" panose="020B0503020204020204" pitchFamily="34" charset="0"/>
              </a:rPr>
              <a:t>котором коронавирус стремится заразить Землю, а она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пытается </a:t>
            </a:r>
            <a:r>
              <a:rPr lang="ru-RU" sz="5400" dirty="0">
                <a:latin typeface="Corbel" panose="020B0503020204020204" pitchFamily="34" charset="0"/>
              </a:rPr>
              <a:t>уберечься. На помощь приходят врачи, которые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дают </a:t>
            </a:r>
            <a:r>
              <a:rPr lang="ru-RU" sz="5400" dirty="0">
                <a:latin typeface="Corbel" panose="020B0503020204020204" pitchFamily="34" charset="0"/>
              </a:rPr>
              <a:t>планете огромную АЛЬФУ, некое подобие щита.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Назовите </a:t>
            </a:r>
            <a:r>
              <a:rPr lang="ru-RU" sz="5400" b="1" dirty="0">
                <a:latin typeface="Corbel" panose="020B0503020204020204" pitchFamily="34" charset="0"/>
              </a:rPr>
              <a:t>АЛЬФУ.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o-MD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Masca de protecție / </a:t>
            </a:r>
          </a:p>
          <a:p>
            <a:pPr algn="ctr" fontAlgn="base"/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Защитная маска</a:t>
            </a:r>
            <a:endParaRPr lang="en-US" sz="6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4" y="2983701"/>
            <a:ext cx="80962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lvl="0"/>
            <a:r>
              <a:rPr lang="en-US" sz="7200" b="1" dirty="0">
                <a:latin typeface="Corbel" panose="020B0503020204020204" pitchFamily="34" charset="0"/>
              </a:rPr>
              <a:t>Ce </a:t>
            </a:r>
            <a:r>
              <a:rPr lang="en-US" sz="7200" b="1" dirty="0" err="1">
                <a:latin typeface="Corbel" panose="020B0503020204020204" pitchFamily="34" charset="0"/>
              </a:rPr>
              <a:t>proces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este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obligatoriu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pentru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chirurgi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și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lvl="0"/>
            <a:r>
              <a:rPr lang="en-US" sz="7200" b="1" dirty="0" err="1" smtClean="0">
                <a:latin typeface="Corbel" panose="020B0503020204020204" pitchFamily="34" charset="0"/>
              </a:rPr>
              <a:t>este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extrem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recomandat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drept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măsură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lvl="0"/>
            <a:r>
              <a:rPr lang="en-US" sz="7200" b="1" dirty="0" err="1" smtClean="0">
                <a:latin typeface="Corbel" panose="020B0503020204020204" pitchFamily="34" charset="0"/>
              </a:rPr>
              <a:t>preventivă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împotriva</a:t>
            </a:r>
            <a:r>
              <a:rPr lang="en-US" sz="7200" b="1" dirty="0">
                <a:latin typeface="Corbel" panose="020B0503020204020204" pitchFamily="34" charset="0"/>
              </a:rPr>
              <a:t> COVID-19?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lvl="0"/>
            <a:endParaRPr lang="ro-MD" sz="7200" b="1" dirty="0" smtClean="0">
              <a:latin typeface="Corbel" panose="020B0503020204020204" pitchFamily="34" charset="0"/>
            </a:endParaRPr>
          </a:p>
          <a:p>
            <a:pPr lvl="0"/>
            <a:r>
              <a:rPr lang="ru-RU" sz="7200" b="1" dirty="0" smtClean="0">
                <a:latin typeface="Corbel" panose="020B0503020204020204" pitchFamily="34" charset="0"/>
              </a:rPr>
              <a:t>Какой </a:t>
            </a:r>
            <a:r>
              <a:rPr lang="ru-RU" sz="7200" b="1" dirty="0">
                <a:latin typeface="Corbel" panose="020B0503020204020204" pitchFamily="34" charset="0"/>
              </a:rPr>
              <a:t>процесс обязателен для хирургов и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lvl="0"/>
            <a:r>
              <a:rPr lang="ru-RU" sz="7200" b="1" dirty="0" smtClean="0">
                <a:latin typeface="Corbel" panose="020B0503020204020204" pitchFamily="34" charset="0"/>
              </a:rPr>
              <a:t>очень </a:t>
            </a:r>
            <a:r>
              <a:rPr lang="ru-RU" sz="7200" b="1" dirty="0">
                <a:latin typeface="Corbel" panose="020B0503020204020204" pitchFamily="34" charset="0"/>
              </a:rPr>
              <a:t>рекомендован как мера профилактики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lvl="0"/>
            <a:r>
              <a:rPr lang="ru-RU" sz="7200" b="1" dirty="0" smtClean="0">
                <a:latin typeface="Corbel" panose="020B0503020204020204" pitchFamily="34" charset="0"/>
              </a:rPr>
              <a:t>от </a:t>
            </a:r>
            <a:r>
              <a:rPr lang="en-US" sz="7200" b="1" dirty="0">
                <a:latin typeface="Corbel" panose="020B0503020204020204" pitchFamily="34" charset="0"/>
              </a:rPr>
              <a:t>COVID</a:t>
            </a:r>
            <a:r>
              <a:rPr lang="ru-RU" sz="7200" b="1" dirty="0">
                <a:latin typeface="Corbel" panose="020B0503020204020204" pitchFamily="34" charset="0"/>
              </a:rPr>
              <a:t>-19? </a:t>
            </a:r>
            <a:endParaRPr lang="en-US" sz="72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o-MD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Spălatul mâinilor / </a:t>
            </a:r>
          </a:p>
          <a:p>
            <a:pPr algn="ctr" fontAlgn="base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Мытьё рук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634916"/>
            <a:ext cx="10076238" cy="70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4800" dirty="0" err="1">
                <a:latin typeface="Corbel" panose="020B0503020204020204" pitchFamily="34" charset="0"/>
              </a:rPr>
              <a:t>Directorul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executiv</a:t>
            </a:r>
            <a:r>
              <a:rPr lang="en-US" sz="4800" dirty="0">
                <a:latin typeface="Corbel" panose="020B0503020204020204" pitchFamily="34" charset="0"/>
              </a:rPr>
              <a:t> al UNICEF d-</a:t>
            </a:r>
            <a:r>
              <a:rPr lang="en-US" sz="4800" dirty="0" err="1">
                <a:latin typeface="Corbel" panose="020B0503020204020204" pitchFamily="34" charset="0"/>
              </a:rPr>
              <a:t>na</a:t>
            </a:r>
            <a:r>
              <a:rPr lang="en-US" sz="4800" dirty="0">
                <a:latin typeface="Corbel" panose="020B0503020204020204" pitchFamily="34" charset="0"/>
              </a:rPr>
              <a:t> Henrietta Fore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directorul</a:t>
            </a:r>
            <a:r>
              <a:rPr lang="en-US" sz="4800" dirty="0">
                <a:latin typeface="Corbel" panose="020B0503020204020204" pitchFamily="34" charset="0"/>
              </a:rPr>
              <a:t> general al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OMS </a:t>
            </a:r>
            <a:r>
              <a:rPr lang="en-US" sz="4800" dirty="0">
                <a:latin typeface="Corbel" panose="020B0503020204020204" pitchFamily="34" charset="0"/>
              </a:rPr>
              <a:t>(</a:t>
            </a:r>
            <a:r>
              <a:rPr lang="en-US" sz="4800" dirty="0" err="1">
                <a:latin typeface="Corbel" panose="020B0503020204020204" pitchFamily="34" charset="0"/>
              </a:rPr>
              <a:t>Organizația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Mondială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Sănătății</a:t>
            </a:r>
            <a:r>
              <a:rPr lang="en-US" sz="4800" dirty="0">
                <a:latin typeface="Corbel" panose="020B0503020204020204" pitchFamily="34" charset="0"/>
              </a:rPr>
              <a:t>) </a:t>
            </a:r>
            <a:r>
              <a:rPr lang="en-US" sz="4800" dirty="0" err="1">
                <a:latin typeface="Corbel" panose="020B0503020204020204" pitchFamily="34" charset="0"/>
              </a:rPr>
              <a:t>doctorul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Tedros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Adhanom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Ghebreyesus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au </a:t>
            </a:r>
            <a:r>
              <a:rPr lang="en-US" sz="4800" dirty="0" err="1">
                <a:latin typeface="Corbel" panose="020B0503020204020204" pitchFamily="34" charset="0"/>
              </a:rPr>
              <a:t>declarat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alăptarea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reprezintă</a:t>
            </a:r>
            <a:r>
              <a:rPr lang="en-US" sz="4800" dirty="0">
                <a:latin typeface="Corbel" panose="020B0503020204020204" pitchFamily="34" charset="0"/>
              </a:rPr>
              <a:t> o </a:t>
            </a:r>
            <a:r>
              <a:rPr lang="en-US" sz="4800" dirty="0" err="1">
                <a:latin typeface="Corbel" panose="020B0503020204020204" pitchFamily="34" charset="0"/>
              </a:rPr>
              <a:t>protecție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puternică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pentru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nou-născuți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au </a:t>
            </a:r>
            <a:r>
              <a:rPr lang="en-US" sz="4800" dirty="0" err="1">
                <a:latin typeface="Corbel" panose="020B0503020204020204" pitchFamily="34" charset="0"/>
              </a:rPr>
              <a:t>comparat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laptele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matern</a:t>
            </a:r>
            <a:r>
              <a:rPr lang="en-US" sz="4800" dirty="0">
                <a:latin typeface="Corbel" panose="020B0503020204020204" pitchFamily="34" charset="0"/>
              </a:rPr>
              <a:t> cu </a:t>
            </a:r>
            <a:r>
              <a:rPr lang="en-US" sz="4800" dirty="0" err="1">
                <a:latin typeface="Corbel" panose="020B0503020204020204" pitchFamily="34" charset="0"/>
              </a:rPr>
              <a:t>primul</a:t>
            </a:r>
            <a:r>
              <a:rPr lang="en-US" sz="4800" dirty="0">
                <a:latin typeface="Corbel" panose="020B0503020204020204" pitchFamily="34" charset="0"/>
              </a:rPr>
              <a:t>… </a:t>
            </a:r>
            <a:r>
              <a:rPr lang="ru-RU" sz="4800" b="1" dirty="0" err="1">
                <a:latin typeface="Corbel" panose="020B0503020204020204" pitchFamily="34" charset="0"/>
              </a:rPr>
              <a:t>Finisați</a:t>
            </a:r>
            <a:r>
              <a:rPr lang="ru-RU" sz="4800" b="1" dirty="0">
                <a:latin typeface="Corbel" panose="020B0503020204020204" pitchFamily="34" charset="0"/>
              </a:rPr>
              <a:t> </a:t>
            </a:r>
            <a:r>
              <a:rPr lang="ru-RU" sz="4800" b="1" dirty="0" err="1">
                <a:latin typeface="Corbel" panose="020B0503020204020204" pitchFamily="34" charset="0"/>
              </a:rPr>
              <a:t>propoziția</a:t>
            </a:r>
            <a:r>
              <a:rPr lang="ru-RU" sz="4800" b="1" dirty="0">
                <a:latin typeface="Corbel" panose="020B0503020204020204" pitchFamily="34" charset="0"/>
              </a:rPr>
              <a:t> </a:t>
            </a:r>
            <a:r>
              <a:rPr lang="ru-RU" sz="4800" b="1" dirty="0" err="1">
                <a:latin typeface="Corbel" panose="020B0503020204020204" pitchFamily="34" charset="0"/>
              </a:rPr>
              <a:t>cu</a:t>
            </a:r>
            <a:r>
              <a:rPr lang="ru-RU" sz="4800" b="1" dirty="0">
                <a:latin typeface="Corbel" panose="020B0503020204020204" pitchFamily="34" charset="0"/>
              </a:rPr>
              <a:t>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err="1" smtClean="0">
                <a:latin typeface="Corbel" panose="020B0503020204020204" pitchFamily="34" charset="0"/>
              </a:rPr>
              <a:t>un</a:t>
            </a:r>
            <a:r>
              <a:rPr lang="ru-RU" sz="4800" b="1" dirty="0" smtClean="0">
                <a:latin typeface="Corbel" panose="020B0503020204020204" pitchFamily="34" charset="0"/>
              </a:rPr>
              <a:t> </a:t>
            </a:r>
            <a:r>
              <a:rPr lang="ru-RU" sz="4800" b="1" dirty="0" err="1">
                <a:latin typeface="Corbel" panose="020B0503020204020204" pitchFamily="34" charset="0"/>
              </a:rPr>
              <a:t>cuvânt</a:t>
            </a:r>
            <a:r>
              <a:rPr lang="ru-RU" sz="4800" b="1" dirty="0">
                <a:latin typeface="Corbel" panose="020B0503020204020204" pitchFamily="34" charset="0"/>
              </a:rPr>
              <a:t>!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fontAlgn="base"/>
            <a:endParaRPr lang="ro-MD" sz="2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В </a:t>
            </a:r>
            <a:r>
              <a:rPr lang="ru-RU" sz="4800" dirty="0">
                <a:latin typeface="Corbel" panose="020B0503020204020204" pitchFamily="34" charset="0"/>
              </a:rPr>
              <a:t>совместном заявлении исполнительного директора ЮНИСЕФ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Генриетты </a:t>
            </a:r>
            <a:r>
              <a:rPr lang="ru-RU" sz="4800" dirty="0">
                <a:latin typeface="Corbel" panose="020B0503020204020204" pitchFamily="34" charset="0"/>
              </a:rPr>
              <a:t>Фор и генерального директора ВОЗ доктора </a:t>
            </a:r>
            <a:r>
              <a:rPr lang="ru-RU" sz="4800" dirty="0" err="1">
                <a:latin typeface="Corbel" panose="020B0503020204020204" pitchFamily="34" charset="0"/>
              </a:rPr>
              <a:t>Тедроса</a:t>
            </a:r>
            <a:r>
              <a:rPr lang="ru-RU" sz="4800" dirty="0">
                <a:latin typeface="Corbel" panose="020B0503020204020204" pitchFamily="34" charset="0"/>
              </a:rPr>
              <a:t>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err="1" smtClean="0">
                <a:latin typeface="Corbel" panose="020B0503020204020204" pitchFamily="34" charset="0"/>
              </a:rPr>
              <a:t>Адханома</a:t>
            </a:r>
            <a:r>
              <a:rPr lang="ru-RU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err="1">
                <a:latin typeface="Corbel" panose="020B0503020204020204" pitchFamily="34" charset="0"/>
              </a:rPr>
              <a:t>Гебрейесуса</a:t>
            </a:r>
            <a:r>
              <a:rPr lang="ru-RU" sz="4800" dirty="0">
                <a:latin typeface="Corbel" panose="020B0503020204020204" pitchFamily="34" charset="0"/>
              </a:rPr>
              <a:t> говорится, что грудное вскармливание –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это мощная </a:t>
            </a:r>
            <a:r>
              <a:rPr lang="ru-RU" sz="4800" dirty="0">
                <a:latin typeface="Corbel" panose="020B0503020204020204" pitchFamily="34" charset="0"/>
              </a:rPr>
              <a:t>защита для новорожденных детей. </a:t>
            </a:r>
            <a:r>
              <a:rPr lang="en-US" sz="4800" dirty="0">
                <a:latin typeface="Corbel" panose="020B0503020204020204" pitchFamily="34" charset="0"/>
              </a:rPr>
              <a:t>В </a:t>
            </a:r>
            <a:r>
              <a:rPr lang="en-US" sz="4800" dirty="0" err="1">
                <a:latin typeface="Corbel" panose="020B0503020204020204" pitchFamily="34" charset="0"/>
              </a:rPr>
              <a:t>заявлении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грудное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молоко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сравнивают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с </a:t>
            </a:r>
            <a:r>
              <a:rPr lang="en-US" sz="4800" dirty="0" err="1">
                <a:latin typeface="Corbel" panose="020B0503020204020204" pitchFamily="34" charset="0"/>
              </a:rPr>
              <a:t>первой</a:t>
            </a:r>
            <a:r>
              <a:rPr lang="en-US" sz="4800" dirty="0">
                <a:latin typeface="Corbel" panose="020B0503020204020204" pitchFamily="34" charset="0"/>
              </a:rPr>
              <a:t>… </a:t>
            </a:r>
            <a:r>
              <a:rPr lang="ru-RU" sz="4800" b="1" dirty="0">
                <a:latin typeface="Corbel" panose="020B0503020204020204" pitchFamily="34" charset="0"/>
              </a:rPr>
              <a:t>Чем? </a:t>
            </a:r>
            <a:endParaRPr lang="ru-RU" sz="6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48900" y="3868811"/>
            <a:ext cx="9855200" cy="386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Vaccin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Вакцина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9" y="3056254"/>
            <a:ext cx="9874391" cy="55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405"/>
            <a:ext cx="20104100" cy="97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33107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4800" b="1" dirty="0" err="1">
                <a:latin typeface="Corbel" panose="020B0503020204020204" pitchFamily="34" charset="0"/>
              </a:rPr>
              <a:t>Restabiliți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cuvintele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în</a:t>
            </a:r>
            <a:r>
              <a:rPr lang="en-US" sz="4800" b="1" dirty="0">
                <a:latin typeface="Corbel" panose="020B0503020204020204" pitchFamily="34" charset="0"/>
              </a:rPr>
              <a:t> care au </a:t>
            </a:r>
            <a:r>
              <a:rPr lang="en-US" sz="4800" b="1" dirty="0" err="1">
                <a:latin typeface="Corbel" panose="020B0503020204020204" pitchFamily="34" charset="0"/>
              </a:rPr>
              <a:t>fost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omise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toate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 smtClean="0">
                <a:latin typeface="Corbel" panose="020B0503020204020204" pitchFamily="34" charset="0"/>
              </a:rPr>
              <a:t>consoanele</a:t>
            </a:r>
            <a:r>
              <a:rPr lang="en-US" sz="4800" b="1" dirty="0" smtClean="0">
                <a:latin typeface="Corbel" panose="020B0503020204020204" pitchFamily="34" charset="0"/>
              </a:rPr>
              <a:t>.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e </a:t>
            </a:r>
            <a:r>
              <a:rPr lang="en-US" sz="4800" dirty="0" err="1">
                <a:latin typeface="Corbel" panose="020B0503020204020204" pitchFamily="34" charset="0"/>
              </a:rPr>
              <a:t>i</a:t>
            </a:r>
            <a:r>
              <a:rPr lang="en-US" sz="4800" dirty="0">
                <a:latin typeface="Corbel" panose="020B0503020204020204" pitchFamily="34" charset="0"/>
              </a:rPr>
              <a:t> e a e – </a:t>
            </a:r>
            <a:r>
              <a:rPr lang="en-US" sz="4800" dirty="0" err="1">
                <a:latin typeface="Corbel" panose="020B0503020204020204" pitchFamily="34" charset="0"/>
              </a:rPr>
              <a:t>operațiune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destinată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distrugerii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microorganismelor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patogene</a:t>
            </a:r>
            <a:r>
              <a:rPr lang="en-US" sz="4800" dirty="0">
                <a:latin typeface="Corbel" panose="020B0503020204020204" pitchFamily="34" charset="0"/>
              </a:rPr>
              <a:t> vii.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o </a:t>
            </a:r>
            <a:r>
              <a:rPr lang="en-US" sz="4800" dirty="0" err="1">
                <a:latin typeface="Corbel" panose="020B0503020204020204" pitchFamily="34" charset="0"/>
              </a:rPr>
              <a:t>i</a:t>
            </a:r>
            <a:r>
              <a:rPr lang="en-US" sz="4800" dirty="0">
                <a:latin typeface="Corbel" panose="020B0503020204020204" pitchFamily="34" charset="0"/>
              </a:rPr>
              <a:t> – cine </a:t>
            </a:r>
            <a:r>
              <a:rPr lang="en-US" sz="4800" dirty="0" err="1">
                <a:latin typeface="Corbel" panose="020B0503020204020204" pitchFamily="34" charset="0"/>
              </a:rPr>
              <a:t>este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menționat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sloganul</a:t>
            </a:r>
            <a:r>
              <a:rPr lang="en-US" sz="4800" dirty="0">
                <a:latin typeface="Corbel" panose="020B0503020204020204" pitchFamily="34" charset="0"/>
              </a:rPr>
              <a:t> UNICEF?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e </a:t>
            </a:r>
            <a:r>
              <a:rPr lang="en-US" sz="4800" dirty="0">
                <a:latin typeface="Corbel" panose="020B0503020204020204" pitchFamily="34" charset="0"/>
              </a:rPr>
              <a:t>o e u – </a:t>
            </a:r>
            <a:r>
              <a:rPr lang="en-US" sz="4800" dirty="0" err="1">
                <a:latin typeface="Corbel" panose="020B0503020204020204" pitchFamily="34" charset="0"/>
              </a:rPr>
              <a:t>dispozitiv</a:t>
            </a:r>
            <a:r>
              <a:rPr lang="en-US" sz="4800" dirty="0">
                <a:latin typeface="Corbel" panose="020B0503020204020204" pitchFamily="34" charset="0"/>
              </a:rPr>
              <a:t> care </a:t>
            </a:r>
            <a:r>
              <a:rPr lang="en-US" sz="4800" dirty="0" err="1">
                <a:latin typeface="Corbel" panose="020B0503020204020204" pitchFamily="34" charset="0"/>
              </a:rPr>
              <a:t>ajută</a:t>
            </a:r>
            <a:r>
              <a:rPr lang="en-US" sz="4800" dirty="0">
                <a:latin typeface="Corbel" panose="020B0503020204020204" pitchFamily="34" charset="0"/>
              </a:rPr>
              <a:t> la </a:t>
            </a:r>
            <a:r>
              <a:rPr lang="en-US" sz="4800" dirty="0" err="1">
                <a:latin typeface="Corbel" panose="020B0503020204020204" pitchFamily="34" charset="0"/>
              </a:rPr>
              <a:t>identificarea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unuia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dintre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simptomele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o-MD" sz="4800" dirty="0">
                <a:latin typeface="Corbel" panose="020B0503020204020204" pitchFamily="34" charset="0"/>
              </a:rPr>
              <a:t>	</a:t>
            </a:r>
            <a:r>
              <a:rPr lang="ro-MD" sz="4800" dirty="0" smtClean="0">
                <a:latin typeface="Corbel" panose="020B0503020204020204" pitchFamily="34" charset="0"/>
              </a:rPr>
              <a:t>		    </a:t>
            </a:r>
            <a:r>
              <a:rPr lang="en-US" sz="4800" dirty="0" smtClean="0">
                <a:latin typeface="Corbel" panose="020B0503020204020204" pitchFamily="34" charset="0"/>
              </a:rPr>
              <a:t>COVID-19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>
                <a:latin typeface="Corbel" panose="020B0503020204020204" pitchFamily="34" charset="0"/>
              </a:rPr>
              <a:t>Восстановите слова, в которых мы оставили только </a:t>
            </a:r>
            <a:r>
              <a:rPr lang="ru-RU" sz="4800" b="1" dirty="0" smtClean="0">
                <a:latin typeface="Corbel" panose="020B0503020204020204" pitchFamily="34" charset="0"/>
              </a:rPr>
              <a:t>гласные.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е </a:t>
            </a:r>
            <a:r>
              <a:rPr lang="ru-RU" sz="4800" dirty="0">
                <a:latin typeface="Corbel" panose="020B0503020204020204" pitchFamily="34" charset="0"/>
              </a:rPr>
              <a:t>и е </a:t>
            </a:r>
            <a:r>
              <a:rPr lang="ru-RU" sz="4800" dirty="0" err="1">
                <a:latin typeface="Corbel" panose="020B0503020204020204" pitchFamily="34" charset="0"/>
              </a:rPr>
              <a:t>ия</a:t>
            </a:r>
            <a:r>
              <a:rPr lang="ru-RU" sz="4800" dirty="0">
                <a:latin typeface="Corbel" panose="020B0503020204020204" pitchFamily="34" charset="0"/>
              </a:rPr>
              <a:t> – для этого используют санитайзер.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е </a:t>
            </a:r>
            <a:r>
              <a:rPr lang="ru-RU" sz="4800" dirty="0">
                <a:latin typeface="Corbel" panose="020B0503020204020204" pitchFamily="34" charset="0"/>
              </a:rPr>
              <a:t>ё о – кто упомянут в слогане ЮНИСЕФ?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е </a:t>
            </a:r>
            <a:r>
              <a:rPr lang="ru-RU" sz="4800" dirty="0">
                <a:latin typeface="Corbel" panose="020B0503020204020204" pitchFamily="34" charset="0"/>
              </a:rPr>
              <a:t>о е – устройство, которое помогает определить один из симптомов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o-MD" sz="4800" dirty="0">
                <a:latin typeface="Corbel" panose="020B0503020204020204" pitchFamily="34" charset="0"/>
              </a:rPr>
              <a:t>	</a:t>
            </a:r>
            <a:r>
              <a:rPr lang="ro-MD" sz="4800" dirty="0" smtClean="0">
                <a:latin typeface="Corbel" panose="020B0503020204020204" pitchFamily="34" charset="0"/>
              </a:rPr>
              <a:t>		 </a:t>
            </a:r>
            <a:r>
              <a:rPr lang="en-US" sz="4800" dirty="0" smtClean="0">
                <a:latin typeface="Corbel" panose="020B0503020204020204" pitchFamily="34" charset="0"/>
              </a:rPr>
              <a:t>COVID</a:t>
            </a:r>
            <a:r>
              <a:rPr lang="ru-RU" sz="4800" dirty="0">
                <a:latin typeface="Corbel" panose="020B0503020204020204" pitchFamily="34" charset="0"/>
              </a:rPr>
              <a:t>-19.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1074529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1600" y="3868810"/>
            <a:ext cx="9842500" cy="386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3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MD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Dezinfectare</a:t>
            </a:r>
            <a:r>
              <a:rPr lang="ru-RU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ru-RU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Дезинфекция</a:t>
            </a:r>
            <a:r>
              <a:rPr lang="en-US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o-MD" sz="3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38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o-MD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punct/</a:t>
            </a:r>
            <a:r>
              <a:rPr lang="ru-RU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u-RU" sz="38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3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MD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Copil</a:t>
            </a:r>
            <a:r>
              <a:rPr lang="ru-RU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/Ребёнок</a:t>
            </a:r>
            <a:r>
              <a:rPr lang="ro-MD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38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o-MD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punct/</a:t>
            </a:r>
            <a:r>
              <a:rPr lang="ru-RU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u-RU" sz="38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3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MD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Termometru</a:t>
            </a:r>
            <a:r>
              <a:rPr lang="ru-RU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/Термометр</a:t>
            </a:r>
            <a:r>
              <a:rPr lang="en-US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o-MD" sz="3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38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o-MD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punct/</a:t>
            </a:r>
            <a:r>
              <a:rPr lang="ru-RU" sz="3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балл.</a:t>
            </a:r>
            <a:r>
              <a:rPr lang="ru-RU" sz="38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38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US" sz="3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11224268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ОТВЕТА/RĂSPUNSURI – 3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5" y="2780185"/>
            <a:ext cx="4876800" cy="27432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34" y="2778023"/>
            <a:ext cx="3836292" cy="27410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2" y="5519042"/>
            <a:ext cx="5251715" cy="44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lvl="0"/>
            <a:r>
              <a:rPr lang="en-US" sz="6000" dirty="0">
                <a:latin typeface="Corbel" panose="020B0503020204020204" pitchFamily="34" charset="0"/>
              </a:rPr>
              <a:t>La </a:t>
            </a:r>
            <a:r>
              <a:rPr lang="en-US" sz="6000" dirty="0" err="1">
                <a:latin typeface="Corbel" panose="020B0503020204020204" pitchFamily="34" charset="0"/>
              </a:rPr>
              <a:t>ce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rată</a:t>
            </a:r>
            <a:r>
              <a:rPr lang="en-US" sz="6000" dirty="0">
                <a:latin typeface="Corbel" panose="020B0503020204020204" pitchFamily="34" charset="0"/>
              </a:rPr>
              <a:t> a </a:t>
            </a:r>
            <a:r>
              <a:rPr lang="en-US" sz="6000" dirty="0" err="1">
                <a:latin typeface="Corbel" panose="020B0503020204020204" pitchFamily="34" charset="0"/>
              </a:rPr>
              <a:t>cazurilor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>
                <a:latin typeface="Corbel" panose="020B0503020204020204" pitchFamily="34" charset="0"/>
              </a:rPr>
              <a:t>îmbolnăvire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Moldova se </a:t>
            </a:r>
            <a:r>
              <a:rPr lang="en-US" sz="6000" dirty="0" err="1">
                <a:latin typeface="Corbel" panose="020B0503020204020204" pitchFamily="34" charset="0"/>
              </a:rPr>
              <a:t>declară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lvl="0"/>
            <a:r>
              <a:rPr lang="en-US" sz="6000" dirty="0" err="1" smtClean="0">
                <a:latin typeface="Corbel" panose="020B0503020204020204" pitchFamily="34" charset="0"/>
              </a:rPr>
              <a:t>starea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de </a:t>
            </a:r>
            <a:r>
              <a:rPr lang="en-US" sz="6000" dirty="0" err="1">
                <a:latin typeface="Corbel" panose="020B0503020204020204" pitchFamily="34" charset="0"/>
              </a:rPr>
              <a:t>urgență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sănătate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publică</a:t>
            </a:r>
            <a:r>
              <a:rPr lang="en-US" sz="6000" dirty="0">
                <a:latin typeface="Corbel" panose="020B0503020204020204" pitchFamily="34" charset="0"/>
              </a:rPr>
              <a:t>: </a:t>
            </a:r>
            <a:r>
              <a:rPr lang="en-US" sz="6000" b="1" dirty="0">
                <a:latin typeface="Corbel" panose="020B0503020204020204" pitchFamily="34" charset="0"/>
              </a:rPr>
              <a:t>350 </a:t>
            </a:r>
            <a:r>
              <a:rPr lang="en-US" sz="6000" b="1" dirty="0" err="1">
                <a:latin typeface="Corbel" panose="020B0503020204020204" pitchFamily="34" charset="0"/>
              </a:rPr>
              <a:t>persoane</a:t>
            </a:r>
            <a:r>
              <a:rPr lang="en-US" sz="6000" b="1" dirty="0">
                <a:latin typeface="Corbel" panose="020B0503020204020204" pitchFamily="34" charset="0"/>
              </a:rPr>
              <a:t> la 100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lvl="0"/>
            <a:r>
              <a:rPr lang="en-US" sz="6000" b="1" dirty="0" smtClean="0">
                <a:latin typeface="Corbel" panose="020B0503020204020204" pitchFamily="34" charset="0"/>
              </a:rPr>
              <a:t>mii </a:t>
            </a:r>
            <a:r>
              <a:rPr lang="en-US" sz="6000" b="1" dirty="0" err="1">
                <a:latin typeface="Corbel" panose="020B0503020204020204" pitchFamily="34" charset="0"/>
              </a:rPr>
              <a:t>sau</a:t>
            </a:r>
            <a:r>
              <a:rPr lang="en-US" sz="6000" b="1" dirty="0">
                <a:latin typeface="Corbel" panose="020B0503020204020204" pitchFamily="34" charset="0"/>
              </a:rPr>
              <a:t> 350 </a:t>
            </a:r>
            <a:r>
              <a:rPr lang="en-US" sz="6000" b="1" dirty="0" err="1">
                <a:latin typeface="Corbel" panose="020B0503020204020204" pitchFamily="34" charset="0"/>
              </a:rPr>
              <a:t>persoane</a:t>
            </a:r>
            <a:r>
              <a:rPr lang="en-US" sz="6000" b="1" dirty="0">
                <a:latin typeface="Corbel" panose="020B0503020204020204" pitchFamily="34" charset="0"/>
              </a:rPr>
              <a:t> la 1 </a:t>
            </a:r>
            <a:r>
              <a:rPr lang="en-US" sz="6000" b="1" dirty="0" err="1">
                <a:latin typeface="Corbel" panose="020B0503020204020204" pitchFamily="34" charset="0"/>
              </a:rPr>
              <a:t>milion</a:t>
            </a:r>
            <a:r>
              <a:rPr lang="en-US" sz="6000" b="1" dirty="0" smtClean="0">
                <a:latin typeface="Corbel" panose="020B0503020204020204" pitchFamily="34" charset="0"/>
              </a:rPr>
              <a:t>?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lvl="0"/>
            <a:endParaRPr lang="ro-MD" sz="6000" dirty="0" smtClean="0">
              <a:latin typeface="Corbel" panose="020B0503020204020204" pitchFamily="34" charset="0"/>
            </a:endParaRPr>
          </a:p>
          <a:p>
            <a:pPr lvl="0"/>
            <a:r>
              <a:rPr lang="ru-RU" sz="6000" dirty="0" smtClean="0">
                <a:latin typeface="Corbel" panose="020B0503020204020204" pitchFamily="34" charset="0"/>
              </a:rPr>
              <a:t>При </a:t>
            </a:r>
            <a:r>
              <a:rPr lang="ru-RU" sz="6000" dirty="0">
                <a:latin typeface="Corbel" panose="020B0503020204020204" pitchFamily="34" charset="0"/>
              </a:rPr>
              <a:t>каком показателе заболевших в Молдове вводится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lvl="0"/>
            <a:r>
              <a:rPr lang="ru-RU" sz="6000" dirty="0" smtClean="0">
                <a:latin typeface="Corbel" panose="020B0503020204020204" pitchFamily="34" charset="0"/>
              </a:rPr>
              <a:t>чрезвычайное </a:t>
            </a:r>
            <a:r>
              <a:rPr lang="ru-RU" sz="6000" dirty="0">
                <a:latin typeface="Corbel" panose="020B0503020204020204" pitchFamily="34" charset="0"/>
              </a:rPr>
              <a:t>положение в области здравоохранения: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lvl="0"/>
            <a:r>
              <a:rPr lang="ru-RU" sz="6000" b="1" dirty="0" smtClean="0">
                <a:latin typeface="Corbel" panose="020B0503020204020204" pitchFamily="34" charset="0"/>
              </a:rPr>
              <a:t>350 </a:t>
            </a:r>
            <a:r>
              <a:rPr lang="ru-RU" sz="6000" b="1" dirty="0">
                <a:latin typeface="Corbel" panose="020B0503020204020204" pitchFamily="34" charset="0"/>
              </a:rPr>
              <a:t>человек на 100 тысяч или 350 человек на 1 </a:t>
            </a:r>
            <a:endParaRPr lang="ro-MD" sz="6000" b="1" dirty="0" smtClean="0">
              <a:latin typeface="Corbel" panose="020B0503020204020204" pitchFamily="34" charset="0"/>
            </a:endParaRPr>
          </a:p>
          <a:p>
            <a:pPr lvl="0"/>
            <a:r>
              <a:rPr lang="ru-RU" sz="6000" b="1" dirty="0" smtClean="0">
                <a:latin typeface="Corbel" panose="020B0503020204020204" pitchFamily="34" charset="0"/>
              </a:rPr>
              <a:t>миллион</a:t>
            </a:r>
            <a:r>
              <a:rPr lang="ru-RU" sz="6000" b="1" dirty="0">
                <a:latin typeface="Corbel" panose="020B0503020204020204" pitchFamily="34" charset="0"/>
              </a:rPr>
              <a:t>? </a:t>
            </a:r>
            <a:endParaRPr lang="en-US" sz="60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lvl="0" algn="ctr"/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350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persoane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la 100 </a:t>
            </a:r>
            <a:endParaRPr lang="ro-MD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0" algn="ctr"/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mii</a:t>
            </a:r>
            <a:r>
              <a:rPr lang="ro-MD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350 человек </a:t>
            </a:r>
            <a:endParaRPr lang="ro-MD" sz="6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0" algn="ctr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на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100 тысяч </a:t>
            </a:r>
            <a:endParaRPr lang="en-US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3070870"/>
            <a:ext cx="9981037" cy="561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lvl="0"/>
            <a:r>
              <a:rPr lang="en-US" sz="7200" b="1" dirty="0">
                <a:latin typeface="Corbel" panose="020B0503020204020204" pitchFamily="34" charset="0"/>
              </a:rPr>
              <a:t>Este </a:t>
            </a:r>
            <a:r>
              <a:rPr lang="en-US" sz="7200" b="1" dirty="0" err="1">
                <a:latin typeface="Corbel" panose="020B0503020204020204" pitchFamily="34" charset="0"/>
              </a:rPr>
              <a:t>adevărat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fals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virusul</a:t>
            </a:r>
            <a:r>
              <a:rPr lang="en-US" sz="7200" b="1" dirty="0">
                <a:latin typeface="Corbel" panose="020B0503020204020204" pitchFamily="34" charset="0"/>
              </a:rPr>
              <a:t> COVID-19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lvl="0"/>
            <a:r>
              <a:rPr lang="en-US" sz="7200" b="1" dirty="0" err="1" smtClean="0">
                <a:latin typeface="Corbel" panose="020B0503020204020204" pitchFamily="34" charset="0"/>
              </a:rPr>
              <a:t>afectează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concentrația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oxigen</a:t>
            </a:r>
            <a:r>
              <a:rPr lang="en-US" sz="7200" b="1" dirty="0">
                <a:latin typeface="Corbel" panose="020B0503020204020204" pitchFamily="34" charset="0"/>
              </a:rPr>
              <a:t> din </a:t>
            </a:r>
            <a:r>
              <a:rPr lang="en-US" sz="7200" b="1" dirty="0" err="1">
                <a:latin typeface="Corbel" panose="020B0503020204020204" pitchFamily="34" charset="0"/>
              </a:rPr>
              <a:t>sânge</a:t>
            </a:r>
            <a:r>
              <a:rPr lang="en-US" sz="7200" b="1" dirty="0">
                <a:latin typeface="Corbel" panose="020B0503020204020204" pitchFamily="34" charset="0"/>
              </a:rPr>
              <a:t>?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lvl="0"/>
            <a:endParaRPr lang="ro-MD" sz="7200" b="1" dirty="0" smtClean="0">
              <a:latin typeface="Corbel" panose="020B0503020204020204" pitchFamily="34" charset="0"/>
            </a:endParaRPr>
          </a:p>
          <a:p>
            <a:pPr lvl="0"/>
            <a:r>
              <a:rPr lang="ru-RU" sz="7200" b="1" dirty="0" smtClean="0">
                <a:latin typeface="Corbel" panose="020B0503020204020204" pitchFamily="34" charset="0"/>
              </a:rPr>
              <a:t>Верите </a:t>
            </a:r>
            <a:r>
              <a:rPr lang="ru-RU" sz="7200" b="1" dirty="0">
                <a:latin typeface="Corbel" panose="020B0503020204020204" pitchFamily="34" charset="0"/>
              </a:rPr>
              <a:t>ли вы, что вирус </a:t>
            </a:r>
            <a:r>
              <a:rPr lang="en-US" sz="7200" b="1" dirty="0">
                <a:latin typeface="Corbel" panose="020B0503020204020204" pitchFamily="34" charset="0"/>
              </a:rPr>
              <a:t>COVID</a:t>
            </a:r>
            <a:r>
              <a:rPr lang="ru-RU" sz="7200" b="1" dirty="0">
                <a:latin typeface="Corbel" panose="020B0503020204020204" pitchFamily="34" charset="0"/>
              </a:rPr>
              <a:t>-19 влияет на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lvl="0"/>
            <a:r>
              <a:rPr lang="ru-RU" sz="7200" b="1" dirty="0" smtClean="0">
                <a:latin typeface="Corbel" panose="020B0503020204020204" pitchFamily="34" charset="0"/>
              </a:rPr>
              <a:t>концентрацию </a:t>
            </a:r>
            <a:r>
              <a:rPr lang="ru-RU" sz="7200" b="1" dirty="0">
                <a:latin typeface="Corbel" panose="020B0503020204020204" pitchFamily="34" charset="0"/>
              </a:rPr>
              <a:t>кислорода в крови? </a:t>
            </a:r>
            <a:endParaRPr lang="en-US" sz="72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49174" y="3977862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Верю/</a:t>
            </a:r>
            <a:r>
              <a:rPr lang="en-US" sz="8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" y="2331469"/>
            <a:ext cx="7824470" cy="78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500" dirty="0" err="1">
                <a:latin typeface="Corbel" panose="020B0503020204020204" pitchFamily="34" charset="0"/>
              </a:rPr>
              <a:t>Măștile</a:t>
            </a:r>
            <a:r>
              <a:rPr lang="en-US" sz="6500" dirty="0">
                <a:latin typeface="Corbel" panose="020B0503020204020204" pitchFamily="34" charset="0"/>
              </a:rPr>
              <a:t> de </a:t>
            </a:r>
            <a:r>
              <a:rPr lang="en-US" sz="6500" dirty="0" err="1">
                <a:latin typeface="Corbel" panose="020B0503020204020204" pitchFamily="34" charset="0"/>
              </a:rPr>
              <a:t>protecție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sunt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eficiente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doar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atunci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când</a:t>
            </a:r>
            <a:r>
              <a:rPr lang="en-US" sz="6500" dirty="0">
                <a:latin typeface="Corbel" panose="020B0503020204020204" pitchFamily="34" charset="0"/>
              </a:rPr>
              <a:t> le </a:t>
            </a:r>
            <a:endParaRPr lang="ro-MD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purtați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corect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en-US" sz="6500" dirty="0" err="1">
                <a:latin typeface="Corbel" panose="020B0503020204020204" pitchFamily="34" charset="0"/>
              </a:rPr>
              <a:t>Într</a:t>
            </a:r>
            <a:r>
              <a:rPr lang="en-US" sz="6500" dirty="0">
                <a:latin typeface="Corbel" panose="020B0503020204020204" pitchFamily="34" charset="0"/>
              </a:rPr>
              <a:t>-un video social </a:t>
            </a:r>
            <a:r>
              <a:rPr lang="en-US" sz="6500" dirty="0" err="1">
                <a:latin typeface="Corbel" panose="020B0503020204020204" pitchFamily="34" charset="0"/>
              </a:rPr>
              <a:t>acestea</a:t>
            </a:r>
            <a:r>
              <a:rPr lang="en-US" sz="6500" dirty="0">
                <a:latin typeface="Corbel" panose="020B0503020204020204" pitchFamily="34" charset="0"/>
              </a:rPr>
              <a:t> au </a:t>
            </a:r>
            <a:r>
              <a:rPr lang="en-US" sz="6500" dirty="0" err="1">
                <a:latin typeface="Corbel" panose="020B0503020204020204" pitchFamily="34" charset="0"/>
              </a:rPr>
              <a:t>fost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endParaRPr lang="ro-MD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comparate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>
                <a:latin typeface="Corbel" panose="020B0503020204020204" pitchFamily="34" charset="0"/>
              </a:rPr>
              <a:t>cu </a:t>
            </a:r>
            <a:r>
              <a:rPr lang="en-US" sz="6500" dirty="0" err="1">
                <a:latin typeface="Corbel" panose="020B0503020204020204" pitchFamily="34" charset="0"/>
              </a:rPr>
              <a:t>centura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ru-RU" sz="6500" b="1" dirty="0" err="1">
                <a:latin typeface="Corbel" panose="020B0503020204020204" pitchFamily="34" charset="0"/>
              </a:rPr>
              <a:t>Ce</a:t>
            </a:r>
            <a:r>
              <a:rPr lang="ru-RU" sz="6500" b="1" dirty="0">
                <a:latin typeface="Corbel" panose="020B0503020204020204" pitchFamily="34" charset="0"/>
              </a:rPr>
              <a:t> </a:t>
            </a:r>
            <a:r>
              <a:rPr lang="ru-RU" sz="6500" b="1" dirty="0" err="1">
                <a:latin typeface="Corbel" panose="020B0503020204020204" pitchFamily="34" charset="0"/>
              </a:rPr>
              <a:t>fel</a:t>
            </a:r>
            <a:r>
              <a:rPr lang="ru-RU" sz="6500" b="1" dirty="0">
                <a:latin typeface="Corbel" panose="020B0503020204020204" pitchFamily="34" charset="0"/>
              </a:rPr>
              <a:t> </a:t>
            </a:r>
            <a:r>
              <a:rPr lang="ru-RU" sz="6500" b="1" dirty="0" err="1">
                <a:latin typeface="Corbel" panose="020B0503020204020204" pitchFamily="34" charset="0"/>
              </a:rPr>
              <a:t>de</a:t>
            </a:r>
            <a:r>
              <a:rPr lang="ru-RU" sz="6500" b="1" dirty="0">
                <a:latin typeface="Corbel" panose="020B0503020204020204" pitchFamily="34" charset="0"/>
              </a:rPr>
              <a:t> </a:t>
            </a:r>
            <a:r>
              <a:rPr lang="ru-RU" sz="6500" b="1" dirty="0" err="1">
                <a:latin typeface="Corbel" panose="020B0503020204020204" pitchFamily="34" charset="0"/>
              </a:rPr>
              <a:t>centură</a:t>
            </a:r>
            <a:r>
              <a:rPr lang="ru-RU" sz="6500" b="1" dirty="0">
                <a:latin typeface="Corbel" panose="020B0503020204020204" pitchFamily="34" charset="0"/>
              </a:rPr>
              <a:t>? </a:t>
            </a:r>
            <a:endParaRPr lang="ro-MD" sz="6500" b="1" dirty="0" smtClean="0">
              <a:latin typeface="Corbel" panose="020B0503020204020204" pitchFamily="34" charset="0"/>
            </a:endParaRPr>
          </a:p>
          <a:p>
            <a:pPr fontAlgn="base"/>
            <a:endParaRPr lang="ro-MD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Защитные </a:t>
            </a:r>
            <a:r>
              <a:rPr lang="ru-RU" sz="6500" dirty="0">
                <a:latin typeface="Corbel" panose="020B0503020204020204" pitchFamily="34" charset="0"/>
              </a:rPr>
              <a:t>маски эффективны, только если их </a:t>
            </a:r>
            <a:endParaRPr lang="ro-MD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правильно </a:t>
            </a:r>
            <a:r>
              <a:rPr lang="ru-RU" sz="6500" dirty="0">
                <a:latin typeface="Corbel" panose="020B0503020204020204" pitchFamily="34" charset="0"/>
              </a:rPr>
              <a:t>носить. В социальном ролике их </a:t>
            </a:r>
            <a:endParaRPr lang="ro-MD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сравнили </a:t>
            </a:r>
            <a:r>
              <a:rPr lang="ru-RU" sz="6500" dirty="0">
                <a:latin typeface="Corbel" panose="020B0503020204020204" pitchFamily="34" charset="0"/>
              </a:rPr>
              <a:t>с ремнём. </a:t>
            </a:r>
            <a:r>
              <a:rPr lang="ru-RU" sz="6500" b="1" dirty="0">
                <a:latin typeface="Corbel" panose="020B0503020204020204" pitchFamily="34" charset="0"/>
              </a:rPr>
              <a:t>Каким? </a:t>
            </a:r>
            <a:endParaRPr lang="ru-RU" sz="65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18058" y="3868811"/>
            <a:ext cx="9768114" cy="386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o-MD" sz="6000" b="1" dirty="0" smtClean="0">
                <a:solidFill>
                  <a:schemeClr val="bg1"/>
                </a:solidFill>
                <a:latin typeface="Corbel" pitchFamily="34" charset="0"/>
              </a:rPr>
              <a:t>Centura de siguranță</a:t>
            </a:r>
            <a:r>
              <a:rPr lang="ru-RU" sz="6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o-MD" sz="6000" b="1" dirty="0" smtClean="0">
                <a:solidFill>
                  <a:schemeClr val="bg1"/>
                </a:solidFill>
                <a:latin typeface="Corbel" pitchFamily="34" charset="0"/>
              </a:rPr>
              <a:t>/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rbel" pitchFamily="34" charset="0"/>
              </a:rPr>
              <a:t>Ремень безопасности</a:t>
            </a:r>
            <a:endParaRPr lang="ru-RU" sz="6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" y="2884186"/>
            <a:ext cx="10058400" cy="56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561</Words>
  <Application>Microsoft Office PowerPoint</Application>
  <PresentationFormat>Произвольный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413</cp:revision>
  <dcterms:modified xsi:type="dcterms:W3CDTF">2021-10-01T09:26:46Z</dcterms:modified>
</cp:coreProperties>
</file>