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6858000" cx="9144000"/>
  <p:notesSz cx="6858000" cy="9144000"/>
  <p:embeddedFontLst>
    <p:embeddedFont>
      <p:font typeface="Franklin Gothic"/>
      <p:bold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4" roundtripDataSignature="AMtx7miJdq0ARgDhnWC6HbgGRtVhHUIuj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FranklinGothic-bold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0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0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/>
        </p:txBody>
      </p:sp>
      <p:sp>
        <p:nvSpPr>
          <p:cNvPr id="14" name="Google Shape;14;p10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0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0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9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67" name="Google Shape;67;p19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68" name="Google Shape;68;p19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69" name="Google Shape;69;p19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70" name="Google Shape;70;p19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9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9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20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76" name="Google Shape;76;p20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77" name="Google Shape;77;p20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0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1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0" name="Google Shape;20;p1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2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2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26" name="Google Shape;26;p1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4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4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7" name="Google Shape;37;p14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5"/>
          <p:cNvSpPr txBox="1"/>
          <p:nvPr>
            <p:ph idx="1" type="body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43" name="Google Shape;43;p15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5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6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6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9" name="Google Shape;49;p16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50" name="Google Shape;50;p16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6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6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7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7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56" name="Google Shape;56;p17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57" name="Google Shape;57;p17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7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7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8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8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8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9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9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9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9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357187" y="500062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C8C93"/>
              </a:buClr>
              <a:buSzPts val="4400"/>
              <a:buFont typeface="Franklin Gothic"/>
              <a:buNone/>
            </a:pPr>
            <a:r>
              <a:rPr b="0" i="0" lang="ru-RU" sz="4400" u="none">
                <a:solidFill>
                  <a:srgbClr val="3C8C93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   </a:t>
            </a:r>
            <a:r>
              <a:rPr b="1" i="1" lang="ru-RU" sz="4400" u="none">
                <a:solidFill>
                  <a:srgbClr val="3C8C93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 </a:t>
            </a:r>
            <a:r>
              <a:rPr b="1" i="1" lang="ru-RU" sz="4800" u="none">
                <a:solidFill>
                  <a:srgbClr val="3C8C9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Признаки    </a:t>
            </a:r>
            <a:br>
              <a:rPr b="1" i="1" lang="ru-RU" sz="4800" u="none">
                <a:solidFill>
                  <a:srgbClr val="3C8C93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1" lang="ru-RU" sz="4800" u="none">
                <a:solidFill>
                  <a:srgbClr val="3C8C9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параллелограмма.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"/>
          <p:cNvSpPr txBox="1"/>
          <p:nvPr>
            <p:ph type="ctrTitle"/>
          </p:nvPr>
        </p:nvSpPr>
        <p:spPr>
          <a:xfrm>
            <a:off x="571500" y="1357312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400"/>
              <a:buFont typeface="Comic Sans MS"/>
              <a:buNone/>
            </a:pPr>
            <a:r>
              <a:rPr b="0" i="0" lang="ru-RU" sz="4400" u="none">
                <a:solidFill>
                  <a:srgbClr val="C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Устная работа</a:t>
            </a:r>
            <a:endParaRPr/>
          </a:p>
        </p:txBody>
      </p:sp>
      <p:sp>
        <p:nvSpPr>
          <p:cNvPr id="90" name="Google Shape;90;p2"/>
          <p:cNvSpPr txBox="1"/>
          <p:nvPr>
            <p:ph idx="1" type="subTitle"/>
          </p:nvPr>
        </p:nvSpPr>
        <p:spPr>
          <a:xfrm>
            <a:off x="2071687" y="2857500"/>
            <a:ext cx="7358062" cy="32146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14350" lvl="0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73"/>
              </a:buClr>
              <a:buSzPts val="3200"/>
              <a:buFont typeface="Arial"/>
              <a:buAutoNum type="arabicPeriod"/>
            </a:pPr>
            <a:r>
              <a:rPr b="0" i="1" lang="ru-RU" sz="3200" u="none">
                <a:solidFill>
                  <a:srgbClr val="262673"/>
                </a:solidFill>
                <a:latin typeface="Arial"/>
                <a:ea typeface="Arial"/>
                <a:cs typeface="Arial"/>
                <a:sym typeface="Arial"/>
              </a:rPr>
              <a:t>Какая фигура называется параллелограммом?</a:t>
            </a:r>
            <a:endParaRPr/>
          </a:p>
          <a:p>
            <a:pPr indent="-514350" lvl="0" marL="51435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62673"/>
              </a:buClr>
              <a:buSzPts val="3200"/>
              <a:buFont typeface="Arial"/>
              <a:buAutoNum type="arabicPeriod"/>
            </a:pPr>
            <a:r>
              <a:rPr b="0" i="1" lang="ru-RU" sz="3200" u="none">
                <a:solidFill>
                  <a:srgbClr val="262673"/>
                </a:solidFill>
                <a:latin typeface="Arial"/>
                <a:ea typeface="Arial"/>
                <a:cs typeface="Arial"/>
                <a:sym typeface="Arial"/>
              </a:rPr>
              <a:t>Сформулируйте свойства параллелограмма.</a:t>
            </a:r>
            <a:endParaRPr/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1" sz="3200" u="none">
              <a:solidFill>
                <a:srgbClr val="26267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D:\Мои рисунки\школа\Безымянный 5 - копия.jpg" id="91" name="Google Shape;91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4312" y="3657600"/>
            <a:ext cx="1682750" cy="3200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"/>
          <p:cNvSpPr txBox="1"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3"/>
          <p:cNvSpPr/>
          <p:nvPr/>
        </p:nvSpPr>
        <p:spPr>
          <a:xfrm>
            <a:off x="1428750" y="2571750"/>
            <a:ext cx="5286375" cy="3071812"/>
          </a:xfrm>
          <a:prstGeom prst="parallelogram">
            <a:avLst>
              <a:gd fmla="val 4250" name="adj"/>
            </a:avLst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b="0" i="0" lang="ru-RU" sz="11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                       </a:t>
            </a:r>
            <a:endParaRPr/>
          </a:p>
        </p:txBody>
      </p:sp>
      <p:sp>
        <p:nvSpPr>
          <p:cNvPr id="98" name="Google Shape;98;p3"/>
          <p:cNvSpPr txBox="1"/>
          <p:nvPr/>
        </p:nvSpPr>
        <p:spPr>
          <a:xfrm>
            <a:off x="5643570" y="2643182"/>
            <a:ext cx="785818" cy="78581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40</a:t>
            </a:r>
            <a:r>
              <a:rPr b="0" baseline="3000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3"/>
          <p:cNvSpPr txBox="1"/>
          <p:nvPr/>
        </p:nvSpPr>
        <p:spPr>
          <a:xfrm>
            <a:off x="2500298" y="2643182"/>
            <a:ext cx="357190" cy="35719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0" i="0" lang="ru-RU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3"/>
          <p:cNvSpPr txBox="1"/>
          <p:nvPr/>
        </p:nvSpPr>
        <p:spPr>
          <a:xfrm>
            <a:off x="1714480" y="5000636"/>
            <a:ext cx="571504" cy="42862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0" i="0" lang="ru-RU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3"/>
          <p:cNvSpPr txBox="1"/>
          <p:nvPr/>
        </p:nvSpPr>
        <p:spPr>
          <a:xfrm>
            <a:off x="5214942" y="5143512"/>
            <a:ext cx="500066" cy="30321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0" i="0" lang="ru-RU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3"/>
          <p:cNvSpPr txBox="1"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3"/>
          <p:cNvSpPr/>
          <p:nvPr/>
        </p:nvSpPr>
        <p:spPr>
          <a:xfrm>
            <a:off x="500034" y="2071678"/>
            <a:ext cx="6665607" cy="86177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ru-RU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</a:t>
            </a:r>
            <a:r>
              <a:rPr b="1" i="0" lang="ru-RU" sz="2400" u="none" cap="none" strike="noStrike">
                <a:latin typeface="Calibri"/>
                <a:ea typeface="Calibri"/>
                <a:cs typeface="Calibri"/>
                <a:sym typeface="Calibri"/>
              </a:rPr>
              <a:t>А                                                                  В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3"/>
          <p:cNvSpPr/>
          <p:nvPr/>
        </p:nvSpPr>
        <p:spPr>
          <a:xfrm>
            <a:off x="500034" y="5000636"/>
            <a:ext cx="5913798" cy="138499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br>
              <a:rPr b="0" i="0" lang="ru-RU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None/>
            </a:pPr>
            <a:r>
              <a:rPr b="1" i="0" lang="ru-RU" sz="2400" u="none" cap="none" strike="noStrike">
                <a:latin typeface="Calibri"/>
                <a:ea typeface="Calibri"/>
                <a:cs typeface="Calibri"/>
                <a:sym typeface="Calibri"/>
              </a:rPr>
              <a:t>          С                                                               D   </a:t>
            </a:r>
            <a:endParaRPr b="1" i="0" sz="24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3"/>
          <p:cNvSpPr txBox="1"/>
          <p:nvPr/>
        </p:nvSpPr>
        <p:spPr>
          <a:xfrm>
            <a:off x="642937" y="1428750"/>
            <a:ext cx="7772400" cy="785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400"/>
              <a:buFont typeface="Comic Sans MS"/>
              <a:buNone/>
            </a:pPr>
            <a:r>
              <a:rPr b="0" i="0" lang="ru-RU" sz="4400" u="none">
                <a:solidFill>
                  <a:srgbClr val="C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Задача.</a:t>
            </a:r>
            <a:endParaRPr/>
          </a:p>
        </p:txBody>
      </p:sp>
      <p:pic>
        <p:nvPicPr>
          <p:cNvPr descr="D:\Мои рисунки\школа\Рисунок2.png" id="106" name="Google Shape;106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926262" y="2714625"/>
            <a:ext cx="2217737" cy="23574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D:\Мои рисунки\школа\6422870_1.jpg" id="111" name="Google Shape;111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780000">
            <a:off x="7358062" y="1720850"/>
            <a:ext cx="1576387" cy="2065337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4"/>
          <p:cNvSpPr txBox="1"/>
          <p:nvPr/>
        </p:nvSpPr>
        <p:spPr>
          <a:xfrm>
            <a:off x="428625" y="1500187"/>
            <a:ext cx="7772400" cy="714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400"/>
              <a:buFont typeface="Comic Sans MS"/>
              <a:buNone/>
            </a:pPr>
            <a:r>
              <a:rPr b="0" i="0" lang="ru-RU" sz="4400" u="none">
                <a:solidFill>
                  <a:srgbClr val="C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Задача.</a:t>
            </a:r>
            <a:endParaRPr/>
          </a:p>
        </p:txBody>
      </p:sp>
      <p:sp>
        <p:nvSpPr>
          <p:cNvPr id="113" name="Google Shape;113;p4"/>
          <p:cNvSpPr/>
          <p:nvPr/>
        </p:nvSpPr>
        <p:spPr>
          <a:xfrm>
            <a:off x="1571625" y="2714625"/>
            <a:ext cx="5500687" cy="3000375"/>
          </a:xfrm>
          <a:prstGeom prst="parallelogram">
            <a:avLst>
              <a:gd fmla="val 7792" name="adj"/>
            </a:avLst>
          </a:prstGeom>
          <a:solidFill>
            <a:schemeClr val="accent1"/>
          </a:solidFill>
          <a:ln cap="flat" cmpd="sng" w="25400">
            <a:solidFill>
              <a:srgbClr val="89A4A7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4"/>
          <p:cNvSpPr txBox="1"/>
          <p:nvPr/>
        </p:nvSpPr>
        <p:spPr>
          <a:xfrm>
            <a:off x="3643296" y="3786200"/>
            <a:ext cx="2286900" cy="8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Font typeface="Arial"/>
              <a:buNone/>
            </a:pPr>
            <a:r>
              <a:rPr b="1" i="0" lang="ru-RU" sz="4800" u="none" cap="none" strike="noStrike">
                <a:latin typeface="Arial"/>
                <a:ea typeface="Arial"/>
                <a:cs typeface="Arial"/>
                <a:sym typeface="Arial"/>
              </a:rPr>
              <a:t>Р = 28</a:t>
            </a:r>
            <a:r>
              <a:rPr b="1" i="0" lang="ru-RU" sz="3200" u="none" cap="none" strike="noStrike"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115" name="Google Shape;115;p4"/>
          <p:cNvSpPr/>
          <p:nvPr/>
        </p:nvSpPr>
        <p:spPr>
          <a:xfrm>
            <a:off x="3000364" y="2285992"/>
            <a:ext cx="428628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None/>
            </a:pPr>
            <a:r>
              <a:rPr b="1" i="0" lang="ru-RU" sz="1800" u="none" cap="none" strike="noStrike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ru-RU" sz="2400" u="none" cap="none" strike="noStrike">
                <a:solidFill>
                  <a:srgbClr val="9B9B9B"/>
                </a:solidFill>
                <a:latin typeface="Calibri"/>
                <a:ea typeface="Calibri"/>
                <a:cs typeface="Calibri"/>
                <a:sym typeface="Calibri"/>
              </a:rPr>
              <a:t>А                                                      В</a:t>
            </a:r>
            <a:endParaRPr b="1" i="0" sz="2400" u="none" cap="none" strike="noStrike">
              <a:solidFill>
                <a:srgbClr val="9B9B9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4"/>
          <p:cNvSpPr/>
          <p:nvPr/>
        </p:nvSpPr>
        <p:spPr>
          <a:xfrm>
            <a:off x="1142976" y="5500702"/>
            <a:ext cx="428628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B9B9B"/>
              </a:buClr>
              <a:buSzPts val="2400"/>
              <a:buFont typeface="Calibri"/>
              <a:buNone/>
            </a:pPr>
            <a:r>
              <a:rPr b="1" i="0" lang="ru-RU" sz="2400" u="none" cap="none" strike="noStrike">
                <a:solidFill>
                  <a:srgbClr val="9B9B9B"/>
                </a:solidFill>
                <a:latin typeface="Calibri"/>
                <a:ea typeface="Calibri"/>
                <a:cs typeface="Calibri"/>
                <a:sym typeface="Calibri"/>
              </a:rPr>
              <a:t>   С                                                   D   </a:t>
            </a:r>
            <a:endParaRPr b="1" i="0" sz="2400" u="none" cap="none" strike="noStrike">
              <a:solidFill>
                <a:srgbClr val="9B9B9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4"/>
          <p:cNvSpPr txBox="1"/>
          <p:nvPr/>
        </p:nvSpPr>
        <p:spPr>
          <a:xfrm>
            <a:off x="1571604" y="3571876"/>
            <a:ext cx="1000132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0" i="0" lang="ru-RU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? см </a:t>
            </a:r>
            <a:endParaRPr/>
          </a:p>
        </p:txBody>
      </p:sp>
      <p:sp>
        <p:nvSpPr>
          <p:cNvPr id="118" name="Google Shape;118;p4"/>
          <p:cNvSpPr/>
          <p:nvPr/>
        </p:nvSpPr>
        <p:spPr>
          <a:xfrm>
            <a:off x="4714876" y="2285992"/>
            <a:ext cx="66877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ts val="1800"/>
              <a:buFont typeface="Calibri"/>
              <a:buNone/>
            </a:pPr>
            <a:r>
              <a:rPr b="1" i="0" lang="ru-RU" sz="1800" u="none" cap="none" strike="noStrike">
                <a:solidFill>
                  <a:srgbClr val="FFFFCC"/>
                </a:solidFill>
                <a:latin typeface="Calibri"/>
                <a:ea typeface="Calibri"/>
                <a:cs typeface="Calibri"/>
                <a:sym typeface="Calibri"/>
              </a:rPr>
              <a:t>8 см</a:t>
            </a:r>
            <a:r>
              <a:rPr b="1" i="0" lang="ru-RU" sz="1800" u="none" cap="none" strike="noStrike">
                <a:solidFill>
                  <a:srgbClr val="9B9B9B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5"/>
          <p:cNvSpPr txBox="1"/>
          <p:nvPr>
            <p:ph type="ctrTitle"/>
          </p:nvPr>
        </p:nvSpPr>
        <p:spPr>
          <a:xfrm>
            <a:off x="571500" y="1428750"/>
            <a:ext cx="77724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400"/>
              <a:buFont typeface="Comic Sans MS"/>
              <a:buNone/>
            </a:pPr>
            <a:r>
              <a:rPr b="0" i="0" lang="ru-RU" sz="4400" u="none">
                <a:solidFill>
                  <a:srgbClr val="C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Задача.</a:t>
            </a:r>
            <a:endParaRPr/>
          </a:p>
        </p:txBody>
      </p:sp>
      <p:sp>
        <p:nvSpPr>
          <p:cNvPr id="124" name="Google Shape;124;p5"/>
          <p:cNvSpPr/>
          <p:nvPr/>
        </p:nvSpPr>
        <p:spPr>
          <a:xfrm rot="-8940000">
            <a:off x="1819275" y="2917825"/>
            <a:ext cx="4572000" cy="2786062"/>
          </a:xfrm>
          <a:prstGeom prst="parallelogram">
            <a:avLst>
              <a:gd fmla="val 3291" name="adj"/>
            </a:avLst>
          </a:prstGeom>
          <a:gradFill>
            <a:gsLst>
              <a:gs pos="0">
                <a:srgbClr val="BCBCBC"/>
              </a:gs>
              <a:gs pos="35000">
                <a:srgbClr val="D0D0D0"/>
              </a:gs>
              <a:gs pos="100000">
                <a:srgbClr val="EDEDED"/>
              </a:gs>
            </a:gsLst>
            <a:lin ang="16200000" scaled="0"/>
          </a:gra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25" name="Google Shape;125;p5"/>
          <p:cNvCxnSpPr/>
          <p:nvPr/>
        </p:nvCxnSpPr>
        <p:spPr>
          <a:xfrm flipH="1" rot="-5400000">
            <a:off x="2107406" y="3679031"/>
            <a:ext cx="4071937" cy="1285875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26" name="Google Shape;126;p5"/>
          <p:cNvSpPr txBox="1"/>
          <p:nvPr/>
        </p:nvSpPr>
        <p:spPr>
          <a:xfrm>
            <a:off x="3071802" y="1928803"/>
            <a:ext cx="35719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15151"/>
              </a:buClr>
              <a:buSzPts val="2400"/>
              <a:buFont typeface="Calibri"/>
              <a:buNone/>
            </a:pPr>
            <a:r>
              <a:rPr b="1" i="0" lang="ru-RU" sz="2400" u="none" cap="none" strike="noStrike">
                <a:solidFill>
                  <a:srgbClr val="515151"/>
                </a:solidFill>
                <a:latin typeface="Calibri"/>
                <a:ea typeface="Calibri"/>
                <a:cs typeface="Calibri"/>
                <a:sym typeface="Calibri"/>
              </a:rPr>
              <a:t>К</a:t>
            </a:r>
            <a:endParaRPr/>
          </a:p>
        </p:txBody>
      </p:sp>
      <p:sp>
        <p:nvSpPr>
          <p:cNvPr id="127" name="Google Shape;127;p5"/>
          <p:cNvSpPr txBox="1"/>
          <p:nvPr/>
        </p:nvSpPr>
        <p:spPr>
          <a:xfrm>
            <a:off x="6858016" y="4143380"/>
            <a:ext cx="35719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15151"/>
              </a:buClr>
              <a:buSzPts val="2400"/>
              <a:buFont typeface="Calibri"/>
              <a:buNone/>
            </a:pPr>
            <a:r>
              <a:rPr b="1" i="0" lang="ru-RU" sz="2400" u="none" cap="none" strike="noStrike">
                <a:solidFill>
                  <a:srgbClr val="515151"/>
                </a:solidFill>
                <a:latin typeface="Calibri"/>
                <a:ea typeface="Calibri"/>
                <a:cs typeface="Calibri"/>
                <a:sym typeface="Calibri"/>
              </a:rPr>
              <a:t>М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5"/>
          <p:cNvSpPr txBox="1"/>
          <p:nvPr/>
        </p:nvSpPr>
        <p:spPr>
          <a:xfrm>
            <a:off x="4857752" y="6215082"/>
            <a:ext cx="285752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15151"/>
              </a:buClr>
              <a:buSzPts val="2400"/>
              <a:buFont typeface="Calibri"/>
              <a:buNone/>
            </a:pPr>
            <a:r>
              <a:rPr b="1" i="0" lang="ru-RU" sz="2400" u="none" cap="none" strike="noStrike">
                <a:solidFill>
                  <a:srgbClr val="515151"/>
                </a:solidFill>
                <a:latin typeface="Calibri"/>
                <a:ea typeface="Calibri"/>
                <a:cs typeface="Calibri"/>
                <a:sym typeface="Calibri"/>
              </a:rPr>
              <a:t>Р</a:t>
            </a:r>
            <a:endParaRPr/>
          </a:p>
        </p:txBody>
      </p:sp>
      <p:sp>
        <p:nvSpPr>
          <p:cNvPr id="129" name="Google Shape;129;p5"/>
          <p:cNvSpPr txBox="1"/>
          <p:nvPr/>
        </p:nvSpPr>
        <p:spPr>
          <a:xfrm>
            <a:off x="1071538" y="4071942"/>
            <a:ext cx="35719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15151"/>
              </a:buClr>
              <a:buSzPts val="2400"/>
              <a:buFont typeface="Calibri"/>
              <a:buNone/>
            </a:pPr>
            <a:r>
              <a:rPr b="1" i="0" lang="ru-RU" sz="2400" u="none" cap="none" strike="noStrike">
                <a:solidFill>
                  <a:srgbClr val="515151"/>
                </a:solidFill>
                <a:latin typeface="Calibri"/>
                <a:ea typeface="Calibri"/>
                <a:cs typeface="Calibri"/>
                <a:sym typeface="Calibri"/>
              </a:rPr>
              <a:t>О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5"/>
          <p:cNvSpPr txBox="1"/>
          <p:nvPr/>
        </p:nvSpPr>
        <p:spPr>
          <a:xfrm>
            <a:off x="3357562" y="2500312"/>
            <a:ext cx="214312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ru-RU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</p:txBody>
      </p:sp>
      <p:sp>
        <p:nvSpPr>
          <p:cNvPr id="131" name="Google Shape;131;p5"/>
          <p:cNvSpPr txBox="1"/>
          <p:nvPr/>
        </p:nvSpPr>
        <p:spPr>
          <a:xfrm>
            <a:off x="3714750" y="2571750"/>
            <a:ext cx="214312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ru-RU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/>
          </a:p>
        </p:txBody>
      </p:sp>
      <p:sp>
        <p:nvSpPr>
          <p:cNvPr id="132" name="Google Shape;132;p5"/>
          <p:cNvSpPr txBox="1"/>
          <p:nvPr/>
        </p:nvSpPr>
        <p:spPr>
          <a:xfrm>
            <a:off x="4786312" y="5715000"/>
            <a:ext cx="214312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ru-RU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/>
          </a:p>
        </p:txBody>
      </p:sp>
      <p:sp>
        <p:nvSpPr>
          <p:cNvPr id="133" name="Google Shape;133;p5"/>
          <p:cNvSpPr txBox="1"/>
          <p:nvPr/>
        </p:nvSpPr>
        <p:spPr>
          <a:xfrm>
            <a:off x="4357687" y="5715000"/>
            <a:ext cx="214312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ru-RU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/>
          </a:p>
        </p:txBody>
      </p:sp>
      <p:sp>
        <p:nvSpPr>
          <p:cNvPr id="134" name="Google Shape;134;p5"/>
          <p:cNvSpPr txBox="1"/>
          <p:nvPr/>
        </p:nvSpPr>
        <p:spPr>
          <a:xfrm>
            <a:off x="5643562" y="1785937"/>
            <a:ext cx="3000375" cy="1570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73"/>
              </a:buClr>
              <a:buSzPts val="1800"/>
              <a:buFont typeface="Arial"/>
              <a:buNone/>
            </a:pPr>
            <a:r>
              <a:rPr b="0" i="0" lang="ru-RU" sz="1800" u="none">
                <a:solidFill>
                  <a:srgbClr val="262673"/>
                </a:solidFill>
                <a:latin typeface="Arial"/>
                <a:ea typeface="Arial"/>
                <a:cs typeface="Arial"/>
                <a:sym typeface="Arial"/>
              </a:rPr>
              <a:t>∠</a:t>
            </a:r>
            <a:r>
              <a:rPr b="0" i="0" lang="ru-RU" sz="2400" u="none">
                <a:solidFill>
                  <a:srgbClr val="262673"/>
                </a:solidFill>
                <a:latin typeface="Arial"/>
                <a:ea typeface="Arial"/>
                <a:cs typeface="Arial"/>
                <a:sym typeface="Arial"/>
              </a:rPr>
              <a:t>1 = ∠3, ∠2 = ∠4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73"/>
              </a:buClr>
              <a:buSzPts val="2400"/>
              <a:buFont typeface="Arial"/>
              <a:buNone/>
            </a:pPr>
            <a:r>
              <a:rPr b="0" i="0" lang="ru-RU" sz="2400" u="none">
                <a:solidFill>
                  <a:srgbClr val="262673"/>
                </a:solidFill>
                <a:latin typeface="Arial"/>
                <a:ea typeface="Arial"/>
                <a:cs typeface="Arial"/>
                <a:sym typeface="Arial"/>
              </a:rPr>
              <a:t>Докажите, что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73"/>
              </a:buClr>
              <a:buSzPts val="2400"/>
              <a:buFont typeface="Arial"/>
              <a:buNone/>
            </a:pPr>
            <a:r>
              <a:rPr b="0" i="0" lang="ru-RU" sz="2400" u="none">
                <a:solidFill>
                  <a:srgbClr val="262673"/>
                </a:solidFill>
                <a:latin typeface="Arial"/>
                <a:ea typeface="Arial"/>
                <a:cs typeface="Arial"/>
                <a:sym typeface="Arial"/>
              </a:rPr>
              <a:t>КМРО – параллелограмм. </a:t>
            </a:r>
            <a:endParaRPr/>
          </a:p>
        </p:txBody>
      </p:sp>
      <p:pic>
        <p:nvPicPr>
          <p:cNvPr descr="D:\Мои рисунки\школа\м.jpg" id="135" name="Google Shape;135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1200000">
            <a:off x="185737" y="4822825"/>
            <a:ext cx="2078037" cy="1428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3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3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3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6"/>
          <p:cNvSpPr txBox="1"/>
          <p:nvPr>
            <p:ph type="title"/>
          </p:nvPr>
        </p:nvSpPr>
        <p:spPr>
          <a:xfrm>
            <a:off x="785812" y="1643062"/>
            <a:ext cx="7929562" cy="5000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73"/>
              </a:buClr>
              <a:buSzPts val="4400"/>
              <a:buFont typeface="Times New Roman"/>
              <a:buNone/>
            </a:pPr>
            <a:r>
              <a:rPr b="0" i="1" lang="ru-RU" sz="4400" u="none">
                <a:solidFill>
                  <a:srgbClr val="26267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Признаки параллелограмма.</a:t>
            </a:r>
            <a:endParaRPr/>
          </a:p>
        </p:txBody>
      </p:sp>
      <p:sp>
        <p:nvSpPr>
          <p:cNvPr id="141" name="Google Shape;141;p6"/>
          <p:cNvSpPr txBox="1"/>
          <p:nvPr>
            <p:ph idx="1" type="body"/>
          </p:nvPr>
        </p:nvSpPr>
        <p:spPr>
          <a:xfrm>
            <a:off x="571500" y="2357437"/>
            <a:ext cx="4857750" cy="3500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b="0" i="0" lang="ru-RU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Если АВ = СД и АВ II СД, то АВСД – параллелограмм. </a:t>
            </a:r>
            <a:endParaRPr/>
          </a:p>
          <a:p>
            <a:pPr indent="-2286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b="0" i="0" lang="ru-RU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Если АВ = СД и ВС = АД, то АВСД – параллелограмм. </a:t>
            </a:r>
            <a:endParaRPr/>
          </a:p>
          <a:p>
            <a:pPr indent="-2286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b="0" i="0" lang="ru-RU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Если АС ∩ ВД = О и ВО = ОД, АО = ОС, то АВСД – параллелограмм.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6"/>
          <p:cNvSpPr/>
          <p:nvPr/>
        </p:nvSpPr>
        <p:spPr>
          <a:xfrm>
            <a:off x="5786437" y="2428875"/>
            <a:ext cx="2071687" cy="785812"/>
          </a:xfrm>
          <a:prstGeom prst="parallelogram">
            <a:avLst>
              <a:gd fmla="val 2048" name="adj"/>
            </a:avLst>
          </a:prstGeom>
          <a:solidFill>
            <a:schemeClr val="accent1"/>
          </a:solidFill>
          <a:ln cap="flat" cmpd="sng" w="25400">
            <a:solidFill>
              <a:srgbClr val="89A4A7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6"/>
          <p:cNvSpPr txBox="1"/>
          <p:nvPr/>
        </p:nvSpPr>
        <p:spPr>
          <a:xfrm>
            <a:off x="5572125" y="2286000"/>
            <a:ext cx="338137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ru-RU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А</a:t>
            </a:r>
            <a:endParaRPr/>
          </a:p>
        </p:txBody>
      </p:sp>
      <p:sp>
        <p:nvSpPr>
          <p:cNvPr id="144" name="Google Shape;144;p6"/>
          <p:cNvSpPr txBox="1"/>
          <p:nvPr/>
        </p:nvSpPr>
        <p:spPr>
          <a:xfrm>
            <a:off x="7858125" y="2286000"/>
            <a:ext cx="338137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ru-RU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</a:t>
            </a:r>
            <a:endParaRPr/>
          </a:p>
        </p:txBody>
      </p:sp>
      <p:sp>
        <p:nvSpPr>
          <p:cNvPr id="145" name="Google Shape;145;p6"/>
          <p:cNvSpPr txBox="1"/>
          <p:nvPr/>
        </p:nvSpPr>
        <p:spPr>
          <a:xfrm>
            <a:off x="5429250" y="2857500"/>
            <a:ext cx="338137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ru-RU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</a:t>
            </a:r>
            <a:endParaRPr/>
          </a:p>
        </p:txBody>
      </p:sp>
      <p:sp>
        <p:nvSpPr>
          <p:cNvPr id="146" name="Google Shape;146;p6"/>
          <p:cNvSpPr txBox="1"/>
          <p:nvPr/>
        </p:nvSpPr>
        <p:spPr>
          <a:xfrm>
            <a:off x="7715250" y="2928937"/>
            <a:ext cx="350837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ru-RU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</a:t>
            </a:r>
            <a:endParaRPr/>
          </a:p>
        </p:txBody>
      </p:sp>
      <p:sp>
        <p:nvSpPr>
          <p:cNvPr id="147" name="Google Shape;147;p6"/>
          <p:cNvSpPr/>
          <p:nvPr/>
        </p:nvSpPr>
        <p:spPr>
          <a:xfrm>
            <a:off x="5715000" y="3714750"/>
            <a:ext cx="2071687" cy="785812"/>
          </a:xfrm>
          <a:prstGeom prst="parallelogram">
            <a:avLst>
              <a:gd fmla="val 2048" name="adj"/>
            </a:avLst>
          </a:prstGeom>
          <a:solidFill>
            <a:schemeClr val="accent1"/>
          </a:solidFill>
          <a:ln cap="flat" cmpd="sng" w="25400">
            <a:solidFill>
              <a:srgbClr val="89A4A7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6"/>
          <p:cNvSpPr/>
          <p:nvPr/>
        </p:nvSpPr>
        <p:spPr>
          <a:xfrm>
            <a:off x="5715000" y="5000625"/>
            <a:ext cx="2071687" cy="785812"/>
          </a:xfrm>
          <a:prstGeom prst="parallelogram">
            <a:avLst>
              <a:gd fmla="val 2048" name="adj"/>
            </a:avLst>
          </a:prstGeom>
          <a:solidFill>
            <a:schemeClr val="accent1"/>
          </a:solidFill>
          <a:ln cap="flat" cmpd="sng" w="25400">
            <a:solidFill>
              <a:srgbClr val="89A4A7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6"/>
          <p:cNvSpPr txBox="1"/>
          <p:nvPr/>
        </p:nvSpPr>
        <p:spPr>
          <a:xfrm>
            <a:off x="5500687" y="3500437"/>
            <a:ext cx="338137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ru-RU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А</a:t>
            </a:r>
            <a:endParaRPr/>
          </a:p>
        </p:txBody>
      </p:sp>
      <p:sp>
        <p:nvSpPr>
          <p:cNvPr id="150" name="Google Shape;150;p6"/>
          <p:cNvSpPr txBox="1"/>
          <p:nvPr/>
        </p:nvSpPr>
        <p:spPr>
          <a:xfrm>
            <a:off x="5500687" y="4857750"/>
            <a:ext cx="338137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ru-RU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А</a:t>
            </a:r>
            <a:endParaRPr/>
          </a:p>
        </p:txBody>
      </p:sp>
      <p:sp>
        <p:nvSpPr>
          <p:cNvPr id="151" name="Google Shape;151;p6"/>
          <p:cNvSpPr txBox="1"/>
          <p:nvPr/>
        </p:nvSpPr>
        <p:spPr>
          <a:xfrm>
            <a:off x="5357812" y="4214812"/>
            <a:ext cx="338137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ru-RU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</a:t>
            </a:r>
            <a:endParaRPr/>
          </a:p>
        </p:txBody>
      </p:sp>
      <p:sp>
        <p:nvSpPr>
          <p:cNvPr id="152" name="Google Shape;152;p6"/>
          <p:cNvSpPr txBox="1"/>
          <p:nvPr/>
        </p:nvSpPr>
        <p:spPr>
          <a:xfrm>
            <a:off x="7643812" y="4214812"/>
            <a:ext cx="350837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ru-RU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</a:t>
            </a:r>
            <a:endParaRPr/>
          </a:p>
        </p:txBody>
      </p:sp>
      <p:sp>
        <p:nvSpPr>
          <p:cNvPr id="153" name="Google Shape;153;p6"/>
          <p:cNvSpPr txBox="1"/>
          <p:nvPr/>
        </p:nvSpPr>
        <p:spPr>
          <a:xfrm>
            <a:off x="7786687" y="3500437"/>
            <a:ext cx="338137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ru-RU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</a:t>
            </a:r>
            <a:endParaRPr/>
          </a:p>
        </p:txBody>
      </p:sp>
      <p:sp>
        <p:nvSpPr>
          <p:cNvPr id="154" name="Google Shape;154;p6"/>
          <p:cNvSpPr txBox="1"/>
          <p:nvPr/>
        </p:nvSpPr>
        <p:spPr>
          <a:xfrm>
            <a:off x="7643812" y="5572125"/>
            <a:ext cx="350837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ru-RU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</a:t>
            </a:r>
            <a:endParaRPr/>
          </a:p>
        </p:txBody>
      </p:sp>
      <p:sp>
        <p:nvSpPr>
          <p:cNvPr id="155" name="Google Shape;155;p6"/>
          <p:cNvSpPr txBox="1"/>
          <p:nvPr/>
        </p:nvSpPr>
        <p:spPr>
          <a:xfrm>
            <a:off x="5357812" y="5572125"/>
            <a:ext cx="338137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ru-RU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</a:t>
            </a:r>
            <a:endParaRPr/>
          </a:p>
        </p:txBody>
      </p:sp>
      <p:sp>
        <p:nvSpPr>
          <p:cNvPr id="156" name="Google Shape;156;p6"/>
          <p:cNvSpPr txBox="1"/>
          <p:nvPr/>
        </p:nvSpPr>
        <p:spPr>
          <a:xfrm>
            <a:off x="7786687" y="4857750"/>
            <a:ext cx="338137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ru-RU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</a:t>
            </a:r>
            <a:endParaRPr/>
          </a:p>
        </p:txBody>
      </p:sp>
      <p:cxnSp>
        <p:nvCxnSpPr>
          <p:cNvPr id="157" name="Google Shape;157;p6"/>
          <p:cNvCxnSpPr/>
          <p:nvPr/>
        </p:nvCxnSpPr>
        <p:spPr>
          <a:xfrm>
            <a:off x="5929312" y="5000625"/>
            <a:ext cx="1643062" cy="785812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58" name="Google Shape;158;p6"/>
          <p:cNvCxnSpPr/>
          <p:nvPr/>
        </p:nvCxnSpPr>
        <p:spPr>
          <a:xfrm flipH="1" rot="10800000">
            <a:off x="5715000" y="5000625"/>
            <a:ext cx="2000250" cy="785812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59" name="Google Shape;159;p6"/>
          <p:cNvSpPr txBox="1"/>
          <p:nvPr/>
        </p:nvSpPr>
        <p:spPr>
          <a:xfrm>
            <a:off x="6643687" y="5429250"/>
            <a:ext cx="214312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ru-RU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</a:t>
            </a:r>
            <a:endParaRPr/>
          </a:p>
        </p:txBody>
      </p:sp>
      <p:cxnSp>
        <p:nvCxnSpPr>
          <p:cNvPr id="160" name="Google Shape;160;p6"/>
          <p:cNvCxnSpPr/>
          <p:nvPr/>
        </p:nvCxnSpPr>
        <p:spPr>
          <a:xfrm rot="5400000">
            <a:off x="6715125" y="2357437"/>
            <a:ext cx="285750" cy="142875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61" name="Google Shape;161;p6"/>
          <p:cNvCxnSpPr/>
          <p:nvPr/>
        </p:nvCxnSpPr>
        <p:spPr>
          <a:xfrm rot="5400000">
            <a:off x="6500812" y="3143250"/>
            <a:ext cx="285750" cy="142875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62" name="Google Shape;162;p6"/>
          <p:cNvCxnSpPr/>
          <p:nvPr/>
        </p:nvCxnSpPr>
        <p:spPr>
          <a:xfrm rot="5400000">
            <a:off x="6572250" y="4429125"/>
            <a:ext cx="285750" cy="142875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63" name="Google Shape;163;p6"/>
          <p:cNvCxnSpPr/>
          <p:nvPr/>
        </p:nvCxnSpPr>
        <p:spPr>
          <a:xfrm rot="5400000">
            <a:off x="6643687" y="3643312"/>
            <a:ext cx="285750" cy="142875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64" name="Google Shape;164;p6"/>
          <p:cNvCxnSpPr/>
          <p:nvPr/>
        </p:nvCxnSpPr>
        <p:spPr>
          <a:xfrm flipH="1">
            <a:off x="5715000" y="4071937"/>
            <a:ext cx="285750" cy="142875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65" name="Google Shape;165;p6"/>
          <p:cNvCxnSpPr/>
          <p:nvPr/>
        </p:nvCxnSpPr>
        <p:spPr>
          <a:xfrm flipH="1">
            <a:off x="5715000" y="4000500"/>
            <a:ext cx="285750" cy="142875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66" name="Google Shape;166;p6"/>
          <p:cNvCxnSpPr/>
          <p:nvPr/>
        </p:nvCxnSpPr>
        <p:spPr>
          <a:xfrm flipH="1">
            <a:off x="7572375" y="4071937"/>
            <a:ext cx="285750" cy="142875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67" name="Google Shape;167;p6"/>
          <p:cNvCxnSpPr/>
          <p:nvPr/>
        </p:nvCxnSpPr>
        <p:spPr>
          <a:xfrm flipH="1">
            <a:off x="7572375" y="4000500"/>
            <a:ext cx="285750" cy="142875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68" name="Google Shape;168;p6"/>
          <p:cNvCxnSpPr/>
          <p:nvPr/>
        </p:nvCxnSpPr>
        <p:spPr>
          <a:xfrm rot="-5400000">
            <a:off x="6322218" y="5179218"/>
            <a:ext cx="214312" cy="142875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69" name="Google Shape;169;p6"/>
          <p:cNvCxnSpPr/>
          <p:nvPr/>
        </p:nvCxnSpPr>
        <p:spPr>
          <a:xfrm rot="-5400000">
            <a:off x="7036593" y="5536406"/>
            <a:ext cx="214312" cy="142875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70" name="Google Shape;170;p6"/>
          <p:cNvCxnSpPr/>
          <p:nvPr/>
        </p:nvCxnSpPr>
        <p:spPr>
          <a:xfrm flipH="1" rot="5400000">
            <a:off x="7108031" y="5107781"/>
            <a:ext cx="214312" cy="142875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71" name="Google Shape;171;p6"/>
          <p:cNvCxnSpPr/>
          <p:nvPr/>
        </p:nvCxnSpPr>
        <p:spPr>
          <a:xfrm flipH="1" rot="5400000">
            <a:off x="7036593" y="5179218"/>
            <a:ext cx="214312" cy="142875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72" name="Google Shape;172;p6"/>
          <p:cNvCxnSpPr/>
          <p:nvPr/>
        </p:nvCxnSpPr>
        <p:spPr>
          <a:xfrm flipH="1" rot="5400000">
            <a:off x="6107906" y="5464968"/>
            <a:ext cx="214312" cy="142875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73" name="Google Shape;173;p6"/>
          <p:cNvCxnSpPr/>
          <p:nvPr/>
        </p:nvCxnSpPr>
        <p:spPr>
          <a:xfrm flipH="1" rot="5400000">
            <a:off x="6036468" y="5536406"/>
            <a:ext cx="214312" cy="142875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med" w="med" type="none"/>
            <a:tailEnd len="med" w="med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4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4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4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4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4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4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4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41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1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7"/>
          <p:cNvSpPr txBox="1"/>
          <p:nvPr>
            <p:ph type="title"/>
          </p:nvPr>
        </p:nvSpPr>
        <p:spPr>
          <a:xfrm>
            <a:off x="500062" y="1571625"/>
            <a:ext cx="8001000" cy="4286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99"/>
              </a:buClr>
              <a:buSzPts val="4400"/>
              <a:buFont typeface="Comic Sans MS"/>
              <a:buNone/>
            </a:pPr>
            <a:r>
              <a:rPr b="0" i="0" lang="ru-RU" sz="4400" u="none">
                <a:solidFill>
                  <a:srgbClr val="FF3399"/>
                </a:solidFill>
                <a:latin typeface="Comic Sans MS"/>
                <a:ea typeface="Comic Sans MS"/>
                <a:cs typeface="Comic Sans MS"/>
                <a:sym typeface="Comic Sans MS"/>
              </a:rPr>
              <a:t>Решение задач.</a:t>
            </a:r>
            <a:endParaRPr/>
          </a:p>
        </p:txBody>
      </p:sp>
      <p:sp>
        <p:nvSpPr>
          <p:cNvPr id="179" name="Google Shape;179;p7"/>
          <p:cNvSpPr txBox="1"/>
          <p:nvPr>
            <p:ph idx="1" type="body"/>
          </p:nvPr>
        </p:nvSpPr>
        <p:spPr>
          <a:xfrm>
            <a:off x="214312" y="2071687"/>
            <a:ext cx="8715375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>
              <a:solidFill>
                <a:srgbClr val="26267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262673"/>
              </a:buClr>
              <a:buSzPts val="2400"/>
              <a:buFont typeface="Arial"/>
              <a:buNone/>
            </a:pPr>
            <a:r>
              <a:rPr b="0" i="0" lang="ru-RU" sz="2400" u="none">
                <a:solidFill>
                  <a:srgbClr val="262673"/>
                </a:solidFill>
                <a:latin typeface="Arial"/>
                <a:ea typeface="Arial"/>
                <a:cs typeface="Arial"/>
                <a:sym typeface="Arial"/>
              </a:rPr>
              <a:t>    </a:t>
            </a:r>
            <a:r>
              <a:rPr b="0" i="0" lang="ru-RU" sz="4000" u="none">
                <a:solidFill>
                  <a:srgbClr val="262673"/>
                </a:solidFill>
                <a:latin typeface="Arial"/>
                <a:ea typeface="Arial"/>
                <a:cs typeface="Arial"/>
                <a:sym typeface="Arial"/>
              </a:rPr>
              <a:t>В треугольнике АВС медиана АМ продолжена за точку М до точки Д на расстояние, равное АМ, так, что, АМ = МД.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262673"/>
              </a:buClr>
              <a:buSzPts val="2400"/>
              <a:buFont typeface="Arial"/>
              <a:buNone/>
            </a:pPr>
            <a:r>
              <a:rPr b="0" i="0" lang="ru-RU" sz="2400" u="none">
                <a:solidFill>
                  <a:srgbClr val="262673"/>
                </a:solidFill>
                <a:latin typeface="Arial"/>
                <a:ea typeface="Arial"/>
                <a:cs typeface="Arial"/>
                <a:sym typeface="Arial"/>
              </a:rPr>
              <a:t>    </a:t>
            </a:r>
            <a:endParaRPr/>
          </a:p>
        </p:txBody>
      </p:sp>
      <p:pic>
        <p:nvPicPr>
          <p:cNvPr descr="D:\Мои рисунки\школа\trumb_7214646.jpg" id="180" name="Google Shape;180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00937" y="214312"/>
            <a:ext cx="1381125" cy="1571625"/>
          </a:xfrm>
          <a:prstGeom prst="rect">
            <a:avLst/>
          </a:prstGeom>
          <a:noFill/>
          <a:ln>
            <a:noFill/>
          </a:ln>
        </p:spPr>
      </p:pic>
      <p:sp>
        <p:nvSpPr>
          <p:cNvPr id="181" name="Google Shape;181;p7"/>
          <p:cNvSpPr txBox="1"/>
          <p:nvPr/>
        </p:nvSpPr>
        <p:spPr>
          <a:xfrm>
            <a:off x="500062" y="5214937"/>
            <a:ext cx="8358187" cy="1323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73"/>
              </a:buClr>
              <a:buSzPts val="4000"/>
              <a:buFont typeface="Arial"/>
              <a:buNone/>
            </a:pPr>
            <a:r>
              <a:rPr b="0" i="0" lang="ru-RU" sz="4000" u="none">
                <a:solidFill>
                  <a:srgbClr val="262673"/>
                </a:solidFill>
                <a:latin typeface="Arial"/>
                <a:ea typeface="Arial"/>
                <a:cs typeface="Arial"/>
                <a:sym typeface="Arial"/>
              </a:rPr>
              <a:t>Докажите, что АВСД – параллелограмм.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2010-06-12T08:25:50Z</dcterms:created>
  <dc:creator>Admin</dc:creator>
</cp:coreProperties>
</file>