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8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>
        <p:scale>
          <a:sx n="40" d="100"/>
          <a:sy n="40" d="100"/>
        </p:scale>
        <p:origin x="1301" y="5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519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7799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8709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8053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490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2420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5742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090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4283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599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100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787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253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478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58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6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3.jp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4.jp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226069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Это – вымышленная женщина </a:t>
            </a:r>
            <a:r>
              <a:rPr lang="ru-RU" sz="4300" dirty="0" err="1">
                <a:latin typeface="Corbel" panose="020B0503020204020204" pitchFamily="34" charset="0"/>
              </a:rPr>
              <a:t>Марсия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В </a:t>
            </a:r>
            <a:r>
              <a:rPr lang="ru-RU" sz="4300" dirty="0">
                <a:latin typeface="Corbel" panose="020B0503020204020204" pitchFamily="34" charset="0"/>
              </a:rPr>
              <a:t>одной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социальной рекламе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утверждается</a:t>
            </a:r>
            <a:r>
              <a:rPr lang="ru-RU" sz="4300" dirty="0">
                <a:latin typeface="Corbel" panose="020B0503020204020204" pitchFamily="34" charset="0"/>
              </a:rPr>
              <a:t>, что она была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бы </a:t>
            </a:r>
            <a:r>
              <a:rPr lang="ru-RU" sz="4300" dirty="0">
                <a:latin typeface="Corbel" panose="020B0503020204020204" pitchFamily="34" charset="0"/>
              </a:rPr>
              <a:t>11-ой в </a:t>
            </a:r>
            <a:r>
              <a:rPr lang="ru-RU" sz="4300" dirty="0" smtClean="0">
                <a:latin typeface="Corbel" panose="020B0503020204020204" pitchFamily="34" charset="0"/>
              </a:rPr>
              <a:t>списке </a:t>
            </a:r>
            <a:r>
              <a:rPr lang="ru-RU" sz="4300" dirty="0">
                <a:latin typeface="Corbel" panose="020B0503020204020204" pitchFamily="34" charset="0"/>
              </a:rPr>
              <a:t>ТАКИХ людей. </a:t>
            </a:r>
            <a:r>
              <a:rPr lang="ru-RU" sz="4300" dirty="0" smtClean="0">
                <a:latin typeface="Corbel" panose="020B0503020204020204" pitchFamily="34" charset="0"/>
              </a:rPr>
              <a:t>Вроде,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неплохо</a:t>
            </a:r>
            <a:r>
              <a:rPr lang="ru-RU" sz="4300" dirty="0">
                <a:latin typeface="Corbel" panose="020B0503020204020204" pitchFamily="34" charset="0"/>
              </a:rPr>
              <a:t>,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но </a:t>
            </a:r>
            <a:r>
              <a:rPr lang="ru-RU" sz="4300" dirty="0">
                <a:latin typeface="Corbel" panose="020B0503020204020204" pitchFamily="34" charset="0"/>
              </a:rPr>
              <a:t>её прототип – пятый. </a:t>
            </a:r>
            <a:r>
              <a:rPr lang="ru-RU" sz="4300" b="1" dirty="0" smtClean="0">
                <a:latin typeface="Corbel" panose="020B0503020204020204" pitchFamily="34" charset="0"/>
              </a:rPr>
              <a:t>Напишите </a:t>
            </a:r>
            <a:r>
              <a:rPr lang="ru-RU" sz="4300" b="1" dirty="0">
                <a:latin typeface="Corbel" panose="020B0503020204020204" pitchFamily="34" charset="0"/>
              </a:rPr>
              <a:t>ТАКИХ, и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какой </a:t>
            </a:r>
            <a:r>
              <a:rPr lang="ru-RU" sz="4300" b="1" dirty="0">
                <a:latin typeface="Corbel" panose="020B0503020204020204" pitchFamily="34" charset="0"/>
              </a:rPr>
              <a:t>посыл </a:t>
            </a:r>
            <a:r>
              <a:rPr lang="ru-RU" sz="4300" b="1" dirty="0" smtClean="0">
                <a:latin typeface="Corbel" panose="020B0503020204020204" pitchFamily="34" charset="0"/>
              </a:rPr>
              <a:t>у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ru-RU" sz="4300" b="1" dirty="0" smtClean="0">
                <a:latin typeface="Corbel" panose="020B0503020204020204" pitchFamily="34" charset="0"/>
              </a:rPr>
              <a:t>рекламы.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Aceasta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e o </a:t>
            </a:r>
            <a:r>
              <a:rPr lang="en-US" sz="4300" dirty="0" err="1">
                <a:latin typeface="Corbel" panose="020B0503020204020204" pitchFamily="34" charset="0"/>
              </a:rPr>
              <a:t>femeie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fictivă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nume</a:t>
            </a:r>
            <a:r>
              <a:rPr lang="en-US" sz="4300" dirty="0">
                <a:latin typeface="Corbel" panose="020B0503020204020204" pitchFamily="34" charset="0"/>
              </a:rPr>
              <a:t> Marcia.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O </a:t>
            </a:r>
            <a:r>
              <a:rPr lang="en-US" sz="4300" dirty="0" err="1" smtClean="0">
                <a:latin typeface="Corbel" panose="020B0503020204020204" pitchFamily="34" charset="0"/>
              </a:rPr>
              <a:t>publicitate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socială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susține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Marcia </a:t>
            </a:r>
            <a:r>
              <a:rPr lang="en-US" sz="4300" dirty="0" err="1">
                <a:latin typeface="Corbel" panose="020B0503020204020204" pitchFamily="34" charset="0"/>
              </a:rPr>
              <a:t>ar</a:t>
            </a:r>
            <a:r>
              <a:rPr lang="en-US" sz="4300" dirty="0">
                <a:latin typeface="Corbel" panose="020B0503020204020204" pitchFamily="34" charset="0"/>
              </a:rPr>
              <a:t> fi a 11-a </a:t>
            </a:r>
            <a:r>
              <a:rPr lang="en-US" sz="4300" dirty="0" err="1">
                <a:latin typeface="Corbel" panose="020B0503020204020204" pitchFamily="34" charset="0"/>
              </a:rPr>
              <a:t>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lista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 ASTFEL de </a:t>
            </a:r>
            <a:r>
              <a:rPr lang="en-US" sz="4300" dirty="0" err="1">
                <a:latin typeface="Corbel" panose="020B0503020204020204" pitchFamily="34" charset="0"/>
              </a:rPr>
              <a:t>persoane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dirty="0" smtClean="0">
                <a:latin typeface="Corbel" panose="020B0503020204020204" pitchFamily="34" charset="0"/>
              </a:rPr>
              <a:t>Se </a:t>
            </a:r>
            <a:r>
              <a:rPr lang="en-US" sz="4300" dirty="0">
                <a:latin typeface="Corbel" panose="020B0503020204020204" pitchFamily="34" charset="0"/>
              </a:rPr>
              <a:t>pare </a:t>
            </a:r>
            <a:r>
              <a:rPr lang="en-US" sz="4300" dirty="0" err="1">
                <a:latin typeface="Corbel" panose="020B0503020204020204" pitchFamily="34" charset="0"/>
              </a:rPr>
              <a:t>că</a:t>
            </a:r>
            <a:r>
              <a:rPr lang="en-US" sz="4300" dirty="0">
                <a:latin typeface="Corbel" panose="020B0503020204020204" pitchFamily="34" charset="0"/>
              </a:rPr>
              <a:t> e bine, </a:t>
            </a:r>
            <a:r>
              <a:rPr lang="en-US" sz="4300" dirty="0" err="1" smtClean="0">
                <a:latin typeface="Corbel" panose="020B0503020204020204" pitchFamily="34" charset="0"/>
              </a:rPr>
              <a:t>însă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prototipul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său</a:t>
            </a:r>
            <a:r>
              <a:rPr lang="en-US" sz="4300" dirty="0">
                <a:latin typeface="Corbel" panose="020B0503020204020204" pitchFamily="34" charset="0"/>
              </a:rPr>
              <a:t> e al </a:t>
            </a:r>
            <a:r>
              <a:rPr lang="en-US" sz="4300" dirty="0" err="1">
                <a:latin typeface="Corbel" panose="020B0503020204020204" pitchFamily="34" charset="0"/>
              </a:rPr>
              <a:t>cincilea</a:t>
            </a:r>
            <a:r>
              <a:rPr lang="en-US" sz="4300" b="1" dirty="0">
                <a:latin typeface="Corbel" panose="020B0503020204020204" pitchFamily="34" charset="0"/>
              </a:rPr>
              <a:t>. </a:t>
            </a:r>
            <a:r>
              <a:rPr lang="en-US" sz="4300" b="1" dirty="0" err="1">
                <a:latin typeface="Corbel" panose="020B0503020204020204" pitchFamily="34" charset="0"/>
              </a:rPr>
              <a:t>Răspundeți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ce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fel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persoane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și</a:t>
            </a:r>
            <a:r>
              <a:rPr lang="en-US" sz="4300" b="1" dirty="0">
                <a:latin typeface="Corbel" panose="020B0503020204020204" pitchFamily="34" charset="0"/>
              </a:rPr>
              <a:t> la </a:t>
            </a:r>
            <a:r>
              <a:rPr lang="en-US" sz="4300" b="1" dirty="0" err="1">
                <a:latin typeface="Corbel" panose="020B0503020204020204" pitchFamily="34" charset="0"/>
              </a:rPr>
              <a:t>ce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atrage</a:t>
            </a:r>
            <a:r>
              <a:rPr lang="ro-MD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atenția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publicitatea</a:t>
            </a:r>
            <a:r>
              <a:rPr lang="en-US" sz="4300" b="1" dirty="0">
                <a:latin typeface="Corbel" panose="020B0503020204020204" pitchFamily="34" charset="0"/>
              </a:rPr>
              <a:t>. 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114265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824" y="1252632"/>
            <a:ext cx="7329911" cy="8893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3511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Жительница Кыргызстана </a:t>
            </a:r>
            <a:r>
              <a:rPr lang="ru-RU" sz="4800" dirty="0" err="1">
                <a:latin typeface="Corbel" panose="020B0503020204020204" pitchFamily="34" charset="0"/>
              </a:rPr>
              <a:t>Айсулуу</a:t>
            </a:r>
            <a:r>
              <a:rPr lang="ru-RU" sz="4800" dirty="0">
                <a:latin typeface="Corbel" panose="020B0503020204020204" pitchFamily="34" charset="0"/>
              </a:rPr>
              <a:t> рассказывает, что в 17 лет </a:t>
            </a:r>
            <a:r>
              <a:rPr lang="ru-RU" sz="4800" dirty="0" smtClean="0">
                <a:latin typeface="Corbel" panose="020B0503020204020204" pitchFamily="34" charset="0"/>
              </a:rPr>
              <a:t>её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похитили</a:t>
            </a:r>
            <a:r>
              <a:rPr lang="ru-RU" sz="4800" dirty="0">
                <a:latin typeface="Corbel" panose="020B0503020204020204" pitchFamily="34" charset="0"/>
              </a:rPr>
              <a:t>, чтобы насильно выдать замуж. Она сбежала, но </a:t>
            </a:r>
            <a:r>
              <a:rPr lang="ru-RU" sz="4800" dirty="0" smtClean="0">
                <a:latin typeface="Corbel" panose="020B0503020204020204" pitchFamily="34" charset="0"/>
              </a:rPr>
              <a:t>ещё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несколько </a:t>
            </a:r>
            <a:r>
              <a:rPr lang="ru-RU" sz="4800" dirty="0">
                <a:latin typeface="Corbel" panose="020B0503020204020204" pitchFamily="34" charset="0"/>
              </a:rPr>
              <a:t>лет подвергалась давлению. Чтобы предостеречь </a:t>
            </a:r>
            <a:r>
              <a:rPr lang="ru-RU" sz="4800" dirty="0" smtClean="0">
                <a:latin typeface="Corbel" panose="020B0503020204020204" pitchFamily="34" charset="0"/>
              </a:rPr>
              <a:t>других,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она </a:t>
            </a:r>
            <a:r>
              <a:rPr lang="ru-RU" sz="4800" dirty="0">
                <a:latin typeface="Corbel" panose="020B0503020204020204" pitchFamily="34" charset="0"/>
              </a:rPr>
              <a:t>поделилась своей историей в статье «Я не говорила…» 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Закончите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коротким </a:t>
            </a:r>
            <a:r>
              <a:rPr lang="ru-RU" sz="4800" b="1" dirty="0">
                <a:latin typeface="Corbel" panose="020B0503020204020204" pitchFamily="34" charset="0"/>
              </a:rPr>
              <a:t>словом.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Aisuluu</a:t>
            </a:r>
            <a:r>
              <a:rPr lang="en-US" sz="4800" dirty="0">
                <a:latin typeface="Corbel" panose="020B0503020204020204" pitchFamily="34" charset="0"/>
              </a:rPr>
              <a:t>, o </a:t>
            </a:r>
            <a:r>
              <a:rPr lang="en-US" sz="4800" dirty="0" err="1">
                <a:latin typeface="Corbel" panose="020B0503020204020204" pitchFamily="34" charset="0"/>
              </a:rPr>
              <a:t>femeie</a:t>
            </a:r>
            <a:r>
              <a:rPr lang="en-US" sz="4800" dirty="0">
                <a:latin typeface="Corbel" panose="020B0503020204020204" pitchFamily="34" charset="0"/>
              </a:rPr>
              <a:t> din </a:t>
            </a:r>
            <a:r>
              <a:rPr lang="en-US" sz="4800" dirty="0" err="1">
                <a:latin typeface="Corbel" panose="020B0503020204020204" pitchFamily="34" charset="0"/>
              </a:rPr>
              <a:t>Kârgâzstan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povestește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vârsta</a:t>
            </a:r>
            <a:r>
              <a:rPr lang="en-US" sz="4800" dirty="0">
                <a:latin typeface="Corbel" panose="020B0503020204020204" pitchFamily="34" charset="0"/>
              </a:rPr>
              <a:t> de 17 </a:t>
            </a:r>
            <a:r>
              <a:rPr lang="en-US" sz="4800" dirty="0" err="1">
                <a:latin typeface="Corbel" panose="020B0503020204020204" pitchFamily="34" charset="0"/>
              </a:rPr>
              <a:t>ani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 smtClean="0">
                <a:latin typeface="Corbel" panose="020B0503020204020204" pitchFamily="34" charset="0"/>
              </a:rPr>
              <a:t>fost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răpită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iar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apoi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căsătorită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forța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Aisuluu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reușit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fugă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dar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 smtClean="0">
                <a:latin typeface="Corbel" panose="020B0503020204020204" pitchFamily="34" charset="0"/>
              </a:rPr>
              <a:t>fost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supusă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presiunii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psihologice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câțiva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după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aceasta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a-I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avertiza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alții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-a </a:t>
            </a:r>
            <a:r>
              <a:rPr lang="en-US" sz="4800" dirty="0" err="1">
                <a:latin typeface="Corbel" panose="020B0503020204020204" pitchFamily="34" charset="0"/>
              </a:rPr>
              <a:t>împărtășit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istoria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articolul</a:t>
            </a:r>
            <a:r>
              <a:rPr lang="en-US" sz="4800" dirty="0">
                <a:latin typeface="Corbel" panose="020B0503020204020204" pitchFamily="34" charset="0"/>
              </a:rPr>
              <a:t> ”Nu am </a:t>
            </a:r>
            <a:r>
              <a:rPr lang="en-US" sz="4800" dirty="0" err="1">
                <a:latin typeface="Corbel" panose="020B0503020204020204" pitchFamily="34" charset="0"/>
              </a:rPr>
              <a:t>spus</a:t>
            </a:r>
            <a:r>
              <a:rPr lang="en-US" sz="4800" dirty="0" smtClean="0">
                <a:latin typeface="Corbel" panose="020B0503020204020204" pitchFamily="34" charset="0"/>
              </a:rPr>
              <a:t>...”</a:t>
            </a: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Finisați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denumirea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articolului</a:t>
            </a:r>
            <a:r>
              <a:rPr lang="en-US" sz="4800" b="1" dirty="0">
                <a:latin typeface="Corbel" panose="020B0503020204020204" pitchFamily="34" charset="0"/>
              </a:rPr>
              <a:t> cu un </a:t>
            </a:r>
            <a:r>
              <a:rPr lang="en-US" sz="4800" b="1" dirty="0" err="1">
                <a:latin typeface="Corbel" panose="020B0503020204020204" pitchFamily="34" charset="0"/>
              </a:rPr>
              <a:t>cuvânt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scurt</a:t>
            </a:r>
            <a:r>
              <a:rPr lang="en-US" sz="48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856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Жительница Кыргызстана </a:t>
            </a:r>
            <a:r>
              <a:rPr lang="ru-RU" sz="4800" dirty="0" err="1">
                <a:latin typeface="Corbel" panose="020B0503020204020204" pitchFamily="34" charset="0"/>
              </a:rPr>
              <a:t>Айсулуу</a:t>
            </a:r>
            <a:r>
              <a:rPr lang="ru-RU" sz="4800" dirty="0">
                <a:latin typeface="Corbel" panose="020B0503020204020204" pitchFamily="34" charset="0"/>
              </a:rPr>
              <a:t> рассказывает, что в 17 лет </a:t>
            </a:r>
            <a:r>
              <a:rPr lang="ru-RU" sz="4800" dirty="0" smtClean="0">
                <a:latin typeface="Corbel" panose="020B0503020204020204" pitchFamily="34" charset="0"/>
              </a:rPr>
              <a:t>её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похитили</a:t>
            </a:r>
            <a:r>
              <a:rPr lang="ru-RU" sz="4800" dirty="0">
                <a:latin typeface="Corbel" panose="020B0503020204020204" pitchFamily="34" charset="0"/>
              </a:rPr>
              <a:t>, чтобы насильно выдать замуж. Она сбежала, но </a:t>
            </a:r>
            <a:r>
              <a:rPr lang="ru-RU" sz="4800" dirty="0" smtClean="0">
                <a:latin typeface="Corbel" panose="020B0503020204020204" pitchFamily="34" charset="0"/>
              </a:rPr>
              <a:t>ещё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несколько </a:t>
            </a:r>
            <a:r>
              <a:rPr lang="ru-RU" sz="4800" dirty="0">
                <a:latin typeface="Corbel" panose="020B0503020204020204" pitchFamily="34" charset="0"/>
              </a:rPr>
              <a:t>лет подвергалась давлению. Чтобы предостеречь </a:t>
            </a:r>
            <a:r>
              <a:rPr lang="ru-RU" sz="4800" dirty="0" smtClean="0">
                <a:latin typeface="Corbel" panose="020B0503020204020204" pitchFamily="34" charset="0"/>
              </a:rPr>
              <a:t>других,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она </a:t>
            </a:r>
            <a:r>
              <a:rPr lang="ru-RU" sz="4800" dirty="0">
                <a:latin typeface="Corbel" panose="020B0503020204020204" pitchFamily="34" charset="0"/>
              </a:rPr>
              <a:t>поделилась своей историей в статье «Я не говорила…» 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Закончите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коротким </a:t>
            </a:r>
            <a:r>
              <a:rPr lang="ru-RU" sz="4800" b="1" dirty="0">
                <a:latin typeface="Corbel" panose="020B0503020204020204" pitchFamily="34" charset="0"/>
              </a:rPr>
              <a:t>словом.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Aisuluu</a:t>
            </a:r>
            <a:r>
              <a:rPr lang="en-US" sz="4800" dirty="0">
                <a:latin typeface="Corbel" panose="020B0503020204020204" pitchFamily="34" charset="0"/>
              </a:rPr>
              <a:t>, o </a:t>
            </a:r>
            <a:r>
              <a:rPr lang="en-US" sz="4800" dirty="0" err="1">
                <a:latin typeface="Corbel" panose="020B0503020204020204" pitchFamily="34" charset="0"/>
              </a:rPr>
              <a:t>femeie</a:t>
            </a:r>
            <a:r>
              <a:rPr lang="en-US" sz="4800" dirty="0">
                <a:latin typeface="Corbel" panose="020B0503020204020204" pitchFamily="34" charset="0"/>
              </a:rPr>
              <a:t> din </a:t>
            </a:r>
            <a:r>
              <a:rPr lang="en-US" sz="4800" dirty="0" err="1">
                <a:latin typeface="Corbel" panose="020B0503020204020204" pitchFamily="34" charset="0"/>
              </a:rPr>
              <a:t>Kârgâzstan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povestește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vârsta</a:t>
            </a:r>
            <a:r>
              <a:rPr lang="en-US" sz="4800" dirty="0">
                <a:latin typeface="Corbel" panose="020B0503020204020204" pitchFamily="34" charset="0"/>
              </a:rPr>
              <a:t> de 17 </a:t>
            </a:r>
            <a:r>
              <a:rPr lang="en-US" sz="4800" dirty="0" err="1">
                <a:latin typeface="Corbel" panose="020B0503020204020204" pitchFamily="34" charset="0"/>
              </a:rPr>
              <a:t>ani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 smtClean="0">
                <a:latin typeface="Corbel" panose="020B0503020204020204" pitchFamily="34" charset="0"/>
              </a:rPr>
              <a:t>fost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răpită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iar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apoi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căsătorită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forța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Aisuluu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reușit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fugă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dar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 smtClean="0">
                <a:latin typeface="Corbel" panose="020B0503020204020204" pitchFamily="34" charset="0"/>
              </a:rPr>
              <a:t>fost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supusă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presiunii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psihologice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câțiva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după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aceasta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a-I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avertiza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alții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-a </a:t>
            </a:r>
            <a:r>
              <a:rPr lang="en-US" sz="4800" dirty="0" err="1">
                <a:latin typeface="Corbel" panose="020B0503020204020204" pitchFamily="34" charset="0"/>
              </a:rPr>
              <a:t>împărtășit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istoria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articolul</a:t>
            </a:r>
            <a:r>
              <a:rPr lang="en-US" sz="4800" dirty="0">
                <a:latin typeface="Corbel" panose="020B0503020204020204" pitchFamily="34" charset="0"/>
              </a:rPr>
              <a:t> ”Nu am </a:t>
            </a:r>
            <a:r>
              <a:rPr lang="en-US" sz="4800" dirty="0" err="1">
                <a:latin typeface="Corbel" panose="020B0503020204020204" pitchFamily="34" charset="0"/>
              </a:rPr>
              <a:t>spus</a:t>
            </a:r>
            <a:r>
              <a:rPr lang="en-US" sz="4800" dirty="0" smtClean="0">
                <a:latin typeface="Corbel" panose="020B0503020204020204" pitchFamily="34" charset="0"/>
              </a:rPr>
              <a:t>...”</a:t>
            </a: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Finisați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denumirea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articolului</a:t>
            </a:r>
            <a:r>
              <a:rPr lang="en-US" sz="4800" b="1" dirty="0">
                <a:latin typeface="Corbel" panose="020B0503020204020204" pitchFamily="34" charset="0"/>
              </a:rPr>
              <a:t> cu un </a:t>
            </a:r>
            <a:r>
              <a:rPr lang="en-US" sz="4800" b="1" dirty="0" err="1">
                <a:latin typeface="Corbel" panose="020B0503020204020204" pitchFamily="34" charset="0"/>
              </a:rPr>
              <a:t>cuvânt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scurt</a:t>
            </a:r>
            <a:r>
              <a:rPr lang="en-US" sz="48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576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071220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Этот дом состоит из двух одинаковых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блоков</a:t>
            </a:r>
            <a:r>
              <a:rPr lang="ru-RU" sz="4700" dirty="0">
                <a:latin typeface="Corbel" panose="020B0503020204020204" pitchFamily="34" charset="0"/>
              </a:rPr>
              <a:t>, </a:t>
            </a:r>
            <a:r>
              <a:rPr lang="ru-RU" sz="4700" dirty="0" smtClean="0">
                <a:latin typeface="Corbel" panose="020B0503020204020204" pitchFamily="34" charset="0"/>
              </a:rPr>
              <a:t>которые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легко </a:t>
            </a:r>
            <a:r>
              <a:rPr lang="ru-RU" sz="4700" dirty="0">
                <a:latin typeface="Corbel" panose="020B0503020204020204" pitchFamily="34" charset="0"/>
              </a:rPr>
              <a:t>отделяются друг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от </a:t>
            </a:r>
            <a:r>
              <a:rPr lang="ru-RU" sz="4700" dirty="0">
                <a:latin typeface="Corbel" panose="020B0503020204020204" pitchFamily="34" charset="0"/>
              </a:rPr>
              <a:t>друга и превращаются </a:t>
            </a:r>
            <a:r>
              <a:rPr lang="ru-RU" sz="4700" dirty="0" smtClean="0">
                <a:latin typeface="Corbel" panose="020B0503020204020204" pitchFamily="34" charset="0"/>
              </a:rPr>
              <a:t>в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автономные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жилища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b="1" dirty="0">
                <a:latin typeface="Corbel" panose="020B0503020204020204" pitchFamily="34" charset="0"/>
              </a:rPr>
              <a:t>А для каких случаев </a:t>
            </a:r>
            <a:r>
              <a:rPr lang="ru-RU" sz="4700" b="1" dirty="0" smtClean="0">
                <a:latin typeface="Corbel" panose="020B0503020204020204" pitchFamily="34" charset="0"/>
              </a:rPr>
              <a:t>авторы</a:t>
            </a:r>
            <a:r>
              <a:rPr lang="ro-MD" sz="47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проекта </a:t>
            </a:r>
            <a:r>
              <a:rPr lang="ru-RU" sz="4700" b="1" dirty="0">
                <a:latin typeface="Corbel" panose="020B0503020204020204" pitchFamily="34" charset="0"/>
              </a:rPr>
              <a:t>придумали такую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конструкцию?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Această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casă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constă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două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blocuri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identice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smtClean="0">
                <a:latin typeface="Corbel" panose="020B0503020204020204" pitchFamily="34" charset="0"/>
              </a:rPr>
              <a:t>care </a:t>
            </a:r>
            <a:r>
              <a:rPr lang="en-US" sz="4700" dirty="0">
                <a:latin typeface="Corbel" panose="020B0503020204020204" pitchFamily="34" charset="0"/>
              </a:rPr>
              <a:t>pot </a:t>
            </a:r>
            <a:r>
              <a:rPr lang="en-US" sz="4700" dirty="0" smtClean="0">
                <a:latin typeface="Corbel" panose="020B0503020204020204" pitchFamily="34" charset="0"/>
              </a:rPr>
              <a:t>fi </a:t>
            </a:r>
            <a:r>
              <a:rPr lang="en-US" sz="4700" dirty="0" err="1" smtClean="0">
                <a:latin typeface="Corbel" panose="020B0503020204020204" pitchFamily="34" charset="0"/>
              </a:rPr>
              <a:t>ușor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separate </a:t>
            </a:r>
            <a:r>
              <a:rPr lang="en-US" sz="4700" dirty="0" err="1">
                <a:latin typeface="Corbel" panose="020B0503020204020204" pitchFamily="34" charset="0"/>
              </a:rPr>
              <a:t>între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ele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și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transformate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locuințe</a:t>
            </a:r>
            <a:r>
              <a:rPr lang="en-US" sz="4700" dirty="0">
                <a:latin typeface="Corbel" panose="020B0503020204020204" pitchFamily="34" charset="0"/>
              </a:rPr>
              <a:t> separate.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Pentru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cazuri</a:t>
            </a:r>
            <a:r>
              <a:rPr lang="en-US" sz="4700" b="1" dirty="0">
                <a:latin typeface="Corbel" panose="020B0503020204020204" pitchFamily="34" charset="0"/>
              </a:rPr>
              <a:t> a </a:t>
            </a:r>
            <a:r>
              <a:rPr lang="en-US" sz="4700" b="1" dirty="0" err="1">
                <a:latin typeface="Corbel" panose="020B0503020204020204" pitchFamily="34" charset="0"/>
              </a:rPr>
              <a:t>fost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inventată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această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construcție</a:t>
            </a:r>
            <a:r>
              <a:rPr lang="en-US" sz="4700" b="1" dirty="0">
                <a:latin typeface="Corbel" panose="020B0503020204020204" pitchFamily="34" charset="0"/>
              </a:rPr>
              <a:t>?</a:t>
            </a:r>
            <a:r>
              <a:rPr lang="en-US" sz="4700" dirty="0">
                <a:latin typeface="Corbel" panose="020B0503020204020204" pitchFamily="34" charset="0"/>
              </a:rPr>
              <a:t> </a:t>
            </a:r>
            <a:endParaRPr lang="en-US" sz="47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334" y="1266535"/>
            <a:ext cx="8879329" cy="887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071220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Этот дом состоит из двух одинаковых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блоков</a:t>
            </a:r>
            <a:r>
              <a:rPr lang="ru-RU" sz="4700" dirty="0">
                <a:latin typeface="Corbel" panose="020B0503020204020204" pitchFamily="34" charset="0"/>
              </a:rPr>
              <a:t>, </a:t>
            </a:r>
            <a:r>
              <a:rPr lang="ru-RU" sz="4700" dirty="0" smtClean="0">
                <a:latin typeface="Corbel" panose="020B0503020204020204" pitchFamily="34" charset="0"/>
              </a:rPr>
              <a:t>которые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легко </a:t>
            </a:r>
            <a:r>
              <a:rPr lang="ru-RU" sz="4700" dirty="0">
                <a:latin typeface="Corbel" panose="020B0503020204020204" pitchFamily="34" charset="0"/>
              </a:rPr>
              <a:t>отделяются друг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от </a:t>
            </a:r>
            <a:r>
              <a:rPr lang="ru-RU" sz="4700" dirty="0">
                <a:latin typeface="Corbel" panose="020B0503020204020204" pitchFamily="34" charset="0"/>
              </a:rPr>
              <a:t>друга и превращаются </a:t>
            </a:r>
            <a:r>
              <a:rPr lang="ru-RU" sz="4700" dirty="0" smtClean="0">
                <a:latin typeface="Corbel" panose="020B0503020204020204" pitchFamily="34" charset="0"/>
              </a:rPr>
              <a:t>в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ru-RU" sz="4700" dirty="0" smtClean="0">
                <a:latin typeface="Corbel" panose="020B0503020204020204" pitchFamily="34" charset="0"/>
              </a:rPr>
              <a:t>автономные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жилища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b="1" dirty="0">
                <a:latin typeface="Corbel" panose="020B0503020204020204" pitchFamily="34" charset="0"/>
              </a:rPr>
              <a:t>А для каких случаев </a:t>
            </a:r>
            <a:r>
              <a:rPr lang="ru-RU" sz="4700" b="1" dirty="0" smtClean="0">
                <a:latin typeface="Corbel" panose="020B0503020204020204" pitchFamily="34" charset="0"/>
              </a:rPr>
              <a:t>авторы</a:t>
            </a:r>
            <a:r>
              <a:rPr lang="ro-MD" sz="47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проекта </a:t>
            </a:r>
            <a:r>
              <a:rPr lang="ru-RU" sz="4700" b="1" dirty="0">
                <a:latin typeface="Corbel" panose="020B0503020204020204" pitchFamily="34" charset="0"/>
              </a:rPr>
              <a:t>придумали такую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конструкцию?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Această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casă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constă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două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blocuri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identice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smtClean="0">
                <a:latin typeface="Corbel" panose="020B0503020204020204" pitchFamily="34" charset="0"/>
              </a:rPr>
              <a:t>care </a:t>
            </a:r>
            <a:r>
              <a:rPr lang="en-US" sz="4700" dirty="0">
                <a:latin typeface="Corbel" panose="020B0503020204020204" pitchFamily="34" charset="0"/>
              </a:rPr>
              <a:t>pot </a:t>
            </a:r>
            <a:r>
              <a:rPr lang="en-US" sz="4700" dirty="0" smtClean="0">
                <a:latin typeface="Corbel" panose="020B0503020204020204" pitchFamily="34" charset="0"/>
              </a:rPr>
              <a:t>fi </a:t>
            </a:r>
            <a:r>
              <a:rPr lang="en-US" sz="4700" dirty="0" err="1" smtClean="0">
                <a:latin typeface="Corbel" panose="020B0503020204020204" pitchFamily="34" charset="0"/>
              </a:rPr>
              <a:t>ușor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separate </a:t>
            </a:r>
            <a:r>
              <a:rPr lang="en-US" sz="4700" dirty="0" err="1">
                <a:latin typeface="Corbel" panose="020B0503020204020204" pitchFamily="34" charset="0"/>
              </a:rPr>
              <a:t>între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ele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o-MD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și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transformate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locuințe</a:t>
            </a:r>
            <a:r>
              <a:rPr lang="en-US" sz="4700" dirty="0">
                <a:latin typeface="Corbel" panose="020B0503020204020204" pitchFamily="34" charset="0"/>
              </a:rPr>
              <a:t> separate.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Pentru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cazuri</a:t>
            </a:r>
            <a:r>
              <a:rPr lang="en-US" sz="4700" b="1" dirty="0">
                <a:latin typeface="Corbel" panose="020B0503020204020204" pitchFamily="34" charset="0"/>
              </a:rPr>
              <a:t> a </a:t>
            </a:r>
            <a:r>
              <a:rPr lang="en-US" sz="4700" b="1" dirty="0" err="1">
                <a:latin typeface="Corbel" panose="020B0503020204020204" pitchFamily="34" charset="0"/>
              </a:rPr>
              <a:t>fost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inventată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această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construcție</a:t>
            </a:r>
            <a:r>
              <a:rPr lang="en-US" sz="4700" b="1" dirty="0">
                <a:latin typeface="Corbel" panose="020B0503020204020204" pitchFamily="34" charset="0"/>
              </a:rPr>
              <a:t>?</a:t>
            </a:r>
            <a:r>
              <a:rPr lang="en-US" sz="4700" dirty="0">
                <a:latin typeface="Corbel" panose="020B0503020204020204" pitchFamily="34" charset="0"/>
              </a:rPr>
              <a:t> </a:t>
            </a:r>
            <a:endParaRPr lang="en-US" sz="47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334" y="1266535"/>
            <a:ext cx="8879329" cy="88793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3436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Какой </a:t>
            </a:r>
            <a:r>
              <a:rPr lang="ru-RU" sz="6000" b="1" dirty="0">
                <a:latin typeface="Corbel" panose="020B0503020204020204" pitchFamily="34" charset="0"/>
              </a:rPr>
              <a:t>одинаковый символ мы дважды скрыли </a:t>
            </a:r>
            <a:r>
              <a:rPr lang="ru-RU" sz="6000" b="1" dirty="0" smtClean="0">
                <a:latin typeface="Corbel" panose="020B0503020204020204" pitchFamily="34" charset="0"/>
              </a:rPr>
              <a:t>на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картинке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</a:t>
            </a:r>
            <a:r>
              <a:rPr lang="en-US" sz="6000" b="1" dirty="0">
                <a:latin typeface="Corbel" panose="020B0503020204020204" pitchFamily="34" charset="0"/>
              </a:rPr>
              <a:t>e </a:t>
            </a:r>
            <a:r>
              <a:rPr lang="en-US" sz="6000" b="1" dirty="0" err="1">
                <a:latin typeface="Corbel" panose="020B0503020204020204" pitchFamily="34" charset="0"/>
              </a:rPr>
              <a:t>simbol</a:t>
            </a:r>
            <a:r>
              <a:rPr lang="en-US" sz="6000" b="1" dirty="0">
                <a:latin typeface="Corbel" panose="020B0503020204020204" pitchFamily="34" charset="0"/>
              </a:rPr>
              <a:t> identic 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două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ori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omis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smtClean="0">
                <a:latin typeface="Corbel" panose="020B0503020204020204" pitchFamily="34" charset="0"/>
              </a:rPr>
              <a:t>imagine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08" y="1514929"/>
            <a:ext cx="10452916" cy="564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Какой </a:t>
            </a:r>
            <a:r>
              <a:rPr lang="ru-RU" sz="6000" b="1" dirty="0">
                <a:latin typeface="Corbel" panose="020B0503020204020204" pitchFamily="34" charset="0"/>
              </a:rPr>
              <a:t>одинаковый символ мы дважды скрыли </a:t>
            </a:r>
            <a:r>
              <a:rPr lang="ru-RU" sz="6000" b="1" dirty="0" smtClean="0">
                <a:latin typeface="Corbel" panose="020B0503020204020204" pitchFamily="34" charset="0"/>
              </a:rPr>
              <a:t>на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картинке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</a:t>
            </a:r>
            <a:r>
              <a:rPr lang="en-US" sz="6000" b="1" dirty="0">
                <a:latin typeface="Corbel" panose="020B0503020204020204" pitchFamily="34" charset="0"/>
              </a:rPr>
              <a:t>e </a:t>
            </a:r>
            <a:r>
              <a:rPr lang="en-US" sz="6000" b="1" dirty="0" err="1">
                <a:latin typeface="Corbel" panose="020B0503020204020204" pitchFamily="34" charset="0"/>
              </a:rPr>
              <a:t>simbol</a:t>
            </a:r>
            <a:r>
              <a:rPr lang="en-US" sz="6000" b="1" dirty="0">
                <a:latin typeface="Corbel" panose="020B0503020204020204" pitchFamily="34" charset="0"/>
              </a:rPr>
              <a:t> identic 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două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ori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omis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smtClean="0">
                <a:latin typeface="Corbel" panose="020B0503020204020204" pitchFamily="34" charset="0"/>
              </a:rPr>
              <a:t>imagine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08" y="1514929"/>
            <a:ext cx="10452916" cy="5649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2126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Какой </a:t>
            </a:r>
            <a:r>
              <a:rPr lang="ru-RU" sz="6000" b="1" dirty="0">
                <a:latin typeface="Corbel" panose="020B0503020204020204" pitchFamily="34" charset="0"/>
              </a:rPr>
              <a:t>одинаковый символ мы дважды скрыли </a:t>
            </a:r>
            <a:r>
              <a:rPr lang="ru-RU" sz="6000" b="1" dirty="0" smtClean="0">
                <a:latin typeface="Corbel" panose="020B0503020204020204" pitchFamily="34" charset="0"/>
              </a:rPr>
              <a:t>на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картинке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</a:t>
            </a:r>
            <a:r>
              <a:rPr lang="en-US" sz="6000" b="1" dirty="0">
                <a:latin typeface="Corbel" panose="020B0503020204020204" pitchFamily="34" charset="0"/>
              </a:rPr>
              <a:t>e </a:t>
            </a:r>
            <a:r>
              <a:rPr lang="en-US" sz="6000" b="1" dirty="0" err="1">
                <a:latin typeface="Corbel" panose="020B0503020204020204" pitchFamily="34" charset="0"/>
              </a:rPr>
              <a:t>simbol</a:t>
            </a:r>
            <a:r>
              <a:rPr lang="en-US" sz="6000" b="1" dirty="0">
                <a:latin typeface="Corbel" panose="020B0503020204020204" pitchFamily="34" charset="0"/>
              </a:rPr>
              <a:t> identic 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două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ori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omis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smtClean="0">
                <a:latin typeface="Corbel" panose="020B0503020204020204" pitchFamily="34" charset="0"/>
              </a:rPr>
              <a:t>imagine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08" y="1514929"/>
            <a:ext cx="10452916" cy="5649022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2914650"/>
            <a:ext cx="20104100" cy="5143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0" name="Google Shape;305;p24"/>
          <p:cNvSpPr txBox="1"/>
          <p:nvPr/>
        </p:nvSpPr>
        <p:spPr>
          <a:xfrm>
            <a:off x="0" y="2914649"/>
            <a:ext cx="20110500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997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Какой цветок на плакате о насилие над женщинами </a:t>
            </a:r>
            <a:r>
              <a:rPr lang="ru-RU" sz="6000" b="1" dirty="0" smtClean="0">
                <a:latin typeface="Corbel" panose="020B0503020204020204" pitchFamily="34" charset="0"/>
              </a:rPr>
              <a:t>в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семье </a:t>
            </a:r>
            <a:r>
              <a:rPr lang="ru-RU" sz="6000" b="1" dirty="0">
                <a:latin typeface="Corbel" panose="020B0503020204020204" pitchFamily="34" charset="0"/>
              </a:rPr>
              <a:t>сравнивают с целым годом, где только </a:t>
            </a:r>
            <a:r>
              <a:rPr lang="ru-RU" sz="6000" b="1" dirty="0" smtClean="0">
                <a:latin typeface="Corbel" panose="020B0503020204020204" pitchFamily="34" charset="0"/>
              </a:rPr>
              <a:t>его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б</a:t>
            </a:r>
            <a:r>
              <a:rPr lang="ru-RU" sz="6000" b="1" dirty="0" smtClean="0">
                <a:latin typeface="Corbel" panose="020B0503020204020204" pitchFamily="34" charset="0"/>
              </a:rPr>
              <a:t>утон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– </a:t>
            </a:r>
            <a:r>
              <a:rPr lang="ru-RU" sz="6000" b="1" dirty="0">
                <a:latin typeface="Corbel" panose="020B0503020204020204" pitchFamily="34" charset="0"/>
              </a:rPr>
              <a:t>это 8 </a:t>
            </a:r>
            <a:r>
              <a:rPr lang="ru-RU" sz="6000" b="1" dirty="0" smtClean="0">
                <a:latin typeface="Corbel" panose="020B0503020204020204" pitchFamily="34" charset="0"/>
              </a:rPr>
              <a:t>марта?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Un </a:t>
            </a:r>
            <a:r>
              <a:rPr lang="en-US" sz="6000" dirty="0">
                <a:latin typeface="Corbel" panose="020B0503020204020204" pitchFamily="34" charset="0"/>
              </a:rPr>
              <a:t>poster social </a:t>
            </a:r>
            <a:r>
              <a:rPr lang="en-US" sz="6000" dirty="0" err="1">
                <a:latin typeface="Corbel" panose="020B0503020204020204" pitchFamily="34" charset="0"/>
              </a:rPr>
              <a:t>despre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violența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familie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compară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floarea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cu </a:t>
            </a:r>
            <a:r>
              <a:rPr lang="en-US" sz="6000" dirty="0" err="1">
                <a:latin typeface="Corbel" panose="020B0503020204020204" pitchFamily="34" charset="0"/>
              </a:rPr>
              <a:t>anul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întreg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iar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petalele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acesteia</a:t>
            </a:r>
            <a:r>
              <a:rPr lang="en-US" sz="6000" dirty="0">
                <a:latin typeface="Corbel" panose="020B0503020204020204" pitchFamily="34" charset="0"/>
              </a:rPr>
              <a:t> - cu data de 8 </a:t>
            </a:r>
            <a:r>
              <a:rPr lang="en-US" sz="6000" dirty="0" err="1" smtClean="0">
                <a:latin typeface="Corbel" panose="020B0503020204020204" pitchFamily="34" charset="0"/>
              </a:rPr>
              <a:t>martie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Despre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floare</a:t>
            </a:r>
            <a:r>
              <a:rPr lang="en-US" sz="6000" b="1" dirty="0">
                <a:latin typeface="Corbel" panose="020B0503020204020204" pitchFamily="34" charset="0"/>
              </a:rPr>
              <a:t> e </a:t>
            </a:r>
            <a:r>
              <a:rPr lang="en-US" sz="6000" b="1" dirty="0" err="1">
                <a:latin typeface="Corbel" panose="020B0503020204020204" pitchFamily="34" charset="0"/>
              </a:rPr>
              <a:t>vorba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Какой цветок на плакате о насилие над женщинами </a:t>
            </a:r>
            <a:r>
              <a:rPr lang="ru-RU" sz="6000" b="1" dirty="0" smtClean="0">
                <a:latin typeface="Corbel" panose="020B0503020204020204" pitchFamily="34" charset="0"/>
              </a:rPr>
              <a:t>в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семье </a:t>
            </a:r>
            <a:r>
              <a:rPr lang="ru-RU" sz="6000" b="1" dirty="0">
                <a:latin typeface="Corbel" panose="020B0503020204020204" pitchFamily="34" charset="0"/>
              </a:rPr>
              <a:t>сравнивают с целым годом, где только </a:t>
            </a:r>
            <a:r>
              <a:rPr lang="ru-RU" sz="6000" b="1" dirty="0" smtClean="0">
                <a:latin typeface="Corbel" panose="020B0503020204020204" pitchFamily="34" charset="0"/>
              </a:rPr>
              <a:t>его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б</a:t>
            </a:r>
            <a:r>
              <a:rPr lang="ru-RU" sz="6000" b="1" dirty="0" smtClean="0">
                <a:latin typeface="Corbel" panose="020B0503020204020204" pitchFamily="34" charset="0"/>
              </a:rPr>
              <a:t>утон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– </a:t>
            </a:r>
            <a:r>
              <a:rPr lang="ru-RU" sz="6000" b="1" dirty="0">
                <a:latin typeface="Corbel" panose="020B0503020204020204" pitchFamily="34" charset="0"/>
              </a:rPr>
              <a:t>это 8 </a:t>
            </a:r>
            <a:r>
              <a:rPr lang="ru-RU" sz="6000" b="1" dirty="0" smtClean="0">
                <a:latin typeface="Corbel" panose="020B0503020204020204" pitchFamily="34" charset="0"/>
              </a:rPr>
              <a:t>марта?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Un </a:t>
            </a:r>
            <a:r>
              <a:rPr lang="en-US" sz="6000" dirty="0">
                <a:latin typeface="Corbel" panose="020B0503020204020204" pitchFamily="34" charset="0"/>
              </a:rPr>
              <a:t>poster social </a:t>
            </a:r>
            <a:r>
              <a:rPr lang="en-US" sz="6000" dirty="0" err="1">
                <a:latin typeface="Corbel" panose="020B0503020204020204" pitchFamily="34" charset="0"/>
              </a:rPr>
              <a:t>despre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violența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familie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compară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floarea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cu </a:t>
            </a:r>
            <a:r>
              <a:rPr lang="en-US" sz="6000" dirty="0" err="1">
                <a:latin typeface="Corbel" panose="020B0503020204020204" pitchFamily="34" charset="0"/>
              </a:rPr>
              <a:t>anul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întreg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iar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petalele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acesteia</a:t>
            </a:r>
            <a:r>
              <a:rPr lang="en-US" sz="6000" dirty="0">
                <a:latin typeface="Corbel" panose="020B0503020204020204" pitchFamily="34" charset="0"/>
              </a:rPr>
              <a:t> - cu data de 8 </a:t>
            </a:r>
            <a:r>
              <a:rPr lang="en-US" sz="6000" dirty="0" err="1" smtClean="0">
                <a:latin typeface="Corbel" panose="020B0503020204020204" pitchFamily="34" charset="0"/>
              </a:rPr>
              <a:t>martie</a:t>
            </a:r>
            <a:r>
              <a:rPr lang="en-US" sz="60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Despre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floare</a:t>
            </a:r>
            <a:r>
              <a:rPr lang="en-US" sz="6000" b="1" dirty="0">
                <a:latin typeface="Corbel" panose="020B0503020204020204" pitchFamily="34" charset="0"/>
              </a:rPr>
              <a:t> e </a:t>
            </a:r>
            <a:r>
              <a:rPr lang="en-US" sz="6000" b="1" dirty="0" err="1">
                <a:latin typeface="Corbel" panose="020B0503020204020204" pitchFamily="34" charset="0"/>
              </a:rPr>
              <a:t>vorba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4577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err="1">
                <a:latin typeface="Corbel" panose="020B0503020204020204" pitchFamily="34" charset="0"/>
              </a:rPr>
              <a:t>Блогер</a:t>
            </a:r>
            <a:r>
              <a:rPr lang="ru-RU" sz="6500" dirty="0">
                <a:latin typeface="Corbel" panose="020B0503020204020204" pitchFamily="34" charset="0"/>
              </a:rPr>
              <a:t> Егор Макаров не согласен с третьей </a:t>
            </a:r>
            <a:r>
              <a:rPr lang="ru-RU" sz="6500" dirty="0" smtClean="0">
                <a:latin typeface="Corbel" panose="020B0503020204020204" pitchFamily="34" charset="0"/>
              </a:rPr>
              <a:t>частью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известного </a:t>
            </a:r>
            <a:r>
              <a:rPr lang="ru-RU" sz="6500" dirty="0">
                <a:latin typeface="Corbel" panose="020B0503020204020204" pitchFamily="34" charset="0"/>
              </a:rPr>
              <a:t>изречения о мужчинах, ведь у него </a:t>
            </a:r>
            <a:r>
              <a:rPr lang="ru-RU" sz="6500" dirty="0" smtClean="0">
                <a:latin typeface="Corbel" panose="020B0503020204020204" pitchFamily="34" charset="0"/>
              </a:rPr>
              <a:t>две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дочки</a:t>
            </a:r>
            <a:r>
              <a:rPr lang="ru-RU" sz="6500" dirty="0">
                <a:latin typeface="Corbel" panose="020B0503020204020204" pitchFamily="34" charset="0"/>
              </a:rPr>
              <a:t>, которых он бесконечно любит! </a:t>
            </a:r>
            <a:r>
              <a:rPr lang="ru-RU" sz="6500" b="1" dirty="0">
                <a:latin typeface="Corbel" panose="020B0503020204020204" pitchFamily="34" charset="0"/>
              </a:rPr>
              <a:t>О каком 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изречении </a:t>
            </a:r>
            <a:r>
              <a:rPr lang="ru-RU" sz="6500" b="1" dirty="0">
                <a:latin typeface="Corbel" panose="020B0503020204020204" pitchFamily="34" charset="0"/>
              </a:rPr>
              <a:t>идёт </a:t>
            </a:r>
            <a:r>
              <a:rPr lang="ru-RU" sz="6500" b="1" dirty="0" smtClean="0">
                <a:latin typeface="Corbel" panose="020B0503020204020204" pitchFamily="34" charset="0"/>
              </a:rPr>
              <a:t>речь?</a:t>
            </a:r>
            <a:endParaRPr lang="en-US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Bloggerul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Egor</a:t>
            </a:r>
            <a:r>
              <a:rPr lang="en-US" sz="6500" dirty="0">
                <a:latin typeface="Corbel" panose="020B0503020204020204" pitchFamily="34" charset="0"/>
              </a:rPr>
              <a:t> Makarov nu e de </a:t>
            </a:r>
            <a:r>
              <a:rPr lang="en-US" sz="6500" dirty="0" err="1">
                <a:latin typeface="Corbel" panose="020B0503020204020204" pitchFamily="34" charset="0"/>
              </a:rPr>
              <a:t>acord</a:t>
            </a:r>
            <a:r>
              <a:rPr lang="en-US" sz="6500" dirty="0">
                <a:latin typeface="Corbel" panose="020B0503020204020204" pitchFamily="34" charset="0"/>
              </a:rPr>
              <a:t> cu </a:t>
            </a:r>
            <a:r>
              <a:rPr lang="en-US" sz="6500" dirty="0" err="1">
                <a:latin typeface="Corbel" panose="020B0503020204020204" pitchFamily="34" charset="0"/>
              </a:rPr>
              <a:t>partea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treia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a </a:t>
            </a:r>
            <a:r>
              <a:rPr lang="en-US" sz="6500" dirty="0" err="1">
                <a:latin typeface="Corbel" panose="020B0503020204020204" pitchFamily="34" charset="0"/>
              </a:rPr>
              <a:t>unei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afirmații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celebre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despre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bărbați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dirty="0" err="1">
                <a:latin typeface="Corbel" panose="020B0503020204020204" pitchFamily="34" charset="0"/>
              </a:rPr>
              <a:t>Apropo</a:t>
            </a:r>
            <a:r>
              <a:rPr lang="en-US" sz="6500" dirty="0">
                <a:latin typeface="Corbel" panose="020B0503020204020204" pitchFamily="34" charset="0"/>
              </a:rPr>
              <a:t>, 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Egor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e </a:t>
            </a:r>
            <a:r>
              <a:rPr lang="en-US" sz="6500" dirty="0" err="1">
                <a:latin typeface="Corbel" panose="020B0503020204020204" pitchFamily="34" charset="0"/>
              </a:rPr>
              <a:t>tatăl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r>
              <a:rPr lang="en-US" sz="6500" dirty="0" err="1">
                <a:latin typeface="Corbel" panose="020B0503020204020204" pitchFamily="34" charset="0"/>
              </a:rPr>
              <a:t>două</a:t>
            </a:r>
            <a:r>
              <a:rPr lang="en-US" sz="6500" dirty="0">
                <a:latin typeface="Corbel" panose="020B0503020204020204" pitchFamily="34" charset="0"/>
              </a:rPr>
              <a:t> fete, </a:t>
            </a:r>
            <a:r>
              <a:rPr lang="en-US" sz="6500" dirty="0" err="1">
                <a:latin typeface="Corbel" panose="020B0503020204020204" pitchFamily="34" charset="0"/>
              </a:rPr>
              <a:t>pe</a:t>
            </a:r>
            <a:r>
              <a:rPr lang="en-US" sz="6500" dirty="0">
                <a:latin typeface="Corbel" panose="020B0503020204020204" pitchFamily="34" charset="0"/>
              </a:rPr>
              <a:t> care le </a:t>
            </a:r>
            <a:r>
              <a:rPr lang="en-US" sz="6500" dirty="0" err="1">
                <a:latin typeface="Corbel" panose="020B0503020204020204" pitchFamily="34" charset="0"/>
              </a:rPr>
              <a:t>iubește</a:t>
            </a:r>
            <a:r>
              <a:rPr lang="en-US" sz="6500" dirty="0">
                <a:latin typeface="Corbel" panose="020B0503020204020204" pitchFamily="34" charset="0"/>
              </a:rPr>
              <a:t> la </a:t>
            </a:r>
            <a:r>
              <a:rPr lang="en-US" sz="6500" dirty="0" err="1" smtClean="0">
                <a:latin typeface="Corbel" panose="020B0503020204020204" pitchFamily="34" charset="0"/>
              </a:rPr>
              <a:t>infinit</a:t>
            </a:r>
            <a:r>
              <a:rPr lang="en-US" sz="6500" dirty="0" smtClean="0">
                <a:latin typeface="Corbel" panose="020B0503020204020204" pitchFamily="34" charset="0"/>
              </a:rPr>
              <a:t>!</a:t>
            </a: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Scrieți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afirmația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menționată</a:t>
            </a:r>
            <a:r>
              <a:rPr lang="en-US" sz="6500" b="1" dirty="0">
                <a:latin typeface="Corbel" panose="020B0503020204020204" pitchFamily="34" charset="0"/>
              </a:rPr>
              <a:t>.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1199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err="1">
                <a:latin typeface="Corbel" panose="020B0503020204020204" pitchFamily="34" charset="0"/>
              </a:rPr>
              <a:t>Блогер</a:t>
            </a:r>
            <a:r>
              <a:rPr lang="ru-RU" sz="6500" dirty="0">
                <a:latin typeface="Corbel" panose="020B0503020204020204" pitchFamily="34" charset="0"/>
              </a:rPr>
              <a:t> Егор Макаров не согласен с третьей </a:t>
            </a:r>
            <a:r>
              <a:rPr lang="ru-RU" sz="6500" dirty="0" smtClean="0">
                <a:latin typeface="Corbel" panose="020B0503020204020204" pitchFamily="34" charset="0"/>
              </a:rPr>
              <a:t>частью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известного </a:t>
            </a:r>
            <a:r>
              <a:rPr lang="ru-RU" sz="6500" dirty="0">
                <a:latin typeface="Corbel" panose="020B0503020204020204" pitchFamily="34" charset="0"/>
              </a:rPr>
              <a:t>изречения о мужчинах, ведь у него </a:t>
            </a:r>
            <a:r>
              <a:rPr lang="ru-RU" sz="6500" dirty="0" smtClean="0">
                <a:latin typeface="Corbel" panose="020B0503020204020204" pitchFamily="34" charset="0"/>
              </a:rPr>
              <a:t>две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дочки</a:t>
            </a:r>
            <a:r>
              <a:rPr lang="ru-RU" sz="6500" dirty="0">
                <a:latin typeface="Corbel" panose="020B0503020204020204" pitchFamily="34" charset="0"/>
              </a:rPr>
              <a:t>, которых он бесконечно любит! </a:t>
            </a:r>
            <a:r>
              <a:rPr lang="ru-RU" sz="6500" b="1" dirty="0">
                <a:latin typeface="Corbel" panose="020B0503020204020204" pitchFamily="34" charset="0"/>
              </a:rPr>
              <a:t>О каком 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изречении </a:t>
            </a:r>
            <a:r>
              <a:rPr lang="ru-RU" sz="6500" b="1" dirty="0">
                <a:latin typeface="Corbel" panose="020B0503020204020204" pitchFamily="34" charset="0"/>
              </a:rPr>
              <a:t>идёт </a:t>
            </a:r>
            <a:r>
              <a:rPr lang="ru-RU" sz="6500" b="1" dirty="0" smtClean="0">
                <a:latin typeface="Corbel" panose="020B0503020204020204" pitchFamily="34" charset="0"/>
              </a:rPr>
              <a:t>речь?</a:t>
            </a:r>
            <a:endParaRPr lang="en-US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Bloggerul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Egor</a:t>
            </a:r>
            <a:r>
              <a:rPr lang="en-US" sz="6500" dirty="0">
                <a:latin typeface="Corbel" panose="020B0503020204020204" pitchFamily="34" charset="0"/>
              </a:rPr>
              <a:t> Makarov nu e de </a:t>
            </a:r>
            <a:r>
              <a:rPr lang="en-US" sz="6500" dirty="0" err="1">
                <a:latin typeface="Corbel" panose="020B0503020204020204" pitchFamily="34" charset="0"/>
              </a:rPr>
              <a:t>acord</a:t>
            </a:r>
            <a:r>
              <a:rPr lang="en-US" sz="6500" dirty="0">
                <a:latin typeface="Corbel" panose="020B0503020204020204" pitchFamily="34" charset="0"/>
              </a:rPr>
              <a:t> cu </a:t>
            </a:r>
            <a:r>
              <a:rPr lang="en-US" sz="6500" dirty="0" err="1">
                <a:latin typeface="Corbel" panose="020B0503020204020204" pitchFamily="34" charset="0"/>
              </a:rPr>
              <a:t>partea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treia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a </a:t>
            </a:r>
            <a:r>
              <a:rPr lang="en-US" sz="6500" dirty="0" err="1">
                <a:latin typeface="Corbel" panose="020B0503020204020204" pitchFamily="34" charset="0"/>
              </a:rPr>
              <a:t>unei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afirmații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celebre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despre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bărbați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dirty="0" err="1">
                <a:latin typeface="Corbel" panose="020B0503020204020204" pitchFamily="34" charset="0"/>
              </a:rPr>
              <a:t>Apropo</a:t>
            </a:r>
            <a:r>
              <a:rPr lang="en-US" sz="6500" dirty="0">
                <a:latin typeface="Corbel" panose="020B0503020204020204" pitchFamily="34" charset="0"/>
              </a:rPr>
              <a:t>, 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Egor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e </a:t>
            </a:r>
            <a:r>
              <a:rPr lang="en-US" sz="6500" dirty="0" err="1">
                <a:latin typeface="Corbel" panose="020B0503020204020204" pitchFamily="34" charset="0"/>
              </a:rPr>
              <a:t>tatăl</a:t>
            </a:r>
            <a:r>
              <a:rPr lang="en-US" sz="6500" dirty="0">
                <a:latin typeface="Corbel" panose="020B0503020204020204" pitchFamily="34" charset="0"/>
              </a:rPr>
              <a:t> a </a:t>
            </a:r>
            <a:r>
              <a:rPr lang="en-US" sz="6500" dirty="0" err="1">
                <a:latin typeface="Corbel" panose="020B0503020204020204" pitchFamily="34" charset="0"/>
              </a:rPr>
              <a:t>două</a:t>
            </a:r>
            <a:r>
              <a:rPr lang="en-US" sz="6500" dirty="0">
                <a:latin typeface="Corbel" panose="020B0503020204020204" pitchFamily="34" charset="0"/>
              </a:rPr>
              <a:t> fete, </a:t>
            </a:r>
            <a:r>
              <a:rPr lang="en-US" sz="6500" dirty="0" err="1">
                <a:latin typeface="Corbel" panose="020B0503020204020204" pitchFamily="34" charset="0"/>
              </a:rPr>
              <a:t>pe</a:t>
            </a:r>
            <a:r>
              <a:rPr lang="en-US" sz="6500" dirty="0">
                <a:latin typeface="Corbel" panose="020B0503020204020204" pitchFamily="34" charset="0"/>
              </a:rPr>
              <a:t> care le </a:t>
            </a:r>
            <a:r>
              <a:rPr lang="en-US" sz="6500" dirty="0" err="1">
                <a:latin typeface="Corbel" panose="020B0503020204020204" pitchFamily="34" charset="0"/>
              </a:rPr>
              <a:t>iubește</a:t>
            </a:r>
            <a:r>
              <a:rPr lang="en-US" sz="6500" dirty="0">
                <a:latin typeface="Corbel" panose="020B0503020204020204" pitchFamily="34" charset="0"/>
              </a:rPr>
              <a:t> la </a:t>
            </a:r>
            <a:r>
              <a:rPr lang="en-US" sz="6500" dirty="0" err="1" smtClean="0">
                <a:latin typeface="Corbel" panose="020B0503020204020204" pitchFamily="34" charset="0"/>
              </a:rPr>
              <a:t>infinit</a:t>
            </a:r>
            <a:r>
              <a:rPr lang="en-US" sz="6500" dirty="0" smtClean="0">
                <a:latin typeface="Corbel" panose="020B0503020204020204" pitchFamily="34" charset="0"/>
              </a:rPr>
              <a:t>!</a:t>
            </a: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Scrieți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afirmația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menționată</a:t>
            </a:r>
            <a:r>
              <a:rPr lang="en-US" sz="6500" b="1" dirty="0">
                <a:latin typeface="Corbel" panose="020B0503020204020204" pitchFamily="34" charset="0"/>
              </a:rPr>
              <a:t>.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766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1903 году Мэри Андерсон заметила человека, который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во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время </a:t>
            </a:r>
            <a:r>
              <a:rPr lang="ru-RU" sz="6000" dirty="0">
                <a:latin typeface="Corbel" panose="020B0503020204020204" pitchFamily="34" charset="0"/>
              </a:rPr>
              <a:t>вьюги едва ли не каждую минуту был </a:t>
            </a:r>
            <a:r>
              <a:rPr lang="ru-RU" sz="6000" dirty="0" smtClean="0">
                <a:latin typeface="Corbel" panose="020B0503020204020204" pitchFamily="34" charset="0"/>
              </a:rPr>
              <a:t>вынужден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останавливаться</a:t>
            </a:r>
            <a:r>
              <a:rPr lang="ru-RU" sz="6000" dirty="0">
                <a:latin typeface="Corbel" panose="020B0503020204020204" pitchFamily="34" charset="0"/>
              </a:rPr>
              <a:t>, выходить из автомобиля и совершать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некое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действие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Что изобрела </a:t>
            </a:r>
            <a:r>
              <a:rPr lang="ru-RU" sz="6000" b="1" dirty="0" smtClean="0">
                <a:latin typeface="Corbel" panose="020B0503020204020204" pitchFamily="34" charset="0"/>
              </a:rPr>
              <a:t>Мэри?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1903 Mary Anderson a </a:t>
            </a:r>
            <a:r>
              <a:rPr lang="en-US" sz="6000" dirty="0" err="1">
                <a:latin typeface="Corbel" panose="020B0503020204020204" pitchFamily="34" charset="0"/>
              </a:rPr>
              <a:t>observat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bărbat</a:t>
            </a:r>
            <a:r>
              <a:rPr lang="en-US" sz="6000" dirty="0">
                <a:latin typeface="Corbel" panose="020B0503020204020204" pitchFamily="34" charset="0"/>
              </a:rPr>
              <a:t> care,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timp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viscol</a:t>
            </a:r>
            <a:r>
              <a:rPr lang="en-US" sz="6000" dirty="0">
                <a:latin typeface="Corbel" panose="020B0503020204020204" pitchFamily="34" charset="0"/>
              </a:rPr>
              <a:t>, era </a:t>
            </a:r>
            <a:r>
              <a:rPr lang="en-US" sz="6000" dirty="0" err="1">
                <a:latin typeface="Corbel" panose="020B0503020204020204" pitchFamily="34" charset="0"/>
              </a:rPr>
              <a:t>nevoit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fiece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minut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oprească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mașina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coboare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și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să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efectueze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aceeași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acțiune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>
                <a:latin typeface="Corbel" panose="020B0503020204020204" pitchFamily="34" charset="0"/>
              </a:rPr>
              <a:t>Ce a </a:t>
            </a:r>
            <a:r>
              <a:rPr lang="en-US" sz="6000" b="1" dirty="0" err="1">
                <a:latin typeface="Corbel" panose="020B0503020204020204" pitchFamily="34" charset="0"/>
              </a:rPr>
              <a:t>inventat</a:t>
            </a:r>
            <a:r>
              <a:rPr lang="en-US" sz="6000" b="1" dirty="0">
                <a:latin typeface="Corbel" panose="020B0503020204020204" pitchFamily="34" charset="0"/>
              </a:rPr>
              <a:t> Mary?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705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1903 году Мэри Андерсон заметила человека, который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во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время </a:t>
            </a:r>
            <a:r>
              <a:rPr lang="ru-RU" sz="6000" dirty="0">
                <a:latin typeface="Corbel" panose="020B0503020204020204" pitchFamily="34" charset="0"/>
              </a:rPr>
              <a:t>вьюги едва ли не каждую минуту был </a:t>
            </a:r>
            <a:r>
              <a:rPr lang="ru-RU" sz="6000" dirty="0" smtClean="0">
                <a:latin typeface="Corbel" panose="020B0503020204020204" pitchFamily="34" charset="0"/>
              </a:rPr>
              <a:t>вынужден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останавливаться</a:t>
            </a:r>
            <a:r>
              <a:rPr lang="ru-RU" sz="6000" dirty="0">
                <a:latin typeface="Corbel" panose="020B0503020204020204" pitchFamily="34" charset="0"/>
              </a:rPr>
              <a:t>, выходить из автомобиля и совершать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некое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действие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b="1" dirty="0">
                <a:latin typeface="Corbel" panose="020B0503020204020204" pitchFamily="34" charset="0"/>
              </a:rPr>
              <a:t>Что изобрела </a:t>
            </a:r>
            <a:r>
              <a:rPr lang="ru-RU" sz="6000" b="1" dirty="0" smtClean="0">
                <a:latin typeface="Corbel" panose="020B0503020204020204" pitchFamily="34" charset="0"/>
              </a:rPr>
              <a:t>Мэри?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În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1903 Mary Anderson a </a:t>
            </a:r>
            <a:r>
              <a:rPr lang="en-US" sz="6000" dirty="0" err="1">
                <a:latin typeface="Corbel" panose="020B0503020204020204" pitchFamily="34" charset="0"/>
              </a:rPr>
              <a:t>observat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bărbat</a:t>
            </a:r>
            <a:r>
              <a:rPr lang="en-US" sz="6000" dirty="0">
                <a:latin typeface="Corbel" panose="020B0503020204020204" pitchFamily="34" charset="0"/>
              </a:rPr>
              <a:t> care, </a:t>
            </a:r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timp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viscol</a:t>
            </a:r>
            <a:r>
              <a:rPr lang="en-US" sz="6000" dirty="0">
                <a:latin typeface="Corbel" panose="020B0503020204020204" pitchFamily="34" charset="0"/>
              </a:rPr>
              <a:t>, era </a:t>
            </a:r>
            <a:r>
              <a:rPr lang="en-US" sz="6000" dirty="0" err="1">
                <a:latin typeface="Corbel" panose="020B0503020204020204" pitchFamily="34" charset="0"/>
              </a:rPr>
              <a:t>nevoit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fiece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minut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oprească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mașina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coboare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și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să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efectueze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aceeași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acțiune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>
                <a:latin typeface="Corbel" panose="020B0503020204020204" pitchFamily="34" charset="0"/>
              </a:rPr>
              <a:t>Ce a </a:t>
            </a:r>
            <a:r>
              <a:rPr lang="en-US" sz="6000" b="1" dirty="0" err="1">
                <a:latin typeface="Corbel" panose="020B0503020204020204" pitchFamily="34" charset="0"/>
              </a:rPr>
              <a:t>inventat</a:t>
            </a:r>
            <a:r>
              <a:rPr lang="en-US" sz="6000" b="1" dirty="0">
                <a:latin typeface="Corbel" panose="020B0503020204020204" pitchFamily="34" charset="0"/>
              </a:rPr>
              <a:t> Mary?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4385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226069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dirty="0">
                <a:latin typeface="Corbel" panose="020B0503020204020204" pitchFamily="34" charset="0"/>
              </a:rPr>
              <a:t>Это – вымышленная женщина </a:t>
            </a:r>
            <a:r>
              <a:rPr lang="ru-RU" sz="4300" dirty="0" err="1">
                <a:latin typeface="Corbel" panose="020B0503020204020204" pitchFamily="34" charset="0"/>
              </a:rPr>
              <a:t>Марсия</a:t>
            </a:r>
            <a:r>
              <a:rPr lang="ru-RU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В </a:t>
            </a:r>
            <a:r>
              <a:rPr lang="ru-RU" sz="4300" dirty="0">
                <a:latin typeface="Corbel" panose="020B0503020204020204" pitchFamily="34" charset="0"/>
              </a:rPr>
              <a:t>одной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социальной рекламе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утверждается</a:t>
            </a:r>
            <a:r>
              <a:rPr lang="ru-RU" sz="4300" dirty="0">
                <a:latin typeface="Corbel" panose="020B0503020204020204" pitchFamily="34" charset="0"/>
              </a:rPr>
              <a:t>, что она была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бы </a:t>
            </a:r>
            <a:r>
              <a:rPr lang="ru-RU" sz="4300" dirty="0">
                <a:latin typeface="Corbel" panose="020B0503020204020204" pitchFamily="34" charset="0"/>
              </a:rPr>
              <a:t>11-ой в </a:t>
            </a:r>
            <a:r>
              <a:rPr lang="ru-RU" sz="4300" dirty="0" smtClean="0">
                <a:latin typeface="Corbel" panose="020B0503020204020204" pitchFamily="34" charset="0"/>
              </a:rPr>
              <a:t>списке </a:t>
            </a:r>
            <a:r>
              <a:rPr lang="ru-RU" sz="4300" dirty="0">
                <a:latin typeface="Corbel" panose="020B0503020204020204" pitchFamily="34" charset="0"/>
              </a:rPr>
              <a:t>ТАКИХ людей. </a:t>
            </a:r>
            <a:r>
              <a:rPr lang="ru-RU" sz="4300" dirty="0" smtClean="0">
                <a:latin typeface="Corbel" panose="020B0503020204020204" pitchFamily="34" charset="0"/>
              </a:rPr>
              <a:t>Вроде,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неплохо</a:t>
            </a:r>
            <a:r>
              <a:rPr lang="ru-RU" sz="4300" dirty="0">
                <a:latin typeface="Corbel" panose="020B0503020204020204" pitchFamily="34" charset="0"/>
              </a:rPr>
              <a:t>,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но </a:t>
            </a:r>
            <a:r>
              <a:rPr lang="ru-RU" sz="4300" dirty="0">
                <a:latin typeface="Corbel" panose="020B0503020204020204" pitchFamily="34" charset="0"/>
              </a:rPr>
              <a:t>её прототип – пятый. </a:t>
            </a:r>
            <a:r>
              <a:rPr lang="ru-RU" sz="4300" b="1" dirty="0" smtClean="0">
                <a:latin typeface="Corbel" panose="020B0503020204020204" pitchFamily="34" charset="0"/>
              </a:rPr>
              <a:t>Напишите </a:t>
            </a:r>
            <a:r>
              <a:rPr lang="ru-RU" sz="4300" b="1" dirty="0">
                <a:latin typeface="Corbel" panose="020B0503020204020204" pitchFamily="34" charset="0"/>
              </a:rPr>
              <a:t>ТАКИХ, и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какой </a:t>
            </a:r>
            <a:r>
              <a:rPr lang="ru-RU" sz="4300" b="1" dirty="0">
                <a:latin typeface="Corbel" panose="020B0503020204020204" pitchFamily="34" charset="0"/>
              </a:rPr>
              <a:t>посыл </a:t>
            </a:r>
            <a:r>
              <a:rPr lang="ru-RU" sz="4300" b="1" dirty="0" smtClean="0">
                <a:latin typeface="Corbel" panose="020B0503020204020204" pitchFamily="34" charset="0"/>
              </a:rPr>
              <a:t>у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ru-RU" sz="4300" b="1" dirty="0" smtClean="0">
                <a:latin typeface="Corbel" panose="020B0503020204020204" pitchFamily="34" charset="0"/>
              </a:rPr>
              <a:t>рекламы.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Aceasta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e o </a:t>
            </a:r>
            <a:r>
              <a:rPr lang="en-US" sz="4300" dirty="0" err="1">
                <a:latin typeface="Corbel" panose="020B0503020204020204" pitchFamily="34" charset="0"/>
              </a:rPr>
              <a:t>femeie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fictivă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nume</a:t>
            </a:r>
            <a:r>
              <a:rPr lang="en-US" sz="4300" dirty="0">
                <a:latin typeface="Corbel" panose="020B0503020204020204" pitchFamily="34" charset="0"/>
              </a:rPr>
              <a:t> Marcia.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O </a:t>
            </a:r>
            <a:r>
              <a:rPr lang="en-US" sz="4300" dirty="0" err="1" smtClean="0">
                <a:latin typeface="Corbel" panose="020B0503020204020204" pitchFamily="34" charset="0"/>
              </a:rPr>
              <a:t>publicitate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socială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susține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că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Marcia </a:t>
            </a:r>
            <a:r>
              <a:rPr lang="en-US" sz="4300" dirty="0" err="1">
                <a:latin typeface="Corbel" panose="020B0503020204020204" pitchFamily="34" charset="0"/>
              </a:rPr>
              <a:t>ar</a:t>
            </a:r>
            <a:r>
              <a:rPr lang="en-US" sz="4300" dirty="0">
                <a:latin typeface="Corbel" panose="020B0503020204020204" pitchFamily="34" charset="0"/>
              </a:rPr>
              <a:t> fi a 11-a </a:t>
            </a:r>
            <a:r>
              <a:rPr lang="en-US" sz="4300" dirty="0" err="1">
                <a:latin typeface="Corbel" panose="020B0503020204020204" pitchFamily="34" charset="0"/>
              </a:rPr>
              <a:t>pe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ro-MD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lista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 ASTFEL de </a:t>
            </a:r>
            <a:r>
              <a:rPr lang="en-US" sz="4300" dirty="0" err="1">
                <a:latin typeface="Corbel" panose="020B0503020204020204" pitchFamily="34" charset="0"/>
              </a:rPr>
              <a:t>persoane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en-US" sz="4300" dirty="0" smtClean="0">
                <a:latin typeface="Corbel" panose="020B0503020204020204" pitchFamily="34" charset="0"/>
              </a:rPr>
              <a:t>Se </a:t>
            </a:r>
            <a:r>
              <a:rPr lang="en-US" sz="4300" dirty="0">
                <a:latin typeface="Corbel" panose="020B0503020204020204" pitchFamily="34" charset="0"/>
              </a:rPr>
              <a:t>pare </a:t>
            </a:r>
            <a:r>
              <a:rPr lang="en-US" sz="4300" dirty="0" err="1">
                <a:latin typeface="Corbel" panose="020B0503020204020204" pitchFamily="34" charset="0"/>
              </a:rPr>
              <a:t>că</a:t>
            </a:r>
            <a:r>
              <a:rPr lang="en-US" sz="4300" dirty="0">
                <a:latin typeface="Corbel" panose="020B0503020204020204" pitchFamily="34" charset="0"/>
              </a:rPr>
              <a:t> e bine, </a:t>
            </a:r>
            <a:r>
              <a:rPr lang="en-US" sz="4300" dirty="0" err="1" smtClean="0">
                <a:latin typeface="Corbel" panose="020B0503020204020204" pitchFamily="34" charset="0"/>
              </a:rPr>
              <a:t>însă</a:t>
            </a:r>
            <a:r>
              <a:rPr lang="ro-MD" sz="43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300" dirty="0" err="1" smtClean="0">
                <a:latin typeface="Corbel" panose="020B0503020204020204" pitchFamily="34" charset="0"/>
              </a:rPr>
              <a:t>prototipul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său</a:t>
            </a:r>
            <a:r>
              <a:rPr lang="en-US" sz="4300" dirty="0">
                <a:latin typeface="Corbel" panose="020B0503020204020204" pitchFamily="34" charset="0"/>
              </a:rPr>
              <a:t> e al </a:t>
            </a:r>
            <a:r>
              <a:rPr lang="en-US" sz="4300" dirty="0" err="1">
                <a:latin typeface="Corbel" panose="020B0503020204020204" pitchFamily="34" charset="0"/>
              </a:rPr>
              <a:t>cincilea</a:t>
            </a:r>
            <a:r>
              <a:rPr lang="en-US" sz="4300" b="1" dirty="0">
                <a:latin typeface="Corbel" panose="020B0503020204020204" pitchFamily="34" charset="0"/>
              </a:rPr>
              <a:t>. </a:t>
            </a:r>
            <a:r>
              <a:rPr lang="en-US" sz="4300" b="1" dirty="0" err="1">
                <a:latin typeface="Corbel" panose="020B0503020204020204" pitchFamily="34" charset="0"/>
              </a:rPr>
              <a:t>Răspundeți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ce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fel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endParaRPr lang="ro-MD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persoane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și</a:t>
            </a:r>
            <a:r>
              <a:rPr lang="en-US" sz="4300" b="1" dirty="0">
                <a:latin typeface="Corbel" panose="020B0503020204020204" pitchFamily="34" charset="0"/>
              </a:rPr>
              <a:t> la </a:t>
            </a:r>
            <a:r>
              <a:rPr lang="en-US" sz="4300" b="1" dirty="0" err="1">
                <a:latin typeface="Corbel" panose="020B0503020204020204" pitchFamily="34" charset="0"/>
              </a:rPr>
              <a:t>ce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atrage</a:t>
            </a:r>
            <a:r>
              <a:rPr lang="ro-MD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 smtClean="0">
                <a:latin typeface="Corbel" panose="020B0503020204020204" pitchFamily="34" charset="0"/>
              </a:rPr>
              <a:t>atenția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publicitatea</a:t>
            </a:r>
            <a:r>
              <a:rPr lang="en-US" sz="4300" b="1" dirty="0">
                <a:latin typeface="Corbel" panose="020B0503020204020204" pitchFamily="34" charset="0"/>
              </a:rPr>
              <a:t>. </a:t>
            </a:r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19704"/>
            <a:ext cx="11098560" cy="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114265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824" y="1252632"/>
            <a:ext cx="7329911" cy="889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</TotalTime>
  <Words>1141</Words>
  <Application>Microsoft Office PowerPoint</Application>
  <PresentationFormat>Произвольный</PresentationFormat>
  <Paragraphs>165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400</cp:revision>
  <dcterms:modified xsi:type="dcterms:W3CDTF">2020-12-07T12:01:58Z</dcterms:modified>
</cp:coreProperties>
</file>