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19"/>
  </p:notesMasterIdLst>
  <p:sldIdLst>
    <p:sldId id="294" r:id="rId4"/>
    <p:sldId id="277" r:id="rId5"/>
    <p:sldId id="292" r:id="rId6"/>
    <p:sldId id="287" r:id="rId7"/>
    <p:sldId id="291" r:id="rId8"/>
    <p:sldId id="259" r:id="rId9"/>
    <p:sldId id="278" r:id="rId10"/>
    <p:sldId id="286" r:id="rId11"/>
    <p:sldId id="264" r:id="rId12"/>
    <p:sldId id="296" r:id="rId13"/>
    <p:sldId id="263" r:id="rId14"/>
    <p:sldId id="290" r:id="rId15"/>
    <p:sldId id="260" r:id="rId16"/>
    <p:sldId id="284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99FF"/>
    <a:srgbClr val="EF8DD8"/>
    <a:srgbClr val="669900"/>
    <a:srgbClr val="565868"/>
    <a:srgbClr val="5F5F5F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5" autoAdjust="0"/>
    <p:restoredTop sz="94671" autoAdjust="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7941-9822-4EA2-94FD-8888575C3DD2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4E617-981A-46CD-BB8C-8EFE8A8C74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23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E617-981A-46CD-BB8C-8EFE8A8C741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3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E88059B0-5F82-4504-A847-4B3CF2A040A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49FD-3EFF-4B35-868E-105BCA488F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39918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99AF7-7AEF-4A8C-B37C-24A2B66410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8292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C2001478-DDBD-47D3-BE3B-329ABF55C0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5110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670E1950-6EC7-4454-ABDB-55DEB26F3A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9520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>
              <a:solidFill>
                <a:srgbClr val="5086C2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 altLang="ru-RU">
              <a:solidFill>
                <a:srgbClr val="5086C2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9ECA4ADA-0665-4E6F-AFC1-3F8CC245DC9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smtClean="0">
                <a:solidFill>
                  <a:srgbClr val="5086C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193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5669-5FB7-4F96-8DBD-49D5C92795A3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48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52CD-D7A1-4238-A717-4773EB5CDF9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52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C3CE-4ACF-41E2-AC98-34CA6C273D2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58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A3FC-1F83-4CA7-943A-A8777F6B4B49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5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68E38-5C08-49F7-BFEA-CB4C0341693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69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6B243-BC21-4ABC-802C-357777C59D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84193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2BAB-EBF2-4DDC-A07F-45754A2A01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873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078-2F5E-445F-A181-F152621935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23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2E9AA-490C-474D-BABB-B536F25CAE6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8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DF0F5-A118-4A41-B34E-EF8FFF386DA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57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6476-7AF2-430C-9118-A9BE2320161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56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B08AB533-5B51-4013-91D2-0386D1E8B04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91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32BBFF04-D00E-4E6A-91BD-5FD9EF537E2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460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>
              <a:solidFill>
                <a:srgbClr val="5086C2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 altLang="ru-RU">
              <a:solidFill>
                <a:srgbClr val="5086C2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9ECA4ADA-0665-4E6F-AFC1-3F8CC245DC9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smtClean="0">
                <a:solidFill>
                  <a:srgbClr val="5086C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982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5669-5FB7-4F96-8DBD-49D5C92795A3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407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52CD-D7A1-4238-A717-4773EB5CDF9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18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B741-A86A-46FD-B020-501CBC9108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28683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C3CE-4ACF-41E2-AC98-34CA6C273D2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73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A3FC-1F83-4CA7-943A-A8777F6B4B49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10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68E38-5C08-49F7-BFEA-CB4C0341693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79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2BAB-EBF2-4DDC-A07F-45754A2A01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418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078-2F5E-445F-A181-F152621935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593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2E9AA-490C-474D-BABB-B536F25CAE6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9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DF0F5-A118-4A41-B34E-EF8FFF386DA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619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6476-7AF2-430C-9118-A9BE2320161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423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B08AB533-5B51-4013-91D2-0386D1E8B04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119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32BBFF04-D00E-4E6A-91BD-5FD9EF537E2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352BB-E34C-4CF0-8E1C-6DFA981E1C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3496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BC33-FC95-492A-87CC-E78F97C217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3520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71E6-E5D5-45C6-8629-F90F66C1A1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1368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72A6F-01AF-4D3D-BA3E-F5599AA59D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5737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D115-2C8E-4EA9-9A95-33A099D740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555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36239-94B2-4499-9E6B-798469F720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1200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49F1A97-2472-4A44-8C74-CCD71EF914AC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33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 smtClean="0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695E295-69C5-47EA-A369-A51A4C8AF197}" type="slidenum">
              <a:rPr lang="en-US" altLang="ru-RU" smtClean="0">
                <a:solidFill>
                  <a:srgbClr val="FFFFFF"/>
                </a:solidFill>
              </a:rPr>
              <a:pPr/>
              <a:t>‹#›</a:t>
            </a:fld>
            <a:endParaRPr lang="en-US" altLang="ru-RU" smtClean="0">
              <a:solidFill>
                <a:srgbClr val="FFFFFF"/>
              </a:solidFill>
            </a:endParaRP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88325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33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 smtClean="0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695E295-69C5-47EA-A369-A51A4C8AF197}" type="slidenum">
              <a:rPr lang="en-US" altLang="ru-RU" smtClean="0">
                <a:solidFill>
                  <a:srgbClr val="FFFFFF"/>
                </a:solidFill>
              </a:rPr>
              <a:pPr/>
              <a:t>‹#›</a:t>
            </a:fld>
            <a:endParaRPr lang="en-US" altLang="ru-RU" smtClean="0">
              <a:solidFill>
                <a:srgbClr val="FFFFFF"/>
              </a:solidFill>
            </a:endParaRP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9005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4747964"/>
            <a:ext cx="20177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6933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39752" y="3356992"/>
            <a:ext cx="8136904" cy="1012825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Классный час в 7 классе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980" y="866720"/>
            <a:ext cx="6700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Как избежать конфликта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72" y="497388"/>
            <a:ext cx="2915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1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Мини-тест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Тебя обозвали. Твоя реакция?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а) Отделаюсь шуткой (демонстративно раскланяюсь и поблагодарю за «хорошие» слова) </a:t>
            </a:r>
          </a:p>
          <a:p>
            <a:pPr marL="0" indent="0">
              <a:buNone/>
            </a:pPr>
            <a:r>
              <a:rPr lang="ru-RU" dirty="0"/>
              <a:t>б) Отблагодарю тем же (обзову) 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/>
              <a:t>Пожалуюсь </a:t>
            </a:r>
            <a:r>
              <a:rPr lang="ru-RU" smtClean="0"/>
              <a:t>старшим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787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конфликта</a:t>
            </a:r>
            <a:endParaRPr lang="en-US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"/>
          <p:cNvSpPr>
            <a:spLocks/>
          </p:cNvSpPr>
          <p:nvPr/>
        </p:nvSpPr>
        <p:spPr bwMode="gray">
          <a:xfrm>
            <a:off x="4970330" y="1196975"/>
            <a:ext cx="1899895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3239707" y="2568117"/>
            <a:ext cx="2617200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3353264" y="2514600"/>
            <a:ext cx="2413936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 flipH="1">
            <a:off x="5322075" y="2590800"/>
            <a:ext cx="94584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 flipH="1">
            <a:off x="3731659" y="2581275"/>
            <a:ext cx="9252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6108113" y="2167618"/>
            <a:ext cx="2617200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6223986" y="2040160"/>
            <a:ext cx="2413936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 flipH="1">
            <a:off x="8244408" y="2111829"/>
            <a:ext cx="93600" cy="1440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flipH="1">
            <a:off x="6348890" y="2163536"/>
            <a:ext cx="97200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12"/>
          <p:cNvSpPr>
            <a:spLocks/>
          </p:cNvSpPr>
          <p:nvPr/>
        </p:nvSpPr>
        <p:spPr bwMode="gray">
          <a:xfrm>
            <a:off x="2223489" y="1644650"/>
            <a:ext cx="1899895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3701168" y="2486025"/>
            <a:ext cx="1694279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bg1"/>
                </a:solidFill>
              </a:rPr>
              <a:t>Жесткое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gray">
          <a:xfrm>
            <a:off x="6550129" y="1962257"/>
            <a:ext cx="1694279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bg1"/>
                </a:solidFill>
              </a:rPr>
              <a:t>Нейтральное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402687" y="2921084"/>
            <a:ext cx="2617241" cy="3381375"/>
            <a:chOff x="576" y="1800"/>
            <a:chExt cx="1446" cy="2130"/>
          </a:xfrm>
        </p:grpSpPr>
        <p:sp>
          <p:nvSpPr>
            <p:cNvPr id="4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035" y="1800"/>
              <a:ext cx="5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Мягкое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3239707" y="2839914"/>
            <a:ext cx="2580286" cy="26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algn="ctr" eaLnBrk="0" hangingPunct="0"/>
            <a:r>
              <a:rPr lang="ru-RU" alt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Деструктивный </a:t>
            </a:r>
          </a:p>
          <a:p>
            <a:pPr lvl="0" eaLnBrk="0" hangingPunct="0"/>
            <a:endParaRPr lang="ru-RU" sz="2200" b="1" dirty="0">
              <a:solidFill>
                <a:srgbClr val="FF0000"/>
              </a:solidFill>
            </a:endParaRPr>
          </a:p>
          <a:p>
            <a:pPr lvl="0" algn="ctr" eaLnBrk="0" hangingPunct="0"/>
            <a:r>
              <a:rPr lang="ru-RU" sz="2000" b="1" dirty="0" smtClean="0"/>
              <a:t>угроза</a:t>
            </a:r>
            <a:r>
              <a:rPr lang="ru-RU" sz="2000" b="1" dirty="0"/>
              <a:t>, насилие, грубость, </a:t>
            </a:r>
            <a:r>
              <a:rPr lang="ru-RU" sz="2000" b="1" dirty="0" err="1" smtClean="0"/>
              <a:t>уни</a:t>
            </a:r>
            <a:r>
              <a:rPr lang="ru-RU" sz="2000" b="1" dirty="0" smtClean="0"/>
              <a:t> -</a:t>
            </a:r>
          </a:p>
          <a:p>
            <a:pPr lvl="0" algn="ctr" eaLnBrk="0" hangingPunct="0"/>
            <a:r>
              <a:rPr lang="ru-RU" sz="2000" b="1" dirty="0" err="1" smtClean="0"/>
              <a:t>жение</a:t>
            </a:r>
            <a:r>
              <a:rPr lang="ru-RU" sz="2000" b="1" dirty="0"/>
              <a:t>, </a:t>
            </a:r>
            <a:r>
              <a:rPr lang="ru-RU" sz="2000" b="1" dirty="0" smtClean="0"/>
              <a:t>переход</a:t>
            </a:r>
          </a:p>
          <a:p>
            <a:pPr lvl="0" algn="ctr" eaLnBrk="0" hangingPunct="0"/>
            <a:r>
              <a:rPr lang="ru-RU" sz="2000" b="1" dirty="0" smtClean="0"/>
              <a:t>на </a:t>
            </a:r>
            <a:r>
              <a:rPr lang="ru-RU" sz="2000" b="1" dirty="0"/>
              <a:t>личности, </a:t>
            </a:r>
            <a:endParaRPr lang="ru-RU" sz="2000" b="1" dirty="0" smtClean="0"/>
          </a:p>
          <a:p>
            <a:pPr lvl="0" algn="ctr" eaLnBrk="0" hangingPunct="0"/>
            <a:r>
              <a:rPr lang="ru-RU" sz="2000" b="1" dirty="0" smtClean="0"/>
              <a:t>разрыв отношений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6108112" y="2552696"/>
            <a:ext cx="2588181" cy="16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Игнорирование</a:t>
            </a:r>
          </a:p>
          <a:p>
            <a:pPr lvl="0" algn="ctr" eaLnBrk="0" hangingPunct="0"/>
            <a:endParaRPr lang="ru-RU" sz="2200" b="1" dirty="0"/>
          </a:p>
          <a:p>
            <a:pPr lvl="0" algn="ctr" eaLnBrk="0" hangingPunct="0"/>
            <a:r>
              <a:rPr lang="ru-RU" sz="2200" b="1" dirty="0" smtClean="0"/>
              <a:t> </a:t>
            </a:r>
            <a:r>
              <a:rPr lang="ru-RU" sz="2000" b="1" dirty="0" smtClean="0"/>
              <a:t>уход </a:t>
            </a:r>
            <a:r>
              <a:rPr lang="ru-RU" sz="2000" b="1" dirty="0"/>
              <a:t>от решения </a:t>
            </a:r>
            <a:r>
              <a:rPr lang="ru-RU" sz="2000" b="1" dirty="0" smtClean="0"/>
              <a:t>проблемы</a:t>
            </a:r>
            <a:endParaRPr lang="ru-RU" sz="2000" b="1" dirty="0"/>
          </a:p>
          <a:p>
            <a:pPr eaLnBrk="0" hangingPunct="0"/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935" y="3486234"/>
            <a:ext cx="261724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FF0000"/>
                </a:solidFill>
              </a:rPr>
              <a:t>Конструктивный</a:t>
            </a:r>
            <a:r>
              <a:rPr lang="ru-RU" sz="2000" b="1" dirty="0" smtClean="0"/>
              <a:t> </a:t>
            </a:r>
          </a:p>
          <a:p>
            <a:pPr lvl="0" algn="ctr"/>
            <a:endParaRPr lang="ru-RU" sz="2000" b="1" dirty="0"/>
          </a:p>
          <a:p>
            <a:pPr lvl="0" algn="ctr"/>
            <a:r>
              <a:rPr lang="ru-RU" sz="2000" b="1" dirty="0" smtClean="0"/>
              <a:t>юмор</a:t>
            </a:r>
            <a:r>
              <a:rPr lang="ru-RU" sz="2000" b="1" dirty="0"/>
              <a:t>, уступки, компромисс, сотрудничество, осознание позиции </a:t>
            </a:r>
            <a:r>
              <a:rPr lang="ru-RU" sz="2000" b="1" dirty="0" smtClean="0"/>
              <a:t>сторон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конфликта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2" name="Group 3"/>
          <p:cNvGrpSpPr>
            <a:grpSpLocks/>
          </p:cNvGrpSpPr>
          <p:nvPr/>
        </p:nvGrpSpPr>
        <p:grpSpPr bwMode="auto">
          <a:xfrm>
            <a:off x="-108521" y="2522997"/>
            <a:ext cx="9241593" cy="222617"/>
            <a:chOff x="0" y="1896"/>
            <a:chExt cx="5760" cy="120"/>
          </a:xfrm>
        </p:grpSpPr>
        <p:sp>
          <p:nvSpPr>
            <p:cNvPr id="183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6"/>
          <p:cNvGrpSpPr>
            <a:grpSpLocks/>
          </p:cNvGrpSpPr>
          <p:nvPr/>
        </p:nvGrpSpPr>
        <p:grpSpPr bwMode="auto">
          <a:xfrm rot="3877067">
            <a:off x="4225879" y="3739772"/>
            <a:ext cx="2724944" cy="1067486"/>
            <a:chOff x="2290" y="2725"/>
            <a:chExt cx="1832" cy="713"/>
          </a:xfrm>
        </p:grpSpPr>
        <p:grpSp>
          <p:nvGrpSpPr>
            <p:cNvPr id="186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90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7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88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2" name="Group 13"/>
          <p:cNvGrpSpPr>
            <a:grpSpLocks/>
          </p:cNvGrpSpPr>
          <p:nvPr/>
        </p:nvGrpSpPr>
        <p:grpSpPr bwMode="auto">
          <a:xfrm>
            <a:off x="3993773" y="1970548"/>
            <a:ext cx="1578538" cy="1567984"/>
            <a:chOff x="2789" y="1625"/>
            <a:chExt cx="907" cy="907"/>
          </a:xfrm>
        </p:grpSpPr>
        <p:sp>
          <p:nvSpPr>
            <p:cNvPr id="193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198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99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3" name="Group 24"/>
          <p:cNvGrpSpPr>
            <a:grpSpLocks/>
          </p:cNvGrpSpPr>
          <p:nvPr/>
        </p:nvGrpSpPr>
        <p:grpSpPr bwMode="auto">
          <a:xfrm rot="3877067">
            <a:off x="6192790" y="3806445"/>
            <a:ext cx="2724943" cy="1067487"/>
            <a:chOff x="2290" y="2725"/>
            <a:chExt cx="1832" cy="713"/>
          </a:xfrm>
        </p:grpSpPr>
        <p:grpSp>
          <p:nvGrpSpPr>
            <p:cNvPr id="204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08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5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06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0" name="Oval 31"/>
          <p:cNvSpPr>
            <a:spLocks noChangeArrowheads="1"/>
          </p:cNvSpPr>
          <p:nvPr/>
        </p:nvSpPr>
        <p:spPr bwMode="gray">
          <a:xfrm>
            <a:off x="5708477" y="1826086"/>
            <a:ext cx="1894246" cy="188005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1" name="Oval 32"/>
          <p:cNvSpPr>
            <a:spLocks noChangeArrowheads="1"/>
          </p:cNvSpPr>
          <p:nvPr/>
        </p:nvSpPr>
        <p:spPr bwMode="gray">
          <a:xfrm>
            <a:off x="5708477" y="1826086"/>
            <a:ext cx="1894246" cy="1880058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2" name="Oval 33"/>
          <p:cNvSpPr>
            <a:spLocks noChangeArrowheads="1"/>
          </p:cNvSpPr>
          <p:nvPr/>
        </p:nvSpPr>
        <p:spPr bwMode="gray">
          <a:xfrm>
            <a:off x="5858673" y="1929273"/>
            <a:ext cx="1645626" cy="1632682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gray">
          <a:xfrm>
            <a:off x="5860261" y="1932448"/>
            <a:ext cx="1645626" cy="1632682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4" name="Oval 35"/>
          <p:cNvSpPr>
            <a:spLocks noChangeArrowheads="1"/>
          </p:cNvSpPr>
          <p:nvPr/>
        </p:nvSpPr>
        <p:spPr bwMode="gray">
          <a:xfrm>
            <a:off x="5955771" y="1997536"/>
            <a:ext cx="1481852" cy="146903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grpSp>
        <p:nvGrpSpPr>
          <p:cNvPr id="215" name="Group 36"/>
          <p:cNvGrpSpPr>
            <a:grpSpLocks/>
          </p:cNvGrpSpPr>
          <p:nvPr/>
        </p:nvGrpSpPr>
        <p:grpSpPr bwMode="auto">
          <a:xfrm>
            <a:off x="5983691" y="2016586"/>
            <a:ext cx="1436470" cy="1425266"/>
            <a:chOff x="4166" y="1706"/>
            <a:chExt cx="1252" cy="1252"/>
          </a:xfrm>
        </p:grpSpPr>
        <p:sp>
          <p:nvSpPr>
            <p:cNvPr id="216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0" name="Group 41"/>
          <p:cNvGrpSpPr>
            <a:grpSpLocks/>
          </p:cNvGrpSpPr>
          <p:nvPr/>
        </p:nvGrpSpPr>
        <p:grpSpPr bwMode="auto">
          <a:xfrm rot="3877067">
            <a:off x="2420890" y="3739770"/>
            <a:ext cx="2724943" cy="1067487"/>
            <a:chOff x="2290" y="2725"/>
            <a:chExt cx="1832" cy="713"/>
          </a:xfrm>
        </p:grpSpPr>
        <p:grpSp>
          <p:nvGrpSpPr>
            <p:cNvPr id="221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25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2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23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7" name="Group 48"/>
          <p:cNvGrpSpPr>
            <a:grpSpLocks/>
          </p:cNvGrpSpPr>
          <p:nvPr/>
        </p:nvGrpSpPr>
        <p:grpSpPr bwMode="auto">
          <a:xfrm>
            <a:off x="2190759" y="1970548"/>
            <a:ext cx="1576564" cy="1567984"/>
            <a:chOff x="2789" y="1625"/>
            <a:chExt cx="907" cy="907"/>
          </a:xfrm>
        </p:grpSpPr>
        <p:sp>
          <p:nvSpPr>
            <p:cNvPr id="228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233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34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38" name="Group 59"/>
          <p:cNvGrpSpPr>
            <a:grpSpLocks/>
          </p:cNvGrpSpPr>
          <p:nvPr/>
        </p:nvGrpSpPr>
        <p:grpSpPr bwMode="auto">
          <a:xfrm rot="3877067">
            <a:off x="674640" y="3806444"/>
            <a:ext cx="2724943" cy="1067487"/>
            <a:chOff x="2290" y="2725"/>
            <a:chExt cx="1832" cy="713"/>
          </a:xfrm>
        </p:grpSpPr>
        <p:grpSp>
          <p:nvGrpSpPr>
            <p:cNvPr id="239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43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0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41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45" name="Group 66"/>
          <p:cNvGrpSpPr>
            <a:grpSpLocks/>
          </p:cNvGrpSpPr>
          <p:nvPr/>
        </p:nvGrpSpPr>
        <p:grpSpPr bwMode="auto">
          <a:xfrm>
            <a:off x="442921" y="1970548"/>
            <a:ext cx="1576566" cy="1567984"/>
            <a:chOff x="2789" y="1625"/>
            <a:chExt cx="907" cy="907"/>
          </a:xfrm>
        </p:grpSpPr>
        <p:sp>
          <p:nvSpPr>
            <p:cNvPr id="246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251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2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6" name="Text Box 77"/>
          <p:cNvSpPr txBox="1">
            <a:spLocks noChangeArrowheads="1"/>
          </p:cNvSpPr>
          <p:nvPr/>
        </p:nvSpPr>
        <p:spPr bwMode="gray">
          <a:xfrm rot="3925970">
            <a:off x="465825" y="4353193"/>
            <a:ext cx="281101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приспособления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7" name="Text Box 78"/>
          <p:cNvSpPr txBox="1">
            <a:spLocks noChangeArrowheads="1"/>
          </p:cNvSpPr>
          <p:nvPr/>
        </p:nvSpPr>
        <p:spPr bwMode="gray">
          <a:xfrm rot="3925970">
            <a:off x="1385042" y="3764118"/>
            <a:ext cx="1561117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58" name="Text Box 79"/>
          <p:cNvSpPr txBox="1">
            <a:spLocks noChangeArrowheads="1"/>
          </p:cNvSpPr>
          <p:nvPr/>
        </p:nvSpPr>
        <p:spPr bwMode="gray">
          <a:xfrm rot="3925970">
            <a:off x="2735158" y="3927561"/>
            <a:ext cx="16250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избегания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9" name="Text Box 80"/>
          <p:cNvSpPr txBox="1">
            <a:spLocks noChangeArrowheads="1"/>
          </p:cNvSpPr>
          <p:nvPr/>
        </p:nvSpPr>
        <p:spPr bwMode="gray">
          <a:xfrm rot="3925970">
            <a:off x="3166656" y="3701653"/>
            <a:ext cx="1423752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 smtClean="0">
                <a:solidFill>
                  <a:srgbClr val="000066"/>
                </a:solidFill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60" name="Text Box 81"/>
          <p:cNvSpPr txBox="1">
            <a:spLocks noChangeArrowheads="1"/>
          </p:cNvSpPr>
          <p:nvPr/>
        </p:nvSpPr>
        <p:spPr bwMode="gray">
          <a:xfrm rot="3925970">
            <a:off x="4353691" y="4230167"/>
            <a:ext cx="229052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FFFFFF"/>
                </a:solidFill>
              </a:rPr>
              <a:t>с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оперничества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1" name="Text Box 82"/>
          <p:cNvSpPr txBox="1">
            <a:spLocks noChangeArrowheads="1"/>
          </p:cNvSpPr>
          <p:nvPr/>
        </p:nvSpPr>
        <p:spPr bwMode="gray">
          <a:xfrm rot="3925970">
            <a:off x="4967822" y="3775503"/>
            <a:ext cx="1464010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62" name="Text Box 83"/>
          <p:cNvSpPr txBox="1">
            <a:spLocks noChangeArrowheads="1"/>
          </p:cNvSpPr>
          <p:nvPr/>
        </p:nvSpPr>
        <p:spPr bwMode="gray">
          <a:xfrm rot="3925970">
            <a:off x="6268758" y="4431509"/>
            <a:ext cx="241909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FFFFFF"/>
                </a:solidFill>
              </a:rPr>
              <a:t>со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трудничества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3" name="Text Box 84"/>
          <p:cNvSpPr txBox="1">
            <a:spLocks noChangeArrowheads="1"/>
          </p:cNvSpPr>
          <p:nvPr/>
        </p:nvSpPr>
        <p:spPr bwMode="gray">
          <a:xfrm rot="3925970">
            <a:off x="6928883" y="3847231"/>
            <a:ext cx="1429695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921" y="2096326"/>
            <a:ext cx="1559295" cy="1298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" name="Picture 6" descr="http://www.rus-obr.ru/files/userfiles/44637425_1244021034_stra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1850" y="1989383"/>
            <a:ext cx="1498588" cy="1432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8" descr="http://www.stihi.ru/pics/2012/10/16/64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3879" y="2155327"/>
            <a:ext cx="1594450" cy="1233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10" descr="http://blog.fotostrana.ru/images/2010_05/14/golub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51035" y="1887825"/>
            <a:ext cx="1527175" cy="165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18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8" grpId="0"/>
      <p:bldP spid="260" grpId="0"/>
      <p:bldP spid="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 smtClean="0"/>
              <a:t>Результаты конфликта</a:t>
            </a:r>
            <a:endParaRPr lang="en-US" altLang="ru-RU" sz="2000" b="1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6452018" y="2780928"/>
            <a:ext cx="2315936" cy="15841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611560" y="2793371"/>
            <a:ext cx="2315936" cy="157173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37006" y="3105835"/>
            <a:ext cx="2065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Победа – поражение </a:t>
            </a:r>
            <a:endParaRPr lang="en-US" altLang="ru-RU" sz="1600" b="1" dirty="0">
              <a:solidFill>
                <a:srgbClr val="FF0000"/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 rot="15977968">
            <a:off x="6490452" y="897698"/>
            <a:ext cx="915117" cy="228104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583787" y="2495781"/>
            <a:ext cx="1671407" cy="22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rot="5400000" flipH="1">
            <a:off x="1656901" y="897699"/>
            <a:ext cx="915116" cy="228104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113695" y="1017923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44314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365749" y="1724025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607400" y="3105835"/>
            <a:ext cx="2065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Победа – победа 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478277" y="2774355"/>
            <a:ext cx="2315936" cy="15841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11560" y="4721469"/>
            <a:ext cx="2315936" cy="1394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509338" y="4697836"/>
            <a:ext cx="2315936" cy="139809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6481954" y="4721469"/>
            <a:ext cx="2286000" cy="1394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460" y="4929057"/>
            <a:ext cx="250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Одна </a:t>
            </a:r>
            <a:r>
              <a:rPr lang="ru-RU" sz="2000" b="1" dirty="0"/>
              <a:t>сторона удовлетворена, но другая </a:t>
            </a:r>
            <a:r>
              <a:rPr lang="ru-RU" sz="2000" b="1" dirty="0" smtClean="0"/>
              <a:t>нет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8278" y="3105835"/>
            <a:ext cx="2291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Поражение </a:t>
            </a:r>
            <a:r>
              <a:rPr lang="ru-RU" sz="2400" b="1" dirty="0">
                <a:solidFill>
                  <a:srgbClr val="FF0000"/>
                </a:solidFill>
              </a:rPr>
              <a:t>– поражение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1604" y="4896966"/>
            <a:ext cx="23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Обе </a:t>
            </a:r>
            <a:r>
              <a:rPr lang="ru-RU" sz="2000" b="1" dirty="0"/>
              <a:t>стороны не удовлетворены </a:t>
            </a:r>
            <a:r>
              <a:rPr lang="ru-RU" sz="2000" b="1" dirty="0" smtClean="0"/>
              <a:t>результатом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5965" y="4896966"/>
            <a:ext cx="2131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О</a:t>
            </a:r>
            <a:r>
              <a:rPr lang="ru-RU" sz="2000" b="1" dirty="0" smtClean="0"/>
              <a:t>бе </a:t>
            </a:r>
            <a:r>
              <a:rPr lang="ru-RU" sz="2000" b="1" dirty="0"/>
              <a:t>стороны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приходят </a:t>
            </a:r>
            <a:r>
              <a:rPr lang="ru-RU" sz="2000" b="1" dirty="0"/>
              <a:t>к </a:t>
            </a:r>
            <a:r>
              <a:rPr lang="ru-RU" sz="2000" b="1" dirty="0" smtClean="0"/>
              <a:t>согласию</a:t>
            </a:r>
            <a:endParaRPr lang="ru-RU" sz="2000" b="1" dirty="0"/>
          </a:p>
        </p:txBody>
      </p:sp>
      <p:pic>
        <p:nvPicPr>
          <p:cNvPr id="27" name="Рисунок 10" descr="http://www.mondo.rs/slike/vesti/002/266/v226690p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3740" y="939989"/>
            <a:ext cx="2188843" cy="1419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51" grpId="0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21488" cy="563563"/>
          </a:xfrm>
        </p:spPr>
        <p:txBody>
          <a:bodyPr/>
          <a:lstStyle/>
          <a:p>
            <a:pPr algn="ctr"/>
            <a:r>
              <a:rPr lang="ru-RU" altLang="ru-RU" b="1" dirty="0" smtClean="0"/>
              <a:t>Управление  конфликтом</a:t>
            </a:r>
            <a:endParaRPr lang="en-US" altLang="ru-RU" b="1" dirty="0"/>
          </a:p>
        </p:txBody>
      </p:sp>
      <p:grpSp>
        <p:nvGrpSpPr>
          <p:cNvPr id="95284" name="Group 52"/>
          <p:cNvGrpSpPr>
            <a:grpSpLocks/>
          </p:cNvGrpSpPr>
          <p:nvPr/>
        </p:nvGrpSpPr>
        <p:grpSpPr bwMode="auto">
          <a:xfrm>
            <a:off x="407466" y="1491123"/>
            <a:ext cx="7543800" cy="4405313"/>
            <a:chOff x="336" y="912"/>
            <a:chExt cx="4752" cy="2775"/>
          </a:xfrm>
        </p:grpSpPr>
        <p:sp>
          <p:nvSpPr>
            <p:cNvPr id="95236" name="Oval 4"/>
            <p:cNvSpPr>
              <a:spLocks noChangeArrowheads="1"/>
            </p:cNvSpPr>
            <p:nvPr/>
          </p:nvSpPr>
          <p:spPr bwMode="auto">
            <a:xfrm>
              <a:off x="1546" y="1353"/>
              <a:ext cx="2289" cy="233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5237" name="Group 5"/>
            <p:cNvGrpSpPr>
              <a:grpSpLocks/>
            </p:cNvGrpSpPr>
            <p:nvPr/>
          </p:nvGrpSpPr>
          <p:grpSpPr bwMode="auto">
            <a:xfrm>
              <a:off x="2107" y="1936"/>
              <a:ext cx="1167" cy="1257"/>
              <a:chOff x="2016" y="1920"/>
              <a:chExt cx="1680" cy="1680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altLang="ru-RU" sz="2400" b="1" dirty="0">
                    <a:solidFill>
                      <a:schemeClr val="bg1"/>
                    </a:solidFill>
                  </a:rPr>
                  <a:t>Правила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239" name="Freeform 7"/>
              <p:cNvSpPr>
                <a:spLocks/>
              </p:cNvSpPr>
              <p:nvPr/>
            </p:nvSpPr>
            <p:spPr bwMode="gray">
              <a:xfrm>
                <a:off x="2125" y="1965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altLang="ru-RU" dirty="0" smtClean="0"/>
                  <a:t> </a:t>
                </a:r>
                <a:endParaRPr lang="ru-RU" dirty="0"/>
              </a:p>
            </p:txBody>
          </p:sp>
        </p:grpSp>
        <p:sp>
          <p:nvSpPr>
            <p:cNvPr id="95240" name="Text Box 8"/>
            <p:cNvSpPr txBox="1">
              <a:spLocks noChangeArrowheads="1"/>
            </p:cNvSpPr>
            <p:nvPr/>
          </p:nvSpPr>
          <p:spPr bwMode="gray">
            <a:xfrm>
              <a:off x="2629" y="2430"/>
              <a:ext cx="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5241" name="Group 9"/>
            <p:cNvGrpSpPr>
              <a:grpSpLocks/>
            </p:cNvGrpSpPr>
            <p:nvPr/>
          </p:nvGrpSpPr>
          <p:grpSpPr bwMode="auto">
            <a:xfrm>
              <a:off x="2453" y="1128"/>
              <a:ext cx="389" cy="388"/>
              <a:chOff x="2640" y="1088"/>
              <a:chExt cx="432" cy="415"/>
            </a:xfrm>
          </p:grpSpPr>
          <p:grpSp>
            <p:nvGrpSpPr>
              <p:cNvPr id="95242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524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4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45" name="Text Box 13"/>
              <p:cNvSpPr txBox="1">
                <a:spLocks noChangeArrowheads="1"/>
              </p:cNvSpPr>
              <p:nvPr/>
            </p:nvSpPr>
            <p:spPr bwMode="gray">
              <a:xfrm>
                <a:off x="2720" y="1152"/>
                <a:ext cx="29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grpSp>
          <p:nvGrpSpPr>
            <p:cNvPr id="95246" name="Group 14"/>
            <p:cNvGrpSpPr>
              <a:grpSpLocks/>
            </p:cNvGrpSpPr>
            <p:nvPr/>
          </p:nvGrpSpPr>
          <p:grpSpPr bwMode="auto">
            <a:xfrm>
              <a:off x="2089" y="3080"/>
              <a:ext cx="181" cy="165"/>
              <a:chOff x="2236" y="3191"/>
              <a:chExt cx="201" cy="176"/>
            </a:xfrm>
          </p:grpSpPr>
          <p:sp>
            <p:nvSpPr>
              <p:cNvPr id="95247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5249" name="Group 17"/>
            <p:cNvGrpSpPr>
              <a:grpSpLocks/>
            </p:cNvGrpSpPr>
            <p:nvPr/>
          </p:nvGrpSpPr>
          <p:grpSpPr bwMode="auto">
            <a:xfrm>
              <a:off x="1718" y="3235"/>
              <a:ext cx="389" cy="405"/>
              <a:chOff x="1824" y="3357"/>
              <a:chExt cx="432" cy="432"/>
            </a:xfrm>
          </p:grpSpPr>
          <p:grpSp>
            <p:nvGrpSpPr>
              <p:cNvPr id="95250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5251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52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53" name="Text Box 21"/>
              <p:cNvSpPr txBox="1">
                <a:spLocks noChangeArrowheads="1"/>
              </p:cNvSpPr>
              <p:nvPr/>
            </p:nvSpPr>
            <p:spPr bwMode="gray">
              <a:xfrm>
                <a:off x="1897" y="3438"/>
                <a:ext cx="275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E</a:t>
                </a:r>
              </a:p>
            </p:txBody>
          </p:sp>
        </p:grpSp>
        <p:grpSp>
          <p:nvGrpSpPr>
            <p:cNvPr id="95254" name="Group 22"/>
            <p:cNvGrpSpPr>
              <a:grpSpLocks/>
            </p:cNvGrpSpPr>
            <p:nvPr/>
          </p:nvGrpSpPr>
          <p:grpSpPr bwMode="auto">
            <a:xfrm>
              <a:off x="3621" y="1936"/>
              <a:ext cx="387" cy="409"/>
              <a:chOff x="3938" y="1968"/>
              <a:chExt cx="430" cy="437"/>
            </a:xfrm>
          </p:grpSpPr>
          <p:grpSp>
            <p:nvGrpSpPr>
              <p:cNvPr id="95255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5256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57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gray">
              <a:xfrm>
                <a:off x="4006" y="2028"/>
                <a:ext cx="283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95259" name="Group 27"/>
            <p:cNvGrpSpPr>
              <a:grpSpLocks/>
            </p:cNvGrpSpPr>
            <p:nvPr/>
          </p:nvGrpSpPr>
          <p:grpSpPr bwMode="auto">
            <a:xfrm>
              <a:off x="3274" y="3238"/>
              <a:ext cx="370" cy="367"/>
              <a:chOff x="3552" y="3339"/>
              <a:chExt cx="412" cy="392"/>
            </a:xfrm>
          </p:grpSpPr>
          <p:grpSp>
            <p:nvGrpSpPr>
              <p:cNvPr id="95260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5261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62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63" name="Text Box 31"/>
              <p:cNvSpPr txBox="1">
                <a:spLocks noChangeArrowheads="1"/>
              </p:cNvSpPr>
              <p:nvPr/>
            </p:nvSpPr>
            <p:spPr bwMode="gray">
              <a:xfrm>
                <a:off x="3625" y="3360"/>
                <a:ext cx="307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95264" name="Group 32"/>
            <p:cNvGrpSpPr>
              <a:grpSpLocks/>
            </p:cNvGrpSpPr>
            <p:nvPr/>
          </p:nvGrpSpPr>
          <p:grpSpPr bwMode="auto">
            <a:xfrm>
              <a:off x="1416" y="1936"/>
              <a:ext cx="389" cy="404"/>
              <a:chOff x="1488" y="1968"/>
              <a:chExt cx="432" cy="432"/>
            </a:xfrm>
          </p:grpSpPr>
          <p:grpSp>
            <p:nvGrpSpPr>
              <p:cNvPr id="95265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5266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67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68" name="Text Box 36"/>
              <p:cNvSpPr txBox="1">
                <a:spLocks noChangeArrowheads="1"/>
              </p:cNvSpPr>
              <p:nvPr/>
            </p:nvSpPr>
            <p:spPr bwMode="gray">
              <a:xfrm>
                <a:off x="1566" y="2016"/>
                <a:ext cx="29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95269" name="Oval 37"/>
            <p:cNvSpPr>
              <a:spLocks noChangeArrowheads="1"/>
            </p:cNvSpPr>
            <p:nvPr/>
          </p:nvSpPr>
          <p:spPr bwMode="gray">
            <a:xfrm rot="18227093">
              <a:off x="3231" y="3147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gray">
            <a:xfrm rot="18227093">
              <a:off x="3145" y="3058"/>
              <a:ext cx="76" cy="7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5271" name="Group 39"/>
            <p:cNvGrpSpPr>
              <a:grpSpLocks/>
            </p:cNvGrpSpPr>
            <p:nvPr/>
          </p:nvGrpSpPr>
          <p:grpSpPr bwMode="auto">
            <a:xfrm>
              <a:off x="1848" y="2206"/>
              <a:ext cx="208" cy="121"/>
              <a:chOff x="2016" y="2304"/>
              <a:chExt cx="231" cy="130"/>
            </a:xfrm>
          </p:grpSpPr>
          <p:sp>
            <p:nvSpPr>
              <p:cNvPr id="95272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73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5274" name="Group 42"/>
            <p:cNvGrpSpPr>
              <a:grpSpLocks/>
            </p:cNvGrpSpPr>
            <p:nvPr/>
          </p:nvGrpSpPr>
          <p:grpSpPr bwMode="auto">
            <a:xfrm>
              <a:off x="2626" y="1603"/>
              <a:ext cx="78" cy="243"/>
              <a:chOff x="2832" y="1612"/>
              <a:chExt cx="87" cy="260"/>
            </a:xfrm>
          </p:grpSpPr>
          <p:sp>
            <p:nvSpPr>
              <p:cNvPr id="95275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76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5277" name="Oval 45"/>
            <p:cNvSpPr>
              <a:spLocks noChangeArrowheads="1"/>
            </p:cNvSpPr>
            <p:nvPr/>
          </p:nvSpPr>
          <p:spPr bwMode="gray">
            <a:xfrm rot="18227093">
              <a:off x="3458" y="2221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8" name="Oval 46"/>
            <p:cNvSpPr>
              <a:spLocks noChangeArrowheads="1"/>
            </p:cNvSpPr>
            <p:nvPr/>
          </p:nvSpPr>
          <p:spPr bwMode="gray">
            <a:xfrm rot="18227093">
              <a:off x="3317" y="2295"/>
              <a:ext cx="77" cy="7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9" name="Text Box 47"/>
            <p:cNvSpPr txBox="1">
              <a:spLocks noChangeArrowheads="1"/>
            </p:cNvSpPr>
            <p:nvPr/>
          </p:nvSpPr>
          <p:spPr bwMode="auto">
            <a:xfrm>
              <a:off x="336" y="2026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0" name="Text Box 48"/>
            <p:cNvSpPr txBox="1">
              <a:spLocks noChangeArrowheads="1"/>
            </p:cNvSpPr>
            <p:nvPr/>
          </p:nvSpPr>
          <p:spPr bwMode="auto">
            <a:xfrm>
              <a:off x="2107" y="912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1" name="Text Box 49"/>
            <p:cNvSpPr txBox="1">
              <a:spLocks noChangeArrowheads="1"/>
            </p:cNvSpPr>
            <p:nvPr/>
          </p:nvSpPr>
          <p:spPr bwMode="auto">
            <a:xfrm>
              <a:off x="4008" y="2034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2" name="Text Box 50"/>
            <p:cNvSpPr txBox="1">
              <a:spLocks noChangeArrowheads="1"/>
            </p:cNvSpPr>
            <p:nvPr/>
          </p:nvSpPr>
          <p:spPr bwMode="auto">
            <a:xfrm>
              <a:off x="552" y="3373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3" name="Text Box 51"/>
            <p:cNvSpPr txBox="1">
              <a:spLocks noChangeArrowheads="1"/>
            </p:cNvSpPr>
            <p:nvPr/>
          </p:nvSpPr>
          <p:spPr bwMode="auto">
            <a:xfrm>
              <a:off x="3662" y="3373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9068" y="2362629"/>
            <a:ext cx="2071593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Не прерывайте. </a:t>
            </a:r>
            <a:endParaRPr lang="ru-RU" b="1" dirty="0" smtClean="0"/>
          </a:p>
          <a:p>
            <a:pPr algn="ctr"/>
            <a:r>
              <a:rPr lang="ru-RU" b="1" dirty="0" smtClean="0"/>
              <a:t>Слушайте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0161" y="1178391"/>
            <a:ext cx="2008499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Не делайте </a:t>
            </a:r>
            <a:endParaRPr lang="ru-RU" b="1" dirty="0" smtClean="0"/>
          </a:p>
          <a:p>
            <a:pPr algn="ctr"/>
            <a:r>
              <a:rPr lang="ru-RU" b="1" dirty="0" smtClean="0"/>
              <a:t>предположений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1898" y="2223800"/>
            <a:ext cx="3643990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 переходите на </a:t>
            </a:r>
            <a:endParaRPr lang="ru-RU" b="1" dirty="0" smtClean="0"/>
          </a:p>
          <a:p>
            <a:pPr algn="ctr"/>
            <a:r>
              <a:rPr lang="ru-RU" b="1" dirty="0" smtClean="0"/>
              <a:t>личности </a:t>
            </a:r>
            <a:r>
              <a:rPr lang="ru-RU" b="1" dirty="0"/>
              <a:t>и не оскорбляйте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9963" y="4432062"/>
            <a:ext cx="3258245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Предлагайте множество </a:t>
            </a:r>
            <a:endParaRPr lang="ru-RU" b="1" dirty="0" smtClean="0"/>
          </a:p>
          <a:p>
            <a:pPr algn="ctr"/>
            <a:r>
              <a:rPr lang="ru-RU" b="1" dirty="0" smtClean="0"/>
              <a:t>решений </a:t>
            </a:r>
            <a:r>
              <a:rPr lang="ru-RU" b="1" dirty="0"/>
              <a:t>конфликта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974" y="4438107"/>
            <a:ext cx="2123530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Закончите на </a:t>
            </a:r>
            <a:endParaRPr lang="ru-RU" b="1" dirty="0" smtClean="0"/>
          </a:p>
          <a:p>
            <a:pPr algn="ctr"/>
            <a:r>
              <a:rPr lang="ru-RU" b="1" dirty="0" smtClean="0"/>
              <a:t>позитивной </a:t>
            </a:r>
            <a:r>
              <a:rPr lang="ru-RU" b="1" dirty="0"/>
              <a:t>ноте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3131840" y="3429000"/>
            <a:ext cx="601216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086C2"/>
                    </a:gs>
                    <a:gs pos="100000">
                      <a:srgbClr val="DE8848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cs typeface="Arial"/>
              </a:rPr>
              <a:t>До </a:t>
            </a:r>
            <a:r>
              <a:rPr lang="ru-RU" sz="3600" b="1" kern="1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086C2"/>
                    </a:gs>
                    <a:gs pos="100000">
                      <a:srgbClr val="DE8848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cs typeface="Arial"/>
              </a:rPr>
              <a:t>новых встреч! </a:t>
            </a:r>
            <a:endParaRPr lang="ru-RU" sz="3600" b="1" kern="10" dirty="0" smtClean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086C2"/>
                  </a:gs>
                  <a:gs pos="100000">
                    <a:srgbClr val="DE8848"/>
                  </a:gs>
                </a:gsLst>
                <a:lin ang="0" scaled="1"/>
              </a:gradFill>
              <a:effectLst>
                <a:outerShdw dist="71842" dir="2700000" algn="ctr" rotWithShape="0">
                  <a:srgbClr val="00336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55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656" y="409766"/>
            <a:ext cx="6705600" cy="473550"/>
          </a:xfrm>
        </p:spPr>
        <p:txBody>
          <a:bodyPr/>
          <a:lstStyle/>
          <a:p>
            <a:pPr algn="ctr"/>
            <a:r>
              <a:rPr lang="ru-RU" altLang="ru-RU" b="1" dirty="0" smtClean="0"/>
              <a:t>Задачи классного часа</a:t>
            </a:r>
            <a:endParaRPr lang="en-US" altLang="ru-RU" b="1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002181" y="75107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384121" y="751078"/>
            <a:ext cx="8110767" cy="241702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34" y="1886"/>
              <a:ext cx="14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800" dirty="0"/>
                <a:t>1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384121" y="2509939"/>
            <a:ext cx="8110767" cy="241702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434" y="1886"/>
              <a:ext cx="14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800" dirty="0"/>
                <a:t>2</a:t>
              </a: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384121" y="4246082"/>
            <a:ext cx="8110767" cy="241702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34" y="1886"/>
              <a:ext cx="14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800" dirty="0"/>
                <a:t>3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35696" y="1633078"/>
            <a:ext cx="665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Уточнить понятие о конфликте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6904" y="3042736"/>
            <a:ext cx="7681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Расширить представление об</a:t>
            </a:r>
          </a:p>
          <a:p>
            <a:r>
              <a:rPr lang="ru-RU" sz="2800" b="1" dirty="0" smtClean="0"/>
              <a:t>основных </a:t>
            </a:r>
            <a:r>
              <a:rPr lang="ru-RU" sz="2800" b="1" dirty="0"/>
              <a:t>типах и </a:t>
            </a:r>
            <a:r>
              <a:rPr lang="ru-RU" sz="2800" b="1" dirty="0" smtClean="0"/>
              <a:t>причинах </a:t>
            </a:r>
          </a:p>
          <a:p>
            <a:r>
              <a:rPr lang="ru-RU" sz="2800" b="1" dirty="0" smtClean="0"/>
              <a:t>конфликтов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40134" y="4820881"/>
            <a:ext cx="6754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Познакомиться </a:t>
            </a:r>
            <a:r>
              <a:rPr lang="ru-RU" sz="2800" b="1" dirty="0"/>
              <a:t>с различными способами выхода из конфликтных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628800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Прежде чем сказать – посчитай до десяти,</a:t>
            </a:r>
          </a:p>
          <a:p>
            <a:pPr algn="r"/>
            <a:r>
              <a:rPr lang="ru-RU" sz="2800" b="1" dirty="0"/>
              <a:t>Прежде чем обидеть – посчитай до ста,</a:t>
            </a:r>
          </a:p>
          <a:p>
            <a:pPr algn="r"/>
            <a:r>
              <a:rPr lang="ru-RU" sz="2800" b="1" dirty="0"/>
              <a:t>Прежде чем ударить – посчитай до тысячи.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Старинная </a:t>
            </a:r>
            <a:r>
              <a:rPr lang="ru-RU" sz="2400" b="1" dirty="0"/>
              <a:t>народная </a:t>
            </a:r>
            <a:r>
              <a:rPr lang="ru-RU" sz="2400" b="1" dirty="0" smtClean="0"/>
              <a:t>мудрость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87624" y="3501008"/>
            <a:ext cx="3216055" cy="291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1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 smtClean="0"/>
              <a:t>Индивидуальная работа</a:t>
            </a:r>
            <a:endParaRPr lang="en-US" altLang="ru-RU" sz="2800" b="1" dirty="0"/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915793" y="1298167"/>
            <a:ext cx="3456384" cy="4189313"/>
            <a:chOff x="720" y="1296"/>
            <a:chExt cx="1367" cy="2542"/>
          </a:xfrm>
        </p:grpSpPr>
        <p:sp>
          <p:nvSpPr>
            <p:cNvPr id="9830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 </a:t>
              </a:r>
              <a:endParaRPr lang="ru-RU" sz="2400" b="1" dirty="0"/>
            </a:p>
          </p:txBody>
        </p:sp>
        <p:grpSp>
          <p:nvGrpSpPr>
            <p:cNvPr id="9831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83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831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832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/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4684986" y="1278235"/>
            <a:ext cx="3683128" cy="4189313"/>
            <a:chOff x="2208" y="1296"/>
            <a:chExt cx="1365" cy="2542"/>
          </a:xfrm>
        </p:grpSpPr>
        <p:sp>
          <p:nvSpPr>
            <p:cNvPr id="9832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32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2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2</a:t>
              </a:r>
              <a:endParaRPr lang="en-US" altLang="ru-RU"/>
            </a:p>
          </p:txBody>
        </p:sp>
        <p:sp>
          <p:nvSpPr>
            <p:cNvPr id="9833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altLang="ru-RU" dirty="0"/>
            </a:p>
          </p:txBody>
        </p:sp>
        <p:sp>
          <p:nvSpPr>
            <p:cNvPr id="9833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3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 </a:t>
              </a:r>
              <a:endParaRPr lang="ru-RU" sz="24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19983" y="2334595"/>
            <a:ext cx="3352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Подберите слова-ассоциации к слову «конфликт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34382" y="2223384"/>
            <a:ext cx="3230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 </a:t>
            </a:r>
            <a:r>
              <a:rPr lang="ru-RU" sz="2400" b="1" dirty="0" smtClean="0"/>
              <a:t>облаке-листке </a:t>
            </a:r>
            <a:r>
              <a:rPr lang="ru-RU" sz="2400" b="1" dirty="0"/>
              <a:t>напишите один конфликт, </a:t>
            </a:r>
            <a:r>
              <a:rPr lang="ru-RU" sz="2400" b="1" dirty="0" smtClean="0"/>
              <a:t>участником которого </a:t>
            </a:r>
            <a:r>
              <a:rPr lang="ru-RU" sz="2400" b="1" dirty="0"/>
              <a:t>вы </a:t>
            </a:r>
            <a:r>
              <a:rPr lang="ru-RU" sz="2400" b="1" dirty="0" smtClean="0"/>
              <a:t>были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7749" y="4890038"/>
            <a:ext cx="329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Ассоциативный ряд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4986" y="4851251"/>
            <a:ext cx="393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Ситуативный практикум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2672" y="4570746"/>
            <a:ext cx="3033571" cy="19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Психологический тест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7217" y="1132080"/>
            <a:ext cx="8501495" cy="4252086"/>
            <a:chOff x="659" y="861"/>
            <a:chExt cx="4697" cy="240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2519" y="18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2522" y="143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2395" y="1551"/>
              <a:ext cx="122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/>
                <a:t>Социологический</a:t>
              </a:r>
              <a:endParaRPr lang="en-US" altLang="ru-RU" b="1" dirty="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gray">
            <a:xfrm>
              <a:off x="2753" y="2033"/>
              <a:ext cx="48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/>
                <a:t>опрос</a:t>
              </a:r>
              <a:endParaRPr lang="en-US" altLang="ru-RU" b="1" dirty="0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2268" y="1245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59" y="1313"/>
              <a:ext cx="1558" cy="195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3780" y="1299"/>
              <a:ext cx="1551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3498" y="1222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gray">
            <a:xfrm>
              <a:off x="659" y="868"/>
              <a:ext cx="1568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Развить в себе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2604" y="1107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780" y="861"/>
              <a:ext cx="1576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Видеть в других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75446" y="2350954"/>
            <a:ext cx="2703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решительности </a:t>
            </a:r>
            <a:r>
              <a:rPr lang="ru-RU" sz="2000" b="1" dirty="0"/>
              <a:t>— 46 % , </a:t>
            </a:r>
            <a:r>
              <a:rPr lang="ru-RU" sz="2000" b="1" dirty="0" smtClean="0"/>
              <a:t>выдержки— </a:t>
            </a:r>
            <a:r>
              <a:rPr lang="ru-RU" sz="2000" b="1" dirty="0"/>
              <a:t>30 % </a:t>
            </a:r>
            <a:r>
              <a:rPr lang="ru-RU" sz="2000" b="1" dirty="0" smtClean="0"/>
              <a:t> </a:t>
            </a:r>
            <a:r>
              <a:rPr lang="ru-RU" sz="2000" b="1" dirty="0"/>
              <a:t>силы воли — 30 % </a:t>
            </a:r>
            <a:r>
              <a:rPr lang="ru-RU" sz="2000" b="1" dirty="0" smtClean="0"/>
              <a:t> </a:t>
            </a:r>
            <a:r>
              <a:rPr lang="ru-RU" sz="2000" b="1" dirty="0"/>
              <a:t>терпимости — 12 </a:t>
            </a:r>
            <a:r>
              <a:rPr lang="ru-RU" sz="2000" b="1" dirty="0" smtClean="0"/>
              <a:t>%,   </a:t>
            </a:r>
            <a:r>
              <a:rPr lang="ru-RU" sz="2000" b="1" dirty="0" err="1" smtClean="0"/>
              <a:t>доброжела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тельности</a:t>
            </a:r>
            <a:r>
              <a:rPr lang="ru-RU" sz="2000" b="1" dirty="0" smtClean="0"/>
              <a:t> </a:t>
            </a:r>
            <a:r>
              <a:rPr lang="ru-RU" sz="2000" b="1" dirty="0"/>
              <a:t>— 10 %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66177" y="2484337"/>
            <a:ext cx="28068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доброты </a:t>
            </a:r>
            <a:r>
              <a:rPr lang="ru-RU" sz="2000" b="1" dirty="0"/>
              <a:t>— 50 % </a:t>
            </a:r>
            <a:r>
              <a:rPr lang="ru-RU" sz="2000" b="1" dirty="0" smtClean="0"/>
              <a:t> честности </a:t>
            </a:r>
            <a:r>
              <a:rPr lang="ru-RU" sz="2000" b="1" dirty="0"/>
              <a:t>— 30 % </a:t>
            </a:r>
            <a:r>
              <a:rPr lang="ru-RU" sz="2000" b="1" dirty="0" smtClean="0"/>
              <a:t>  </a:t>
            </a:r>
            <a:r>
              <a:rPr lang="ru-RU" sz="2000" b="1" dirty="0"/>
              <a:t>сочувствия — 22 % </a:t>
            </a:r>
            <a:r>
              <a:rPr lang="ru-RU" sz="2000" b="1" dirty="0" smtClean="0"/>
              <a:t> </a:t>
            </a:r>
            <a:r>
              <a:rPr lang="ru-RU" sz="2000" b="1" dirty="0"/>
              <a:t>терпимости — 16 % </a:t>
            </a:r>
            <a:r>
              <a:rPr lang="ru-RU" sz="2000" b="1" dirty="0" smtClean="0"/>
              <a:t> </a:t>
            </a:r>
            <a:r>
              <a:rPr lang="ru-RU" sz="2000" b="1" dirty="0"/>
              <a:t>щедрости — 12 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5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533456" cy="563563"/>
          </a:xfrm>
        </p:spPr>
        <p:txBody>
          <a:bodyPr/>
          <a:lstStyle/>
          <a:p>
            <a:r>
              <a:rPr lang="ru-RU" sz="2800" b="1" dirty="0" smtClean="0"/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пределения слова </a:t>
            </a:r>
            <a:r>
              <a:rPr lang="ru-RU" sz="2800" b="1" dirty="0">
                <a:solidFill>
                  <a:schemeClr val="bg1"/>
                </a:solidFill>
              </a:rPr>
              <a:t>«конфликт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en-US" altLang="ru-RU" sz="2800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6757" y="1028112"/>
            <a:ext cx="8305681" cy="1040933"/>
            <a:chOff x="912" y="1008"/>
            <a:chExt cx="3984" cy="91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99" y="1092"/>
              <a:ext cx="543" cy="746"/>
              <a:chOff x="999" y="1092"/>
              <a:chExt cx="543" cy="746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543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gray">
              <a:xfrm>
                <a:off x="1294" y="1295"/>
                <a:ext cx="162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gray">
            <a:xfrm>
              <a:off x="1872" y="1237"/>
              <a:ext cx="29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26757" y="2390932"/>
            <a:ext cx="8305680" cy="3250633"/>
            <a:chOff x="912" y="2016"/>
            <a:chExt cx="3984" cy="2848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026" y="2078"/>
              <a:ext cx="543" cy="2786"/>
              <a:chOff x="1026" y="2078"/>
              <a:chExt cx="543" cy="2786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gray">
              <a:xfrm>
                <a:off x="1026" y="2078"/>
                <a:ext cx="543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gray">
              <a:xfrm>
                <a:off x="1294" y="2304"/>
                <a:ext cx="162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gray">
              <a:xfrm>
                <a:off x="1064" y="4491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gray">
            <a:xfrm>
              <a:off x="1872" y="2225"/>
              <a:ext cx="29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26759" y="3716009"/>
            <a:ext cx="8305680" cy="1040933"/>
            <a:chOff x="912" y="3036"/>
            <a:chExt cx="3984" cy="912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999" y="3120"/>
              <a:ext cx="570" cy="746"/>
              <a:chOff x="999" y="3120"/>
              <a:chExt cx="570" cy="746"/>
            </a:xfrm>
          </p:grpSpPr>
          <p:sp>
            <p:nvSpPr>
              <p:cNvPr id="2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570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gray">
              <a:xfrm>
                <a:off x="1321" y="3324"/>
                <a:ext cx="10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872" y="3213"/>
              <a:ext cx="29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7" name="Picture 2" descr="E:\Презентации\темы для презентаций\Рисунки .png\77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99" y="1281025"/>
            <a:ext cx="335690" cy="4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Презентации\темы для презентаций\Рисунки .png\78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57" y="2682395"/>
            <a:ext cx="348983" cy="4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Презентации\темы для презентаций\Рисунки .png\79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48" y="3973045"/>
            <a:ext cx="413592" cy="4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18"/>
          <p:cNvSpPr>
            <a:spLocks noChangeArrowheads="1"/>
          </p:cNvSpPr>
          <p:nvPr/>
        </p:nvSpPr>
        <p:spPr bwMode="gray">
          <a:xfrm>
            <a:off x="226759" y="5053244"/>
            <a:ext cx="8305680" cy="104093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gray">
          <a:xfrm>
            <a:off x="398398" y="5160037"/>
            <a:ext cx="1198048" cy="85146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4" name="Freeform 21"/>
          <p:cNvSpPr>
            <a:spLocks/>
          </p:cNvSpPr>
          <p:nvPr/>
        </p:nvSpPr>
        <p:spPr bwMode="gray">
          <a:xfrm>
            <a:off x="379713" y="5152758"/>
            <a:ext cx="673350" cy="679996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30" y="5308597"/>
            <a:ext cx="3841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1583" y="996025"/>
            <a:ext cx="7132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Конфликт (по толковому словарю) – трудно-</a:t>
            </a:r>
          </a:p>
          <a:p>
            <a:r>
              <a:rPr lang="ru-RU" sz="2000" b="1" dirty="0" smtClean="0"/>
              <a:t>разрешимое </a:t>
            </a:r>
            <a:r>
              <a:rPr lang="ru-RU" sz="2000" b="1" dirty="0"/>
              <a:t>противоречие, связанное с </a:t>
            </a:r>
            <a:r>
              <a:rPr lang="ru-RU" sz="2000" b="1" dirty="0" err="1" smtClean="0"/>
              <a:t>противо-борством</a:t>
            </a:r>
            <a:r>
              <a:rPr lang="ru-RU" sz="2000" b="1" dirty="0" smtClean="0"/>
              <a:t> и </a:t>
            </a:r>
            <a:r>
              <a:rPr lang="ru-RU" sz="2000" b="1" dirty="0"/>
              <a:t>эмоциональными </a:t>
            </a:r>
            <a:r>
              <a:rPr lang="ru-RU" sz="2000" b="1" dirty="0" smtClean="0"/>
              <a:t>переживаниями.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16521" y="2379597"/>
            <a:ext cx="7327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Конфликт </a:t>
            </a:r>
            <a:r>
              <a:rPr lang="ru-RU" sz="2000" b="1" dirty="0" smtClean="0"/>
              <a:t>(в литературе) —  </a:t>
            </a:r>
            <a:r>
              <a:rPr lang="ru-RU" sz="2000" b="1" dirty="0"/>
              <a:t>противоречие </a:t>
            </a:r>
            <a:r>
              <a:rPr lang="ru-RU" sz="2000" b="1" dirty="0" smtClean="0"/>
              <a:t>между  характерами</a:t>
            </a:r>
            <a:r>
              <a:rPr lang="ru-RU" sz="2000" b="1" dirty="0"/>
              <a:t>, характерами и обстоятельствами, </a:t>
            </a:r>
            <a:r>
              <a:rPr lang="ru-RU" sz="2000" b="1" dirty="0" smtClean="0"/>
              <a:t>разными </a:t>
            </a:r>
            <a:r>
              <a:rPr lang="ru-RU" sz="2000" b="1" dirty="0"/>
              <a:t>сторонами характера.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61548" y="3708418"/>
            <a:ext cx="6870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Конфликт (в психологии) – отсутствие </a:t>
            </a:r>
            <a:r>
              <a:rPr lang="ru-RU" sz="2000" b="1" dirty="0"/>
              <a:t>согласия между двумя или более сторонами </a:t>
            </a:r>
            <a:r>
              <a:rPr lang="ru-RU" sz="2000" b="1" dirty="0" smtClean="0"/>
              <a:t>- лицами </a:t>
            </a:r>
            <a:r>
              <a:rPr lang="ru-RU" sz="2000" b="1" dirty="0"/>
              <a:t>или </a:t>
            </a:r>
            <a:r>
              <a:rPr lang="ru-RU" sz="2000" b="1" dirty="0" smtClean="0"/>
              <a:t>группами.</a:t>
            </a:r>
            <a:endParaRPr lang="ru-RU" sz="20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680102" y="5152758"/>
            <a:ext cx="6870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Конфликт (в корпоративной этике) –  </a:t>
            </a:r>
            <a:r>
              <a:rPr lang="ru-RU" sz="2000" b="1" dirty="0"/>
              <a:t>это </a:t>
            </a:r>
            <a:r>
              <a:rPr lang="ru-RU" sz="2000" b="1" dirty="0" smtClean="0"/>
              <a:t>противоречие </a:t>
            </a:r>
            <a:r>
              <a:rPr lang="ru-RU" sz="2000" b="1" dirty="0"/>
              <a:t>из-за отсутствия согласия, которое ведёт к преобразованию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3244142" y="2947654"/>
            <a:ext cx="2520000" cy="188791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b="1" dirty="0"/>
              <a:t>С</a:t>
            </a:r>
            <a:r>
              <a:rPr lang="ru-RU" b="1" dirty="0" smtClean="0"/>
              <a:t>толкновение </a:t>
            </a:r>
            <a:r>
              <a:rPr lang="ru-RU" b="1" dirty="0"/>
              <a:t>личностей с различными, взглядами, ценностями, чертами характера </a:t>
            </a:r>
            <a:endParaRPr lang="en-US" altLang="ru-RU" b="1" dirty="0">
              <a:latin typeface="Verdana" pitchFamily="34" charset="0"/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620702" y="2962968"/>
            <a:ext cx="2518334" cy="1872601"/>
          </a:xfrm>
          <a:prstGeom prst="roundRect">
            <a:avLst>
              <a:gd name="adj" fmla="val 13745"/>
            </a:avLst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1" algn="ctr"/>
            <a:r>
              <a:rPr lang="ru-RU" b="1" dirty="0"/>
              <a:t>Л</a:t>
            </a:r>
            <a:r>
              <a:rPr lang="ru-RU" b="1" dirty="0" smtClean="0"/>
              <a:t>ичные сомнения человека</a:t>
            </a:r>
            <a:r>
              <a:rPr lang="ru-RU" b="1" dirty="0"/>
              <a:t>, </a:t>
            </a:r>
            <a:r>
              <a:rPr lang="ru-RU" b="1" dirty="0" smtClean="0"/>
              <a:t>неудовлетворенность </a:t>
            </a:r>
            <a:r>
              <a:rPr lang="ru-RU" b="1" dirty="0"/>
              <a:t>собой и своей </a:t>
            </a:r>
            <a:r>
              <a:rPr lang="ru-RU" b="1" dirty="0" smtClean="0"/>
              <a:t>жизнью</a:t>
            </a:r>
            <a:endParaRPr lang="ru-RU" sz="1600" b="1" dirty="0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853933" y="2962885"/>
            <a:ext cx="2520000" cy="187268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0963" lvl="1" algn="ctr"/>
            <a:r>
              <a:rPr lang="ru-RU" b="1" dirty="0"/>
              <a:t>М</a:t>
            </a:r>
            <a:r>
              <a:rPr lang="ru-RU" b="1" dirty="0" smtClean="0"/>
              <a:t>ножество </a:t>
            </a:r>
            <a:r>
              <a:rPr lang="ru-RU" b="1" dirty="0"/>
              <a:t>групп, между которыми могут возникать </a:t>
            </a:r>
            <a:r>
              <a:rPr lang="ru-RU" b="1" dirty="0" smtClean="0"/>
              <a:t>конфликты</a:t>
            </a:r>
            <a:endParaRPr lang="ru-RU" sz="1600" b="1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/>
              <a:t>Типы конфликтов</a:t>
            </a:r>
            <a:endParaRPr lang="en-US" altLang="ru-RU" sz="1800" b="1" dirty="0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gray">
          <a:xfrm>
            <a:off x="2849912" y="1757973"/>
            <a:ext cx="568717" cy="535944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gray">
          <a:xfrm>
            <a:off x="5312384" y="1757973"/>
            <a:ext cx="566462" cy="535944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gray">
          <a:xfrm>
            <a:off x="5706355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gray">
          <a:xfrm>
            <a:off x="5706355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gray">
          <a:xfrm>
            <a:off x="5853933" y="1249972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gray">
          <a:xfrm>
            <a:off x="5879333" y="1257909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gray">
          <a:xfrm>
            <a:off x="5957264" y="1321410"/>
            <a:ext cx="1897982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gray">
          <a:xfrm>
            <a:off x="780342" y="1134085"/>
            <a:ext cx="2421561" cy="180880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gray">
          <a:xfrm>
            <a:off x="780342" y="1134085"/>
            <a:ext cx="2421561" cy="1808807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gray">
          <a:xfrm>
            <a:off x="927919" y="1243622"/>
            <a:ext cx="2105609" cy="157228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gray">
          <a:xfrm>
            <a:off x="929508" y="1246797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gray">
          <a:xfrm>
            <a:off x="1026750" y="1318235"/>
            <a:ext cx="1895723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1054418" y="1337285"/>
            <a:ext cx="1834790" cy="1524504"/>
            <a:chOff x="4166" y="1706"/>
            <a:chExt cx="1252" cy="1252"/>
          </a:xfrm>
        </p:grpSpPr>
        <p:sp>
          <p:nvSpPr>
            <p:cNvPr id="8910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0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0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11" name="Oval 23"/>
          <p:cNvSpPr>
            <a:spLocks noChangeArrowheads="1"/>
          </p:cNvSpPr>
          <p:nvPr/>
        </p:nvSpPr>
        <p:spPr bwMode="gray">
          <a:xfrm>
            <a:off x="3244142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gray">
          <a:xfrm>
            <a:off x="3244142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gray">
          <a:xfrm>
            <a:off x="3391719" y="1249972"/>
            <a:ext cx="2105609" cy="157228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gray">
          <a:xfrm>
            <a:off x="3393308" y="1251559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gray">
          <a:xfrm>
            <a:off x="3488962" y="1321410"/>
            <a:ext cx="1895723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89116" name="Group 28"/>
          <p:cNvGrpSpPr>
            <a:grpSpLocks/>
          </p:cNvGrpSpPr>
          <p:nvPr/>
        </p:nvGrpSpPr>
        <p:grpSpPr bwMode="auto">
          <a:xfrm>
            <a:off x="3518218" y="1337285"/>
            <a:ext cx="1834790" cy="1524504"/>
            <a:chOff x="4166" y="1706"/>
            <a:chExt cx="1252" cy="1252"/>
          </a:xfrm>
        </p:grpSpPr>
        <p:sp>
          <p:nvSpPr>
            <p:cNvPr id="89117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8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9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0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89121" name="Group 33"/>
          <p:cNvGrpSpPr>
            <a:grpSpLocks/>
          </p:cNvGrpSpPr>
          <p:nvPr/>
        </p:nvGrpSpPr>
        <p:grpSpPr bwMode="auto">
          <a:xfrm>
            <a:off x="5988107" y="1337285"/>
            <a:ext cx="1837047" cy="1524504"/>
            <a:chOff x="4166" y="1706"/>
            <a:chExt cx="1252" cy="1252"/>
          </a:xfrm>
        </p:grpSpPr>
        <p:sp>
          <p:nvSpPr>
            <p:cNvPr id="89122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3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4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5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26" name="Text Box 38"/>
          <p:cNvSpPr txBox="1">
            <a:spLocks noChangeArrowheads="1"/>
          </p:cNvSpPr>
          <p:nvPr/>
        </p:nvSpPr>
        <p:spPr bwMode="gray">
          <a:xfrm>
            <a:off x="1141295" y="1454927"/>
            <a:ext cx="16836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/>
              <a:t>Внутри</a:t>
            </a:r>
          </a:p>
          <a:p>
            <a:pPr algn="ctr" eaLnBrk="0" hangingPunct="0"/>
            <a:r>
              <a:rPr lang="ru-RU" sz="2200" b="1" dirty="0" err="1"/>
              <a:t>л</a:t>
            </a:r>
            <a:r>
              <a:rPr lang="ru-RU" sz="2200" b="1" dirty="0" err="1" smtClean="0"/>
              <a:t>ичност</a:t>
            </a:r>
            <a:endParaRPr lang="ru-RU" sz="2200" b="1" dirty="0" smtClean="0"/>
          </a:p>
          <a:p>
            <a:pPr algn="ctr" eaLnBrk="0" hangingPunct="0"/>
            <a:r>
              <a:rPr lang="ru-RU" sz="2200" b="1" dirty="0" err="1" smtClean="0"/>
              <a:t>ный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gray">
          <a:xfrm>
            <a:off x="3730794" y="1454927"/>
            <a:ext cx="150391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/>
              <a:t>Меж</a:t>
            </a:r>
          </a:p>
          <a:p>
            <a:pPr algn="ctr" eaLnBrk="0" hangingPunct="0"/>
            <a:r>
              <a:rPr lang="ru-RU" sz="2200" b="1" dirty="0" err="1" smtClean="0"/>
              <a:t>личност</a:t>
            </a:r>
            <a:endParaRPr lang="ru-RU" sz="2200" b="1" dirty="0" smtClean="0"/>
          </a:p>
          <a:p>
            <a:pPr algn="ctr" eaLnBrk="0" hangingPunct="0"/>
            <a:r>
              <a:rPr lang="ru-RU" sz="2200" b="1" dirty="0" err="1" smtClean="0"/>
              <a:t>ный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gray">
          <a:xfrm>
            <a:off x="6271294" y="1501094"/>
            <a:ext cx="12916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/>
              <a:t>Меж</a:t>
            </a:r>
          </a:p>
          <a:p>
            <a:pPr algn="ctr" eaLnBrk="0" hangingPunct="0"/>
            <a:r>
              <a:rPr lang="ru-RU" sz="2200" b="1" dirty="0" smtClean="0"/>
              <a:t>групповой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96804" y="5000798"/>
            <a:ext cx="2465389" cy="16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677" b="-8359"/>
          <a:stretch/>
        </p:blipFill>
        <p:spPr bwMode="auto">
          <a:xfrm>
            <a:off x="766825" y="5000798"/>
            <a:ext cx="2226087" cy="170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16" descr="http://imwoman.ru/uploads/posts/2010-10/1288281687_fight_scho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6733" y="4777426"/>
            <a:ext cx="1891183" cy="18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nimBg="1"/>
      <p:bldP spid="89092" grpId="0" animBg="1"/>
      <p:bldP spid="89126" grpId="0"/>
      <p:bldP spid="89127" grpId="0"/>
      <p:bldP spid="89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739102">
            <a:off x="1830965" y="1468118"/>
            <a:ext cx="4253883" cy="262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19" y="428800"/>
            <a:ext cx="6705600" cy="563563"/>
          </a:xfrm>
        </p:spPr>
        <p:txBody>
          <a:bodyPr/>
          <a:lstStyle/>
          <a:p>
            <a:pPr algn="ctr"/>
            <a:r>
              <a:rPr lang="ru-RU" altLang="ru-RU" b="1" dirty="0" smtClean="0"/>
              <a:t>Нарастание конфликта</a:t>
            </a:r>
            <a:endParaRPr lang="en-US" altLang="ru-RU" sz="1800" b="1" dirty="0"/>
          </a:p>
        </p:txBody>
      </p:sp>
      <p:sp>
        <p:nvSpPr>
          <p:cNvPr id="97283" name="Freeform 3"/>
          <p:cNvSpPr>
            <a:spLocks noEditPoints="1"/>
          </p:cNvSpPr>
          <p:nvPr/>
        </p:nvSpPr>
        <p:spPr bwMode="gray">
          <a:xfrm rot="20502773">
            <a:off x="598306" y="1297860"/>
            <a:ext cx="7325816" cy="489654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2967268" y="5780761"/>
            <a:ext cx="5566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Снижается уважение друг к другу, возрастает мера </a:t>
            </a:r>
            <a:r>
              <a:rPr lang="ru-RU" sz="2400" b="1" dirty="0" smtClean="0">
                <a:solidFill>
                  <a:srgbClr val="FF0000"/>
                </a:solidFill>
              </a:rPr>
              <a:t>напряженности</a:t>
            </a:r>
            <a:endParaRPr lang="en-US" altLang="ru-RU" sz="2400" b="1" dirty="0"/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gray">
          <a:xfrm rot="20876594">
            <a:off x="4825164" y="4563120"/>
            <a:ext cx="1671521" cy="718992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7316" name="Oval 36"/>
          <p:cNvSpPr>
            <a:spLocks noChangeArrowheads="1"/>
          </p:cNvSpPr>
          <p:nvPr/>
        </p:nvSpPr>
        <p:spPr bwMode="gray">
          <a:xfrm>
            <a:off x="4762138" y="3307362"/>
            <a:ext cx="1981472" cy="184027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17" name="Oval 37"/>
          <p:cNvSpPr>
            <a:spLocks noChangeArrowheads="1"/>
          </p:cNvSpPr>
          <p:nvPr/>
        </p:nvSpPr>
        <p:spPr bwMode="gray">
          <a:xfrm>
            <a:off x="4782776" y="3319387"/>
            <a:ext cx="1935348" cy="179405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gray">
          <a:xfrm>
            <a:off x="4800238" y="3341556"/>
            <a:ext cx="1841256" cy="167764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19" name="Oval 39"/>
          <p:cNvSpPr>
            <a:spLocks noChangeArrowheads="1"/>
          </p:cNvSpPr>
          <p:nvPr/>
        </p:nvSpPr>
        <p:spPr bwMode="gray">
          <a:xfrm>
            <a:off x="4892313" y="3403133"/>
            <a:ext cx="1638312" cy="136094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gray">
          <a:xfrm>
            <a:off x="4822604" y="3934157"/>
            <a:ext cx="191474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Агрессия</a:t>
            </a:r>
            <a:endParaRPr lang="en-US" altLang="ru-RU" sz="2600" dirty="0">
              <a:solidFill>
                <a:srgbClr val="C00000"/>
              </a:solidFill>
            </a:endParaRPr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gray">
          <a:xfrm rot="20827004">
            <a:off x="2530551" y="5128325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7322" name="Group 42"/>
          <p:cNvGrpSpPr>
            <a:grpSpLocks/>
          </p:cNvGrpSpPr>
          <p:nvPr/>
        </p:nvGrpSpPr>
        <p:grpSpPr bwMode="auto">
          <a:xfrm>
            <a:off x="2454351" y="4137725"/>
            <a:ext cx="1371600" cy="1441450"/>
            <a:chOff x="732" y="2112"/>
            <a:chExt cx="842" cy="860"/>
          </a:xfrm>
        </p:grpSpPr>
        <p:sp>
          <p:nvSpPr>
            <p:cNvPr id="97323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4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5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6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7" name="Text Box 47"/>
            <p:cNvSpPr txBox="1">
              <a:spLocks noChangeArrowheads="1"/>
            </p:cNvSpPr>
            <p:nvPr/>
          </p:nvSpPr>
          <p:spPr bwMode="gray">
            <a:xfrm>
              <a:off x="1084" y="2414"/>
              <a:ext cx="11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ru-RU" dirty="0"/>
            </a:p>
          </p:txBody>
        </p:sp>
      </p:grpSp>
      <p:sp>
        <p:nvSpPr>
          <p:cNvPr id="97328" name="Oval 48"/>
          <p:cNvSpPr>
            <a:spLocks noChangeArrowheads="1"/>
          </p:cNvSpPr>
          <p:nvPr/>
        </p:nvSpPr>
        <p:spPr bwMode="gray">
          <a:xfrm>
            <a:off x="801978" y="3928175"/>
            <a:ext cx="1027150" cy="654598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7329" name="Oval 49"/>
          <p:cNvSpPr>
            <a:spLocks noChangeArrowheads="1"/>
          </p:cNvSpPr>
          <p:nvPr/>
        </p:nvSpPr>
        <p:spPr bwMode="gray">
          <a:xfrm>
            <a:off x="735982" y="3655125"/>
            <a:ext cx="1150194" cy="12565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0" name="Oval 50"/>
          <p:cNvSpPr>
            <a:spLocks noChangeArrowheads="1"/>
          </p:cNvSpPr>
          <p:nvPr/>
        </p:nvSpPr>
        <p:spPr bwMode="gray">
          <a:xfrm>
            <a:off x="748682" y="3659888"/>
            <a:ext cx="1123445" cy="122737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1" name="Oval 51"/>
          <p:cNvSpPr>
            <a:spLocks noChangeArrowheads="1"/>
          </p:cNvSpPr>
          <p:nvPr/>
        </p:nvSpPr>
        <p:spPr bwMode="gray">
          <a:xfrm>
            <a:off x="759796" y="3670999"/>
            <a:ext cx="1068164" cy="114554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2" name="Oval 52"/>
          <p:cNvSpPr>
            <a:spLocks noChangeArrowheads="1"/>
          </p:cNvSpPr>
          <p:nvPr/>
        </p:nvSpPr>
        <p:spPr bwMode="gray">
          <a:xfrm>
            <a:off x="813771" y="3696400"/>
            <a:ext cx="952254" cy="9292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gray">
          <a:xfrm>
            <a:off x="748682" y="3859424"/>
            <a:ext cx="1112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Проти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в</a:t>
            </a:r>
            <a:r>
              <a:rPr lang="ru-RU" sz="2000" b="1" dirty="0" err="1" smtClean="0">
                <a:solidFill>
                  <a:srgbClr val="C00000"/>
                </a:solidFill>
              </a:rPr>
              <a:t>одей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ствие</a:t>
            </a:r>
            <a:endParaRPr lang="en-US" altLang="ru-RU" sz="2000" dirty="0">
              <a:solidFill>
                <a:srgbClr val="C00000"/>
              </a:solidFill>
            </a:endParaRPr>
          </a:p>
        </p:txBody>
      </p:sp>
      <p:sp>
        <p:nvSpPr>
          <p:cNvPr id="97334" name="Oval 54"/>
          <p:cNvSpPr>
            <a:spLocks noChangeArrowheads="1"/>
          </p:cNvSpPr>
          <p:nvPr/>
        </p:nvSpPr>
        <p:spPr bwMode="gray">
          <a:xfrm>
            <a:off x="2944263" y="1473924"/>
            <a:ext cx="1021001" cy="333963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7335" name="Oval 55"/>
          <p:cNvSpPr>
            <a:spLocks noChangeArrowheads="1"/>
          </p:cNvSpPr>
          <p:nvPr/>
        </p:nvSpPr>
        <p:spPr bwMode="gray">
          <a:xfrm>
            <a:off x="3066502" y="940525"/>
            <a:ext cx="1016274" cy="99725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6" name="Oval 56"/>
          <p:cNvSpPr>
            <a:spLocks noChangeArrowheads="1"/>
          </p:cNvSpPr>
          <p:nvPr/>
        </p:nvSpPr>
        <p:spPr bwMode="gray">
          <a:xfrm>
            <a:off x="3076027" y="943699"/>
            <a:ext cx="990276" cy="974059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7" name="Oval 57"/>
          <p:cNvSpPr>
            <a:spLocks noChangeArrowheads="1"/>
          </p:cNvSpPr>
          <p:nvPr/>
        </p:nvSpPr>
        <p:spPr bwMode="gray">
          <a:xfrm>
            <a:off x="3082376" y="950049"/>
            <a:ext cx="943007" cy="90912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8" name="Oval 58"/>
          <p:cNvSpPr>
            <a:spLocks noChangeArrowheads="1"/>
          </p:cNvSpPr>
          <p:nvPr/>
        </p:nvSpPr>
        <p:spPr bwMode="gray">
          <a:xfrm>
            <a:off x="3118889" y="969099"/>
            <a:ext cx="839018" cy="73518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9" name="Text Box 59"/>
          <p:cNvSpPr txBox="1">
            <a:spLocks noChangeArrowheads="1"/>
          </p:cNvSpPr>
          <p:nvPr/>
        </p:nvSpPr>
        <p:spPr bwMode="gray">
          <a:xfrm>
            <a:off x="3082376" y="1080506"/>
            <a:ext cx="9164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Несо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гласие</a:t>
            </a:r>
            <a:endParaRPr lang="en-US" altLang="ru-RU" sz="2000" dirty="0">
              <a:solidFill>
                <a:srgbClr val="C00000"/>
              </a:solidFill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gray">
          <a:xfrm rot="20876594">
            <a:off x="7018019" y="3041733"/>
            <a:ext cx="1775413" cy="797804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gray">
          <a:xfrm>
            <a:off x="6939788" y="1859189"/>
            <a:ext cx="2104629" cy="204199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gray">
          <a:xfrm>
            <a:off x="6960426" y="1868713"/>
            <a:ext cx="2055638" cy="199071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gray">
          <a:xfrm>
            <a:off x="6977888" y="1884588"/>
            <a:ext cx="1955698" cy="186154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gray">
          <a:xfrm>
            <a:off x="7069962" y="1929039"/>
            <a:ext cx="1740139" cy="151013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gray">
          <a:xfrm>
            <a:off x="7069963" y="2486251"/>
            <a:ext cx="1740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Разрыв</a:t>
            </a:r>
            <a:endParaRPr lang="en-US" altLang="ru-RU" dirty="0">
              <a:solidFill>
                <a:srgbClr val="C00000"/>
              </a:solidFill>
            </a:endParaRPr>
          </a:p>
        </p:txBody>
      </p:sp>
      <p:sp>
        <p:nvSpPr>
          <p:cNvPr id="38" name="Oval 48"/>
          <p:cNvSpPr>
            <a:spLocks noChangeArrowheads="1"/>
          </p:cNvSpPr>
          <p:nvPr/>
        </p:nvSpPr>
        <p:spPr bwMode="gray">
          <a:xfrm>
            <a:off x="1257598" y="2137000"/>
            <a:ext cx="1027150" cy="654598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49"/>
          <p:cNvSpPr>
            <a:spLocks noChangeArrowheads="1"/>
          </p:cNvSpPr>
          <p:nvPr/>
        </p:nvSpPr>
        <p:spPr bwMode="gray">
          <a:xfrm>
            <a:off x="1191602" y="1863950"/>
            <a:ext cx="1150194" cy="12565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0" name="Oval 50"/>
          <p:cNvSpPr>
            <a:spLocks noChangeArrowheads="1"/>
          </p:cNvSpPr>
          <p:nvPr/>
        </p:nvSpPr>
        <p:spPr bwMode="gray">
          <a:xfrm>
            <a:off x="1204302" y="1868713"/>
            <a:ext cx="1123445" cy="122737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1" name="Oval 51"/>
          <p:cNvSpPr>
            <a:spLocks noChangeArrowheads="1"/>
          </p:cNvSpPr>
          <p:nvPr/>
        </p:nvSpPr>
        <p:spPr bwMode="gray">
          <a:xfrm>
            <a:off x="1215416" y="1879824"/>
            <a:ext cx="1068164" cy="114554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2" name="Oval 52"/>
          <p:cNvSpPr>
            <a:spLocks noChangeArrowheads="1"/>
          </p:cNvSpPr>
          <p:nvPr/>
        </p:nvSpPr>
        <p:spPr bwMode="gray">
          <a:xfrm>
            <a:off x="1269391" y="1905225"/>
            <a:ext cx="952254" cy="9292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gray">
          <a:xfrm>
            <a:off x="1131926" y="2213200"/>
            <a:ext cx="1262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Недово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льство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0939" y="4459588"/>
            <a:ext cx="1116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Уни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жение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20" grpId="0"/>
      <p:bldP spid="97333" grpId="0"/>
      <p:bldP spid="97339" grpId="0"/>
      <p:bldP spid="37" grpId="0"/>
      <p:bldP spid="4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980" y="404664"/>
            <a:ext cx="6705600" cy="563563"/>
          </a:xfrm>
        </p:spPr>
        <p:txBody>
          <a:bodyPr/>
          <a:lstStyle/>
          <a:p>
            <a:pPr algn="ctr"/>
            <a:r>
              <a:rPr lang="ru-RU" altLang="ru-RU" sz="3600" b="1" dirty="0" smtClean="0"/>
              <a:t>Вред конфликтов</a:t>
            </a:r>
            <a:endParaRPr lang="en-US" altLang="ru-RU" sz="2000" b="1" dirty="0"/>
          </a:p>
        </p:txBody>
      </p:sp>
      <p:grpSp>
        <p:nvGrpSpPr>
          <p:cNvPr id="73744" name="Group 16"/>
          <p:cNvGrpSpPr>
            <a:grpSpLocks/>
          </p:cNvGrpSpPr>
          <p:nvPr/>
        </p:nvGrpSpPr>
        <p:grpSpPr bwMode="auto">
          <a:xfrm>
            <a:off x="759837" y="1622793"/>
            <a:ext cx="6974841" cy="4470503"/>
            <a:chOff x="1514" y="1446"/>
            <a:chExt cx="3670" cy="2106"/>
          </a:xfrm>
        </p:grpSpPr>
        <p:sp>
          <p:nvSpPr>
            <p:cNvPr id="73745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6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3753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72549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62699" y="4958390"/>
            <a:ext cx="2776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Страдает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достоинство </a:t>
            </a:r>
            <a:r>
              <a:rPr lang="ru-RU" b="1" dirty="0">
                <a:solidFill>
                  <a:schemeClr val="bg1"/>
                </a:solidFill>
              </a:rPr>
              <a:t>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9790" y="2754217"/>
            <a:ext cx="3463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1 мин конфликта 20 мин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последующих переживаний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5517" y="1622793"/>
            <a:ext cx="2783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Страдает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физическое здоровье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606" y="3927079"/>
            <a:ext cx="2998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Портится настроение,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 валится из рук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Презентация к классному часу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46l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db2004146l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классному часу</Template>
  <TotalTime>861</TotalTime>
  <Words>477</Words>
  <Application>Microsoft Office PowerPoint</Application>
  <PresentationFormat>Экран (4:3)</PresentationFormat>
  <Paragraphs>152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Презентация к классному часу</vt:lpstr>
      <vt:lpstr>cdb2004146l</vt:lpstr>
      <vt:lpstr>1_cdb2004146l</vt:lpstr>
      <vt:lpstr>Классный час в 7 классе</vt:lpstr>
      <vt:lpstr>Задачи классного часа</vt:lpstr>
      <vt:lpstr>Слайд 3</vt:lpstr>
      <vt:lpstr>Индивидуальная работа</vt:lpstr>
      <vt:lpstr>Психологический тест</vt:lpstr>
      <vt:lpstr>Определения слова «конфликт»</vt:lpstr>
      <vt:lpstr>Типы конфликтов</vt:lpstr>
      <vt:lpstr>Нарастание конфликта</vt:lpstr>
      <vt:lpstr>Вред конфликтов</vt:lpstr>
      <vt:lpstr>Мини-тест</vt:lpstr>
      <vt:lpstr>Пути разрешения конфликта</vt:lpstr>
      <vt:lpstr>Способы решения конфликта</vt:lpstr>
      <vt:lpstr>Результаты конфликта</vt:lpstr>
      <vt:lpstr>Управление  конфликтом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Ираида</dc:creator>
  <cp:lastModifiedBy>Людмила</cp:lastModifiedBy>
  <cp:revision>51</cp:revision>
  <dcterms:created xsi:type="dcterms:W3CDTF">2014-02-02T11:13:21Z</dcterms:created>
  <dcterms:modified xsi:type="dcterms:W3CDTF">2019-01-26T22:24:43Z</dcterms:modified>
</cp:coreProperties>
</file>