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8AE6D-F16A-4AA5-8698-0BA5CF6AFE75}" v="716" dt="2023-05-22T19:22:11.727"/>
    <p1510:client id="{E003A80B-598C-4249-8FFA-C384DAE211CA}" v="110" dt="2023-05-21T09:34:34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48" d="100"/>
          <a:sy n="48" d="100"/>
        </p:scale>
        <p:origin x="16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93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May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375" y="1825460"/>
            <a:ext cx="8281987" cy="1333057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ctr"/>
            <a:r>
              <a:rPr lang="en-US" sz="4800" dirty="0" err="1">
                <a:latin typeface="Avenir Next LT Pro"/>
                <a:cs typeface="Calibri Light"/>
              </a:rPr>
              <a:t>Поворот</a:t>
            </a:r>
            <a:r>
              <a:rPr lang="en-US" sz="4800" dirty="0">
                <a:latin typeface="Avenir Next LT Pro"/>
                <a:cs typeface="Calibri Light"/>
              </a:rPr>
              <a:t> в </a:t>
            </a:r>
            <a:r>
              <a:rPr lang="en-US" sz="4800" dirty="0" err="1">
                <a:latin typeface="Avenir Next LT Pro"/>
                <a:cs typeface="Calibri Light"/>
              </a:rPr>
              <a:t>пространстве</a:t>
            </a:r>
            <a:r>
              <a:rPr lang="en-US" sz="4800" dirty="0">
                <a:latin typeface="Avenir Next LT Pro"/>
                <a:cs typeface="Calibri Light"/>
              </a:rPr>
              <a:t>.</a:t>
            </a:r>
            <a:br>
              <a:rPr lang="en-US" sz="4800" dirty="0">
                <a:latin typeface="Avenir Next LT Pro"/>
                <a:cs typeface="Calibri Light"/>
              </a:rPr>
            </a:br>
            <a:r>
              <a:rPr lang="en-US" sz="4800" dirty="0" err="1">
                <a:latin typeface="Avenir Next LT Pro"/>
                <a:cs typeface="Calibri Light"/>
              </a:rPr>
              <a:t>Свойства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81" y="4672959"/>
            <a:ext cx="5418772" cy="3040458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Выполнили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ученики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 11А </a:t>
            </a:r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класса</a:t>
            </a:r>
            <a:endParaRPr lang="ru-RU" sz="1400">
              <a:solidFill>
                <a:schemeClr val="tx1">
                  <a:alpha val="60000"/>
                </a:schemeClr>
              </a:solidFill>
              <a:latin typeface="Bookman Old Style"/>
            </a:endParaRPr>
          </a:p>
          <a:p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Наукина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Валентина</a:t>
            </a:r>
            <a:endParaRPr lang="en-US" sz="1400">
              <a:solidFill>
                <a:schemeClr val="tx1">
                  <a:alpha val="60000"/>
                </a:schemeClr>
              </a:solidFill>
              <a:latin typeface="Avenir Next LT Pro"/>
            </a:endParaRPr>
          </a:p>
          <a:p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Кырлан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Андрей</a:t>
            </a:r>
            <a:endParaRPr lang="en-US" sz="1400">
              <a:solidFill>
                <a:schemeClr val="tx1">
                  <a:alpha val="60000"/>
                </a:schemeClr>
              </a:solidFill>
              <a:latin typeface="Avenir Next LT Pro"/>
            </a:endParaRPr>
          </a:p>
          <a:p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Спыну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 </a:t>
            </a:r>
            <a:r>
              <a:rPr lang="en-US" sz="1400" err="1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Михаил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  <a:latin typeface="Avenir Next LT Pro"/>
              </a:rPr>
              <a:t> 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DECF-EC16-3173-2DFB-BD23457E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997855"/>
          </a:xfrm>
        </p:spPr>
        <p:txBody>
          <a:bodyPr wrap="square" anchor="t">
            <a:normAutofit/>
          </a:bodyPr>
          <a:lstStyle/>
          <a:p>
            <a:r>
              <a:rPr lang="ru-RU"/>
              <a:t>Решение: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9C5E96-4B08-49CB-9B3B-C1AAEF478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27998" y="3265333"/>
            <a:ext cx="1039173" cy="1262947"/>
          </a:xfrm>
          <a:custGeom>
            <a:avLst/>
            <a:gdLst>
              <a:gd name="connsiteX0" fmla="*/ 42436 w 1039173"/>
              <a:gd name="connsiteY0" fmla="*/ 1098043 h 1262947"/>
              <a:gd name="connsiteX1" fmla="*/ 0 w 1039173"/>
              <a:gd name="connsiteY1" fmla="*/ 992947 h 1262947"/>
              <a:gd name="connsiteX2" fmla="*/ 10971 w 1039173"/>
              <a:gd name="connsiteY2" fmla="*/ 938533 h 1262947"/>
              <a:gd name="connsiteX3" fmla="*/ 15626 w 1039173"/>
              <a:gd name="connsiteY3" fmla="*/ 931034 h 1262947"/>
              <a:gd name="connsiteX4" fmla="*/ 540000 w 1039173"/>
              <a:gd name="connsiteY4" fmla="*/ 0 h 1262947"/>
              <a:gd name="connsiteX5" fmla="*/ 1039173 w 1039173"/>
              <a:gd name="connsiteY5" fmla="*/ 886289 h 1262947"/>
              <a:gd name="connsiteX6" fmla="*/ 676270 w 1039173"/>
              <a:gd name="connsiteY6" fmla="*/ 1249191 h 1262947"/>
              <a:gd name="connsiteX7" fmla="*/ 540000 w 1039173"/>
              <a:gd name="connsiteY7" fmla="*/ 1262947 h 1262947"/>
              <a:gd name="connsiteX8" fmla="*/ 42436 w 1039173"/>
              <a:gd name="connsiteY8" fmla="*/ 1098043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9173" h="1262947">
                <a:moveTo>
                  <a:pt x="42436" y="1098043"/>
                </a:moveTo>
                <a:cubicBezTo>
                  <a:pt x="15110" y="1065741"/>
                  <a:pt x="0" y="1030226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lnTo>
                  <a:pt x="1039173" y="886289"/>
                </a:lnTo>
                <a:lnTo>
                  <a:pt x="676270" y="1249191"/>
                </a:lnTo>
                <a:lnTo>
                  <a:pt x="540000" y="1262947"/>
                </a:lnTo>
                <a:cubicBezTo>
                  <a:pt x="316324" y="1262947"/>
                  <a:pt x="124412" y="1194950"/>
                  <a:pt x="42436" y="1098043"/>
                </a:cubicBez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80000"/>
                  <a:lumOff val="20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732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BC7717-08D0-4F8E-ABDE-EB0EA3FE9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22547" y="3121852"/>
            <a:ext cx="540000" cy="1037582"/>
          </a:xfrm>
          <a:custGeom>
            <a:avLst/>
            <a:gdLst>
              <a:gd name="connsiteX0" fmla="*/ 375096 w 540000"/>
              <a:gd name="connsiteY0" fmla="*/ 995146 h 1037582"/>
              <a:gd name="connsiteX1" fmla="*/ 270000 w 540000"/>
              <a:gd name="connsiteY1" fmla="*/ 1037582 h 1037582"/>
              <a:gd name="connsiteX2" fmla="*/ 0 w 540000"/>
              <a:gd name="connsiteY2" fmla="*/ 497582 h 1037582"/>
              <a:gd name="connsiteX3" fmla="*/ 164904 w 540000"/>
              <a:gd name="connsiteY3" fmla="*/ 18 h 1037582"/>
              <a:gd name="connsiteX4" fmla="*/ 164933 w 540000"/>
              <a:gd name="connsiteY4" fmla="*/ 0 h 1037582"/>
              <a:gd name="connsiteX5" fmla="*/ 526244 w 540000"/>
              <a:gd name="connsiteY5" fmla="*/ 361311 h 1037582"/>
              <a:gd name="connsiteX6" fmla="*/ 540000 w 540000"/>
              <a:gd name="connsiteY6" fmla="*/ 497582 h 1037582"/>
              <a:gd name="connsiteX7" fmla="*/ 375096 w 540000"/>
              <a:gd name="connsiteY7" fmla="*/ 995146 h 10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" h="1037582">
                <a:moveTo>
                  <a:pt x="375096" y="995146"/>
                </a:moveTo>
                <a:cubicBezTo>
                  <a:pt x="342794" y="1022472"/>
                  <a:pt x="307279" y="1037582"/>
                  <a:pt x="270000" y="1037582"/>
                </a:cubicBezTo>
                <a:cubicBezTo>
                  <a:pt x="120883" y="1037582"/>
                  <a:pt x="0" y="795816"/>
                  <a:pt x="0" y="497582"/>
                </a:cubicBezTo>
                <a:cubicBezTo>
                  <a:pt x="0" y="273907"/>
                  <a:pt x="67997" y="81994"/>
                  <a:pt x="164904" y="18"/>
                </a:cubicBezTo>
                <a:lnTo>
                  <a:pt x="164933" y="0"/>
                </a:lnTo>
                <a:lnTo>
                  <a:pt x="526244" y="361311"/>
                </a:lnTo>
                <a:lnTo>
                  <a:pt x="540000" y="497582"/>
                </a:lnTo>
                <a:cubicBezTo>
                  <a:pt x="540000" y="721257"/>
                  <a:pt x="472003" y="913170"/>
                  <a:pt x="375096" y="9951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872C46-B8EE-4180-9880-92D40973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151" y="329564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0E4EDF-8C5D-4DBA-A24A-4F3531B4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2971" y="5291402"/>
            <a:ext cx="1972470" cy="1566598"/>
          </a:xfrm>
          <a:custGeom>
            <a:avLst/>
            <a:gdLst>
              <a:gd name="connsiteX0" fmla="*/ 986235 w 1972470"/>
              <a:gd name="connsiteY0" fmla="*/ 0 h 1566598"/>
              <a:gd name="connsiteX1" fmla="*/ 1972470 w 1972470"/>
              <a:gd name="connsiteY1" fmla="*/ 986235 h 1566598"/>
              <a:gd name="connsiteX2" fmla="*/ 1804037 w 1972470"/>
              <a:gd name="connsiteY2" fmla="*/ 1537649 h 1566598"/>
              <a:gd name="connsiteX3" fmla="*/ 1780151 w 1972470"/>
              <a:gd name="connsiteY3" fmla="*/ 1566598 h 1566598"/>
              <a:gd name="connsiteX4" fmla="*/ 192319 w 1972470"/>
              <a:gd name="connsiteY4" fmla="*/ 1566598 h 1566598"/>
              <a:gd name="connsiteX5" fmla="*/ 168434 w 1972470"/>
              <a:gd name="connsiteY5" fmla="*/ 1537649 h 1566598"/>
              <a:gd name="connsiteX6" fmla="*/ 0 w 1972470"/>
              <a:gd name="connsiteY6" fmla="*/ 986235 h 1566598"/>
              <a:gd name="connsiteX7" fmla="*/ 986235 w 1972470"/>
              <a:gd name="connsiteY7" fmla="*/ 0 h 156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470" h="1566598">
                <a:moveTo>
                  <a:pt x="986235" y="0"/>
                </a:moveTo>
                <a:cubicBezTo>
                  <a:pt x="1530918" y="0"/>
                  <a:pt x="1972470" y="441552"/>
                  <a:pt x="1972470" y="986235"/>
                </a:cubicBezTo>
                <a:cubicBezTo>
                  <a:pt x="1972470" y="1190491"/>
                  <a:pt x="1910377" y="1380245"/>
                  <a:pt x="1804037" y="1537649"/>
                </a:cubicBezTo>
                <a:lnTo>
                  <a:pt x="1780151" y="1566598"/>
                </a:lnTo>
                <a:lnTo>
                  <a:pt x="192319" y="1566598"/>
                </a:lnTo>
                <a:lnTo>
                  <a:pt x="168434" y="1537649"/>
                </a:lnTo>
                <a:cubicBezTo>
                  <a:pt x="62094" y="1380245"/>
                  <a:pt x="0" y="1190491"/>
                  <a:pt x="0" y="986235"/>
                </a:cubicBezTo>
                <a:cubicBezTo>
                  <a:pt x="0" y="441552"/>
                  <a:pt x="441552" y="0"/>
                  <a:pt x="9862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508000" dist="165100">
              <a:schemeClr val="accent1">
                <a:lumMod val="60000"/>
                <a:lumOff val="40000"/>
                <a:alpha val="6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DFE178F-7796-E0AC-DE43-BF34AD7B4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42" b="58142"/>
          <a:stretch/>
        </p:blipFill>
        <p:spPr>
          <a:xfrm>
            <a:off x="334587" y="1747409"/>
            <a:ext cx="3858832" cy="345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027ED-92BE-0F2D-9995-CD4ACBCDD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10"/>
          <a:stretch/>
        </p:blipFill>
        <p:spPr>
          <a:xfrm>
            <a:off x="4528006" y="407601"/>
            <a:ext cx="7324106" cy="976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24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53C3-F9C0-19C2-C5DB-6118288D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4" y="2100795"/>
            <a:ext cx="11091600" cy="1332000"/>
          </a:xfrm>
        </p:spPr>
        <p:txBody>
          <a:bodyPr>
            <a:normAutofit/>
          </a:bodyPr>
          <a:lstStyle/>
          <a:p>
            <a:r>
              <a:rPr lang="ru-RU" sz="3200" dirty="0"/>
              <a:t>2.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483D5E-6D60-86A8-56A2-8171392CB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233"/>
          <a:stretch/>
        </p:blipFill>
        <p:spPr>
          <a:xfrm>
            <a:off x="859316" y="2097000"/>
            <a:ext cx="10687123" cy="1533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704FB-A6CF-8741-E8EB-250D3C01BF9A}"/>
              </a:ext>
            </a:extLst>
          </p:cNvPr>
          <p:cNvSpPr txBox="1"/>
          <p:nvPr/>
        </p:nvSpPr>
        <p:spPr>
          <a:xfrm>
            <a:off x="379144" y="393719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Задача:</a:t>
            </a:r>
            <a:endParaRPr lang="ro-MD" sz="4800" dirty="0"/>
          </a:p>
        </p:txBody>
      </p:sp>
    </p:spTree>
    <p:extLst>
      <p:ext uri="{BB962C8B-B14F-4D97-AF65-F5344CB8AC3E}">
        <p14:creationId xmlns:p14="http://schemas.microsoft.com/office/powerpoint/2010/main" val="8767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90DCA-E57D-78D8-A742-45478FE9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Решение: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FA23DF8-0662-4E03-02E1-ADE2F4719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292" y="1364691"/>
            <a:ext cx="9651105" cy="4128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393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FC6BE-92D6-9A11-AC54-5DB8593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718" y="178048"/>
            <a:ext cx="6095962" cy="1332000"/>
          </a:xfrm>
        </p:spPr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D5EC1-0E4E-3329-84A2-A6C83E66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53" y="6180776"/>
            <a:ext cx="5112331" cy="491597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старались (честно)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158FF44-538A-3D76-E7BF-4649A1A8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21" y="1510048"/>
            <a:ext cx="6521002" cy="4310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19310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46C48-8DDE-0D77-C05E-ED6BBF12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94" y="436540"/>
            <a:ext cx="5437188" cy="3496214"/>
          </a:xfrm>
        </p:spPr>
        <p:txBody>
          <a:bodyPr wrap="square" anchor="t">
            <a:normAutofit/>
          </a:bodyPr>
          <a:lstStyle/>
          <a:p>
            <a:r>
              <a:rPr lang="ru-RU" sz="8000" dirty="0"/>
              <a:t>Что такое поворот?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57FED-0A64-658F-9CAC-E94AFC7E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381" y="1045557"/>
            <a:ext cx="5502279" cy="4999936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Если одна фигура получена из другой фигуры поворотом всех её точек относительно центра О на</a:t>
            </a:r>
            <a:b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один и тот же угол в одном и том же направлении, то такое преобразование фигуры называется</a:t>
            </a:r>
            <a:b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ru-RU" sz="1800" b="1" dirty="0">
                <a:solidFill>
                  <a:schemeClr val="tx1"/>
                </a:solidFill>
                <a:ea typeface="+mn-lt"/>
                <a:cs typeface="+mn-lt"/>
              </a:rPr>
              <a:t>поворотом.</a:t>
            </a:r>
            <a:endParaRPr lang="ru-RU" sz="18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Поворотом пространства на угол φ вокруг прямой l называется такое преобразование пространства, при</a:t>
            </a:r>
            <a:b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котором любая точка прямой остается неподвижной, и в любой плоскости, перпендикулярной прямой l,</a:t>
            </a:r>
            <a:b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осуществляется поворот этой плоскости на угол φ вокруг точки её пересечения с прямой l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Ориентированная прямая l называется </a:t>
            </a:r>
            <a:r>
              <a:rPr lang="ru-RU" sz="1800" b="1" i="1" dirty="0">
                <a:solidFill>
                  <a:schemeClr val="tx1"/>
                </a:solidFill>
                <a:ea typeface="+mn-lt"/>
                <a:cs typeface="+mn-lt"/>
              </a:rPr>
              <a:t>осью вращения</a:t>
            </a: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 (осью поворота), а угол φ</a:t>
            </a:r>
            <a:r>
              <a:rPr lang="ru-RU" sz="1800" i="1" dirty="0">
                <a:solidFill>
                  <a:schemeClr val="tx1"/>
                </a:solidFill>
                <a:ea typeface="+mn-lt"/>
                <a:cs typeface="+mn-lt"/>
              </a:rPr>
              <a:t> — </a:t>
            </a:r>
            <a:r>
              <a:rPr lang="ru-RU" sz="1800" b="1" i="1" dirty="0">
                <a:solidFill>
                  <a:schemeClr val="tx1"/>
                </a:solidFill>
                <a:ea typeface="+mn-lt"/>
                <a:cs typeface="+mn-lt"/>
              </a:rPr>
              <a:t>углом поворота</a:t>
            </a:r>
            <a:r>
              <a:rPr lang="ru-RU" sz="1800" i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Поворот вокруг оси l на угол</a:t>
            </a:r>
            <a:r>
              <a:rPr lang="ru-RU" sz="18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ϕ</a:t>
            </a:r>
            <a:r>
              <a:rPr lang="ru-RU" sz="18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1800" b="1" i="1" dirty="0">
                <a:solidFill>
                  <a:schemeClr val="tx1"/>
                </a:solidFill>
                <a:ea typeface="+mn-lt"/>
                <a:cs typeface="+mn-lt"/>
              </a:rPr>
              <a:t>обозначается:</a:t>
            </a:r>
            <a:r>
              <a:rPr lang="ru-RU" sz="1800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ea typeface="+mn-lt"/>
                <a:cs typeface="+mn-lt"/>
              </a:rPr>
              <a:t>Если при повороте вокруг оси l на угол </a:t>
            </a:r>
            <a:r>
              <a:rPr lang="ru-RU" sz="1800" dirty="0">
                <a:solidFill>
                  <a:schemeClr val="tx1"/>
                </a:solidFill>
                <a:ea typeface="+mn-lt"/>
                <a:cs typeface="+mn-lt"/>
              </a:rPr>
              <a:t>φ</a:t>
            </a:r>
            <a:r>
              <a:rPr lang="ru-RU" sz="1900" dirty="0">
                <a:solidFill>
                  <a:schemeClr val="tx1"/>
                </a:solidFill>
                <a:ea typeface="+mn-lt"/>
                <a:cs typeface="+mn-lt"/>
              </a:rPr>
              <a:t> точка </a:t>
            </a:r>
            <a:r>
              <a:rPr lang="ru-RU" sz="1900" i="1" dirty="0">
                <a:solidFill>
                  <a:schemeClr val="tx1"/>
                </a:solidFill>
                <a:ea typeface="+mn-lt"/>
                <a:cs typeface="+mn-lt"/>
              </a:rPr>
              <a:t>М</a:t>
            </a:r>
            <a:r>
              <a:rPr lang="ru-RU" sz="1900" dirty="0">
                <a:solidFill>
                  <a:schemeClr val="tx1"/>
                </a:solidFill>
                <a:ea typeface="+mn-lt"/>
                <a:cs typeface="+mn-lt"/>
              </a:rPr>
              <a:t> отображается на точку </a:t>
            </a:r>
            <a:r>
              <a:rPr lang="ru-RU" sz="1900" i="1" dirty="0">
                <a:solidFill>
                  <a:schemeClr val="tx1"/>
                </a:solidFill>
                <a:ea typeface="+mn-lt"/>
                <a:cs typeface="+mn-lt"/>
              </a:rPr>
              <a:t>M</a:t>
            </a:r>
            <a:r>
              <a:rPr lang="ru-RU" sz="1900" dirty="0">
                <a:solidFill>
                  <a:schemeClr val="tx1"/>
                </a:solidFill>
                <a:ea typeface="+mn-lt"/>
                <a:cs typeface="+mn-lt"/>
              </a:rPr>
              <a:t>′</a:t>
            </a:r>
            <a:r>
              <a:rPr lang="ru-RU" sz="1900" i="1" dirty="0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ru-RU" sz="1900" dirty="0">
                <a:solidFill>
                  <a:schemeClr val="tx1"/>
                </a:solidFill>
                <a:ea typeface="+mn-lt"/>
                <a:cs typeface="+mn-lt"/>
              </a:rPr>
              <a:t>то пишут: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262674-A504-4C90-BBBB-94D20F92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4653" y="4120355"/>
            <a:ext cx="1237347" cy="1972470"/>
          </a:xfrm>
          <a:custGeom>
            <a:avLst/>
            <a:gdLst>
              <a:gd name="connsiteX0" fmla="*/ 986235 w 1237347"/>
              <a:gd name="connsiteY0" fmla="*/ 0 h 1972470"/>
              <a:gd name="connsiteX1" fmla="*/ 1184996 w 1237347"/>
              <a:gd name="connsiteY1" fmla="*/ 20037 h 1972470"/>
              <a:gd name="connsiteX2" fmla="*/ 1237347 w 1237347"/>
              <a:gd name="connsiteY2" fmla="*/ 33498 h 1972470"/>
              <a:gd name="connsiteX3" fmla="*/ 1237347 w 1237347"/>
              <a:gd name="connsiteY3" fmla="*/ 1938973 h 1972470"/>
              <a:gd name="connsiteX4" fmla="*/ 1184996 w 1237347"/>
              <a:gd name="connsiteY4" fmla="*/ 1952433 h 1972470"/>
              <a:gd name="connsiteX5" fmla="*/ 986235 w 1237347"/>
              <a:gd name="connsiteY5" fmla="*/ 1972470 h 1972470"/>
              <a:gd name="connsiteX6" fmla="*/ 0 w 1237347"/>
              <a:gd name="connsiteY6" fmla="*/ 986235 h 1972470"/>
              <a:gd name="connsiteX7" fmla="*/ 986235 w 1237347"/>
              <a:gd name="connsiteY7" fmla="*/ 0 h 197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7347" h="1972470">
                <a:moveTo>
                  <a:pt x="986235" y="0"/>
                </a:moveTo>
                <a:cubicBezTo>
                  <a:pt x="1054320" y="0"/>
                  <a:pt x="1120794" y="6899"/>
                  <a:pt x="1184996" y="20037"/>
                </a:cubicBezTo>
                <a:lnTo>
                  <a:pt x="1237347" y="33498"/>
                </a:lnTo>
                <a:lnTo>
                  <a:pt x="1237347" y="1938973"/>
                </a:lnTo>
                <a:lnTo>
                  <a:pt x="1184996" y="1952433"/>
                </a:lnTo>
                <a:cubicBezTo>
                  <a:pt x="1120794" y="1965571"/>
                  <a:pt x="1054320" y="1972470"/>
                  <a:pt x="986235" y="1972470"/>
                </a:cubicBezTo>
                <a:cubicBezTo>
                  <a:pt x="441552" y="1972470"/>
                  <a:pt x="0" y="1530918"/>
                  <a:pt x="0" y="986235"/>
                </a:cubicBezTo>
                <a:cubicBezTo>
                  <a:pt x="0" y="441552"/>
                  <a:pt x="441552" y="0"/>
                  <a:pt x="9862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508000" dist="76200" dir="15480000">
              <a:schemeClr val="accent1">
                <a:lumMod val="60000"/>
                <a:lumOff val="40000"/>
                <a:alpha val="6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DF47E5-403C-8829-413E-F8664B36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885" y="4573343"/>
            <a:ext cx="381000" cy="4857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BCF4125-AE26-CAA4-BE30-2F3438E8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539" y="5872162"/>
            <a:ext cx="1743075" cy="447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FAA66A-E6D6-D09A-556F-F173855DAB5C}"/>
              </a:ext>
            </a:extLst>
          </p:cNvPr>
          <p:cNvSpPr txBox="1"/>
          <p:nvPr/>
        </p:nvSpPr>
        <p:spPr>
          <a:xfrm>
            <a:off x="440694" y="3548279"/>
            <a:ext cx="408449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Против часовой стрелки - положительный угол поворота, наоборот - отрицательный угол поворота (также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как углы поворота в единичной окружности).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2632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0A97-53F0-9C9E-A046-B87D8718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Примеры: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FF9A63-CC66-AC5B-AAB7-F289448D7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494" y="233612"/>
            <a:ext cx="7284033" cy="576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5" descr="Изображение выглядит как часы, рука&#10;&#10;Автоматически созданное описание">
            <a:extLst>
              <a:ext uri="{FF2B5EF4-FFF2-40B4-BE49-F238E27FC236}">
                <a16:creationId xmlns:a16="http://schemas.microsoft.com/office/drawing/2014/main" id="{F7F889A9-C0CF-440F-038A-CF819E29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7" y="1636989"/>
            <a:ext cx="3305346" cy="353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7447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C3AB-447D-0A05-DE4A-03FC1DD8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329" y="209841"/>
            <a:ext cx="2688097" cy="1332000"/>
          </a:xfrm>
        </p:spPr>
        <p:txBody>
          <a:bodyPr/>
          <a:lstStyle/>
          <a:p>
            <a:r>
              <a:rPr lang="ru-RU" dirty="0"/>
              <a:t>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609DE-35E9-E784-1EAE-3CFD4A01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6" y="1344059"/>
            <a:ext cx="11420801" cy="4638100"/>
          </a:xfrm>
        </p:spPr>
        <p:txBody>
          <a:bodyPr vert="horz" wrap="square" lIns="0" tIns="0" rIns="0" bIns="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При повороте вокруг оси </a:t>
            </a:r>
            <a:r>
              <a:rPr lang="ru-RU" sz="2600" i="1" dirty="0">
                <a:solidFill>
                  <a:schemeClr val="tx1"/>
                </a:solidFill>
                <a:ea typeface="+mn-lt"/>
                <a:cs typeface="+mn-lt"/>
              </a:rPr>
              <a:t>l</a:t>
            </a: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 на угол φ ≠ 180°•</a:t>
            </a:r>
            <a:r>
              <a:rPr lang="ru-RU" sz="2600" i="1" dirty="0">
                <a:solidFill>
                  <a:schemeClr val="tx1"/>
                </a:solidFill>
                <a:ea typeface="+mn-lt"/>
                <a:cs typeface="+mn-lt"/>
              </a:rPr>
              <a:t>n, n </a:t>
            </a: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∈</a:t>
            </a:r>
            <a:r>
              <a:rPr lang="ru-RU" sz="2600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2600" b="1" i="1" dirty="0">
                <a:solidFill>
                  <a:schemeClr val="tx1"/>
                </a:solidFill>
                <a:ea typeface="+mn-lt"/>
                <a:cs typeface="+mn-lt"/>
              </a:rPr>
              <a:t>Z</a:t>
            </a: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—неподвижной является лишь каждая точка оси вращения;</a:t>
            </a: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—единственной неподвижной прямой является ось поворота: на ней индуцируется тождественное преобразование;</a:t>
            </a: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—неподвижной является любая плоскость, перпендикулярная оси вращения: в каждой из этих плоскостей индуцируется поворот на угол ϕ вокруг точки её пересечения с осью </a:t>
            </a:r>
            <a:r>
              <a:rPr lang="ru-RU" sz="2600" i="1" dirty="0">
                <a:solidFill>
                  <a:schemeClr val="tx1"/>
                </a:solidFill>
                <a:ea typeface="+mn-lt"/>
                <a:cs typeface="+mn-lt"/>
              </a:rPr>
              <a:t>l</a:t>
            </a: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. Других неподвижных плоскостей при повороте вокруг оси не существует.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Кроме того: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—поворот — движение первого рода </a:t>
            </a: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—композиция двух поворотов вокруг одной и той же оси есть поворот вокруг этой же оси;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—преобразование, обратное повороту </a:t>
            </a:r>
            <a:r>
              <a:rPr lang="ru-RU" sz="2600" i="1" dirty="0">
                <a:solidFill>
                  <a:schemeClr val="tx1"/>
                </a:solidFill>
                <a:ea typeface="+mn-lt"/>
                <a:cs typeface="+mn-lt"/>
              </a:rPr>
              <a:t>             </a:t>
            </a:r>
            <a:r>
              <a:rPr lang="ru-RU" sz="2600" dirty="0">
                <a:solidFill>
                  <a:schemeClr val="tx1"/>
                </a:solidFill>
                <a:ea typeface="+mn-lt"/>
                <a:cs typeface="+mn-lt"/>
              </a:rPr>
              <a:t>, есть поворот </a:t>
            </a:r>
            <a:endParaRPr lang="ru-RU" sz="2600" i="1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75FB6D-4546-FC74-59B0-C45447EE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792" y="5294866"/>
            <a:ext cx="419100" cy="43815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82BFBB-E622-F1DF-C378-AB3DA491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226" y="5294866"/>
            <a:ext cx="4572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664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14315-4634-620E-7F77-F62F3C22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8" y="0"/>
            <a:ext cx="10275939" cy="83125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000" dirty="0" err="1"/>
              <a:t>Основное</a:t>
            </a:r>
            <a:r>
              <a:rPr lang="en-US" sz="4000" dirty="0"/>
              <a:t> </a:t>
            </a:r>
            <a:r>
              <a:rPr lang="en-US" sz="4000" dirty="0" err="1"/>
              <a:t>свойство</a:t>
            </a:r>
            <a:r>
              <a:rPr lang="en-US" sz="4000" dirty="0"/>
              <a:t> </a:t>
            </a:r>
            <a:r>
              <a:rPr lang="en-US" sz="4000" dirty="0" err="1"/>
              <a:t>поворота</a:t>
            </a:r>
            <a:r>
              <a:rPr lang="en-US" sz="4000" dirty="0"/>
              <a:t>(</a:t>
            </a:r>
            <a:r>
              <a:rPr lang="en-US" sz="4000" dirty="0" err="1"/>
              <a:t>доказательство</a:t>
            </a:r>
            <a:r>
              <a:rPr lang="en-US" sz="4000" dirty="0"/>
              <a:t>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C4CD6-2B24-ADB0-FB67-243D7615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" y="589199"/>
            <a:ext cx="11090274" cy="6126103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buNone/>
            </a:pP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4" name="Рисунок 4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62C0930A-A311-B936-0B45-70E11EDF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15" y="1036393"/>
            <a:ext cx="9096776" cy="537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096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82E71B-E1EA-8BE6-0A70-C54DD9C7E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19" y="605709"/>
            <a:ext cx="8153180" cy="510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D3262674-A504-4C90-BBBB-94D20F92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4653" y="4120355"/>
            <a:ext cx="1237347" cy="1972470"/>
          </a:xfrm>
          <a:custGeom>
            <a:avLst/>
            <a:gdLst>
              <a:gd name="connsiteX0" fmla="*/ 986235 w 1237347"/>
              <a:gd name="connsiteY0" fmla="*/ 0 h 1972470"/>
              <a:gd name="connsiteX1" fmla="*/ 1184996 w 1237347"/>
              <a:gd name="connsiteY1" fmla="*/ 20037 h 1972470"/>
              <a:gd name="connsiteX2" fmla="*/ 1237347 w 1237347"/>
              <a:gd name="connsiteY2" fmla="*/ 33498 h 1972470"/>
              <a:gd name="connsiteX3" fmla="*/ 1237347 w 1237347"/>
              <a:gd name="connsiteY3" fmla="*/ 1938973 h 1972470"/>
              <a:gd name="connsiteX4" fmla="*/ 1184996 w 1237347"/>
              <a:gd name="connsiteY4" fmla="*/ 1952433 h 1972470"/>
              <a:gd name="connsiteX5" fmla="*/ 986235 w 1237347"/>
              <a:gd name="connsiteY5" fmla="*/ 1972470 h 1972470"/>
              <a:gd name="connsiteX6" fmla="*/ 0 w 1237347"/>
              <a:gd name="connsiteY6" fmla="*/ 986235 h 1972470"/>
              <a:gd name="connsiteX7" fmla="*/ 986235 w 1237347"/>
              <a:gd name="connsiteY7" fmla="*/ 0 h 197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7347" h="1972470">
                <a:moveTo>
                  <a:pt x="986235" y="0"/>
                </a:moveTo>
                <a:cubicBezTo>
                  <a:pt x="1054320" y="0"/>
                  <a:pt x="1120794" y="6899"/>
                  <a:pt x="1184996" y="20037"/>
                </a:cubicBezTo>
                <a:lnTo>
                  <a:pt x="1237347" y="33498"/>
                </a:lnTo>
                <a:lnTo>
                  <a:pt x="1237347" y="1938973"/>
                </a:lnTo>
                <a:lnTo>
                  <a:pt x="1184996" y="1952433"/>
                </a:lnTo>
                <a:cubicBezTo>
                  <a:pt x="1120794" y="1965571"/>
                  <a:pt x="1054320" y="1972470"/>
                  <a:pt x="986235" y="1972470"/>
                </a:cubicBezTo>
                <a:cubicBezTo>
                  <a:pt x="441552" y="1972470"/>
                  <a:pt x="0" y="1530918"/>
                  <a:pt x="0" y="986235"/>
                </a:cubicBezTo>
                <a:cubicBezTo>
                  <a:pt x="0" y="441552"/>
                  <a:pt x="441552" y="0"/>
                  <a:pt x="9862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508000" dist="76200" dir="15480000">
              <a:schemeClr val="accent1">
                <a:lumMod val="60000"/>
                <a:lumOff val="40000"/>
                <a:alpha val="6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85D5D4B-FD26-C742-6D08-311A2ABB3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32" t="4205" r="18229" b="10834"/>
          <a:stretch/>
        </p:blipFill>
        <p:spPr>
          <a:xfrm>
            <a:off x="8331964" y="157172"/>
            <a:ext cx="3770644" cy="376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631A58C5-C0B6-F1A0-5D7D-DFC818A79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5471" b="111"/>
          <a:stretch/>
        </p:blipFill>
        <p:spPr>
          <a:xfrm>
            <a:off x="8434878" y="4069896"/>
            <a:ext cx="3649196" cy="365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0981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BB25D-107E-8EBC-EAFD-E35F18AE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646" y="0"/>
            <a:ext cx="7047043" cy="889789"/>
          </a:xfrm>
        </p:spPr>
        <p:txBody>
          <a:bodyPr wrap="square" anchor="b">
            <a:normAutofit/>
          </a:bodyPr>
          <a:lstStyle/>
          <a:p>
            <a:r>
              <a:rPr lang="ru-RU" b="1" i="1" dirty="0">
                <a:ea typeface="+mj-lt"/>
                <a:cs typeface="+mj-lt"/>
              </a:rPr>
              <a:t>Зеркальный поворот </a:t>
            </a:r>
            <a:endParaRPr lang="ru-RU" b="1" i="1" dirty="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8537617-E2E7-E12E-6697-A5596392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7" y="330645"/>
            <a:ext cx="4504285" cy="553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183E-BFE0-20EE-4735-D0977F7E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216" y="1226974"/>
            <a:ext cx="6766560" cy="5293840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  <a:ea typeface="+mn-lt"/>
                <a:cs typeface="+mn-lt"/>
              </a:rPr>
              <a:t>Зеркальный поворот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— это композиция поворота 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на угол ϕ вокруг оси 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a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и симметрии 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S</a:t>
            </a:r>
            <a:r>
              <a:rPr lang="ru-RU" sz="1400" baseline="-25000" dirty="0">
                <a:solidFill>
                  <a:schemeClr val="tx1"/>
                </a:solidFill>
                <a:ea typeface="+mn-lt"/>
                <a:cs typeface="+mn-lt"/>
              </a:rPr>
              <a:t>α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относительно плоскости α, перпендикулярной этой оси 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При зеркальном повороте на угол ϕ ≠ 180°•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n, n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∈ </a:t>
            </a:r>
            <a:r>
              <a:rPr lang="ru-RU" sz="1400" b="1" i="1" dirty="0">
                <a:solidFill>
                  <a:schemeClr val="tx1"/>
                </a:solidFill>
                <a:ea typeface="+mn-lt"/>
                <a:cs typeface="+mn-lt"/>
              </a:rPr>
              <a:t>Z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—единственной неподвижной точкой является точка пересечения плоскости α с осью поворота;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—неподвижной прямой является ось поворота и только она; на ней индуцируется центральная симметрия относительно точки пересечения оси вращения и плоскости симметрии;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—единственной неподвижной плоскостью является плоскость α; в ней индуцируется поворот на угол ϕ вокруг точки её пересечения с осью вращения.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Заметим, что: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—зеркальный поворот — движение второго рода;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—движение, обратное зеркальному повороту, есть зеркальный поворот относительно той же плоскости симметрии и той же оси вращения на угол, противоположный данному.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1236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6E75-BDBE-6A95-46FB-63DCFABC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83" y="62746"/>
            <a:ext cx="6379210" cy="1333057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Винтовое движение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425BBD-042F-4CF8-A9EE-42CC14D2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0575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53D91B9-FA62-2032-7100-89D45F542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"/>
          <a:stretch/>
        </p:blipFill>
        <p:spPr>
          <a:xfrm>
            <a:off x="6100696" y="939108"/>
            <a:ext cx="5773738" cy="377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ED97E8-4320-4F9F-8AB2-2EC6D9FC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0191" y="1665774"/>
            <a:ext cx="1262947" cy="1335600"/>
            <a:chOff x="2678417" y="2427951"/>
            <a:chExt cx="1262947" cy="13356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AE1E3F-711D-4F2E-AF4B-0A3CF77C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7A35D9-9F09-4A9F-AD47-CF211510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D4982C-A73F-9FB1-1F96-849E55CB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" y="909276"/>
            <a:ext cx="5955550" cy="5233612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b="1" i="1" dirty="0">
                <a:solidFill>
                  <a:schemeClr val="tx1"/>
                </a:solidFill>
                <a:ea typeface="+mn-lt"/>
                <a:cs typeface="+mn-lt"/>
              </a:rPr>
              <a:t>Винтовое движение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— это композиция поворота  на угол ϕ вокруг оси 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a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и переноса на вектор , который параллелен этой оси .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При винтовом движении (если угол ϕ ≠ 180°•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n,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n 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∈</a:t>
            </a:r>
            <a:r>
              <a:rPr lang="ru-RU" sz="1400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RU" sz="1400" b="1" i="1" dirty="0">
                <a:solidFill>
                  <a:schemeClr val="tx1"/>
                </a:solidFill>
                <a:ea typeface="+mn-lt"/>
                <a:cs typeface="+mn-lt"/>
              </a:rPr>
              <a:t>Z</a:t>
            </a: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):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—неподвижных точек нет;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—неподвижной прямой является ось поворота, и только она; на ней индуцируется параллельный перенос;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—неподвижных плоскостей нет.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Кроме того: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—винтовое движение — движение первого рода;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 композиция двух винтовых движений относительно одной и той же оси есть винтовое движение относительно той же оси. При этом угол поворота равен сумме углов поворотов, а вектор переноса — сумме векторов переносов;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—преобразование, обратное винтовому движению, есть винтовое движение вокруг той же оси; при этом угол поворота и вектор переноса соответственно противоположны данным углу поворота и вектору переноса.</a:t>
            </a: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sz="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071BFC-FCD5-404E-90E6-D5965577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4513" y="5071998"/>
            <a:ext cx="1980000" cy="1336764"/>
            <a:chOff x="7285270" y="3781428"/>
            <a:chExt cx="1980000" cy="133676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0B934F-9437-4904-A573-FD6F8B8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285270" y="3781428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204A86-ED4C-4DD3-9013-C7A4EFF92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351895" y="3784117"/>
              <a:ext cx="1853969" cy="1042921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9EEA625-9D71-403F-B693-78E33344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997401" y="4831348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5D8F7F-021F-459C-87EB-5AF697DC3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978427" y="3850321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303027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598E7-5CFF-C95A-B650-A57A1FB1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766A4-1BBC-79C1-CAE8-4347FE0AF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86" y="2091734"/>
            <a:ext cx="11090274" cy="3979625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+mn-lt"/>
                <a:cs typeface="+mn-lt"/>
              </a:rPr>
              <a:t>Точка О является точкой пересечения биссектрис равностороннего треугольника ABC. Докажите, что при повороте вокруг точки О на угол 120° треугольник ABC отображается на себя.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622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Bookman Old Style</vt:lpstr>
      <vt:lpstr>3DFloatVTI</vt:lpstr>
      <vt:lpstr>Поворот в пространстве. Свойства</vt:lpstr>
      <vt:lpstr>Что такое поворот?</vt:lpstr>
      <vt:lpstr>Примеры:</vt:lpstr>
      <vt:lpstr>Свойства</vt:lpstr>
      <vt:lpstr>Основное свойство поворота(доказательство):</vt:lpstr>
      <vt:lpstr>Презентация PowerPoint</vt:lpstr>
      <vt:lpstr>Зеркальный поворот </vt:lpstr>
      <vt:lpstr>Винтовое движение</vt:lpstr>
      <vt:lpstr>Задача:</vt:lpstr>
      <vt:lpstr>Решение:</vt:lpstr>
      <vt:lpstr>2.</vt:lpstr>
      <vt:lpstr>Решение: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zina kyrlan</cp:lastModifiedBy>
  <cp:revision>285</cp:revision>
  <dcterms:created xsi:type="dcterms:W3CDTF">2023-05-21T09:18:43Z</dcterms:created>
  <dcterms:modified xsi:type="dcterms:W3CDTF">2023-05-22T20:00:09Z</dcterms:modified>
</cp:coreProperties>
</file>