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4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32" d="100"/>
          <a:sy n="32" d="100"/>
        </p:scale>
        <p:origin x="91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30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100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035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832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0453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541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602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449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490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53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360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06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44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866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968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77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48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249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90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61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5.jp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6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2257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5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500" dirty="0">
                <a:latin typeface="Corbel" panose="020B0503020204020204" pitchFamily="34" charset="0"/>
              </a:rPr>
              <a:t>В 2019 году известный футболист Лео </a:t>
            </a:r>
            <a:r>
              <a:rPr lang="ru-RU" sz="5500" dirty="0" err="1">
                <a:latin typeface="Corbel" panose="020B0503020204020204" pitchFamily="34" charset="0"/>
              </a:rPr>
              <a:t>Бонуччи</a:t>
            </a:r>
            <a:r>
              <a:rPr lang="ru-RU" sz="5500" dirty="0">
                <a:latin typeface="Corbel" panose="020B0503020204020204" pitchFamily="34" charset="0"/>
              </a:rPr>
              <a:t> выпустил </a:t>
            </a:r>
            <a:endParaRPr lang="x-none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книгу </a:t>
            </a:r>
            <a:r>
              <a:rPr lang="ru-RU" sz="5500" dirty="0">
                <a:latin typeface="Corbel" panose="020B0503020204020204" pitchFamily="34" charset="0"/>
              </a:rPr>
              <a:t>«Мой друг Лео», где описывает, как юный футболист </a:t>
            </a:r>
            <a:endParaRPr lang="x-none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обращается </a:t>
            </a:r>
            <a:r>
              <a:rPr lang="ru-RU" sz="5500" dirty="0">
                <a:latin typeface="Corbel" panose="020B0503020204020204" pitchFamily="34" charset="0"/>
              </a:rPr>
              <a:t>за поддержкой к кумиру, чтобы справиться </a:t>
            </a:r>
            <a:endParaRPr lang="x-none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с </a:t>
            </a:r>
            <a:r>
              <a:rPr lang="ru-RU" sz="5500" dirty="0">
                <a:latin typeface="Corbel" panose="020B0503020204020204" pitchFamily="34" charset="0"/>
              </a:rPr>
              <a:t>преследованиями хулигана. </a:t>
            </a:r>
            <a:r>
              <a:rPr lang="ru-RU" sz="5500" b="1" dirty="0">
                <a:latin typeface="Corbel" panose="020B0503020204020204" pitchFamily="34" charset="0"/>
              </a:rPr>
              <a:t>На какой позиции Лео </a:t>
            </a:r>
            <a:endParaRPr lang="x-none" sz="5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b="1" dirty="0" smtClean="0">
                <a:latin typeface="Corbel" panose="020B0503020204020204" pitchFamily="34" charset="0"/>
              </a:rPr>
              <a:t>играет </a:t>
            </a:r>
            <a:r>
              <a:rPr lang="ru-RU" sz="5500" b="1" dirty="0">
                <a:latin typeface="Corbel" panose="020B0503020204020204" pitchFamily="34" charset="0"/>
              </a:rPr>
              <a:t>в команде</a:t>
            </a:r>
            <a:r>
              <a:rPr lang="ru-RU" sz="5500" b="1" dirty="0" smtClean="0">
                <a:latin typeface="Corbel" panose="020B0503020204020204" pitchFamily="34" charset="0"/>
              </a:rPr>
              <a:t>?</a:t>
            </a:r>
            <a:endParaRPr lang="x-none" sz="5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500" dirty="0" err="1" smtClean="0">
                <a:latin typeface="Corbel" panose="020B0503020204020204" pitchFamily="34" charset="0"/>
              </a:rPr>
              <a:t>În</a:t>
            </a:r>
            <a:r>
              <a:rPr lang="en-US" sz="5500" dirty="0" smtClean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anul</a:t>
            </a:r>
            <a:r>
              <a:rPr lang="en-US" sz="5500" dirty="0">
                <a:latin typeface="Corbel" panose="020B0503020204020204" pitchFamily="34" charset="0"/>
              </a:rPr>
              <a:t> 2019 </a:t>
            </a:r>
            <a:r>
              <a:rPr lang="en-US" sz="5500" dirty="0" err="1">
                <a:latin typeface="Corbel" panose="020B0503020204020204" pitchFamily="34" charset="0"/>
              </a:rPr>
              <a:t>renumitul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jucător</a:t>
            </a:r>
            <a:r>
              <a:rPr lang="en-US" sz="5500" dirty="0">
                <a:latin typeface="Corbel" panose="020B0503020204020204" pitchFamily="34" charset="0"/>
              </a:rPr>
              <a:t> de </a:t>
            </a:r>
            <a:r>
              <a:rPr lang="en-US" sz="5500" dirty="0" err="1">
                <a:latin typeface="Corbel" panose="020B0503020204020204" pitchFamily="34" charset="0"/>
              </a:rPr>
              <a:t>fotbal</a:t>
            </a:r>
            <a:r>
              <a:rPr lang="en-US" sz="5500" dirty="0">
                <a:latin typeface="Corbel" panose="020B0503020204020204" pitchFamily="34" charset="0"/>
              </a:rPr>
              <a:t> Leo </a:t>
            </a:r>
            <a:r>
              <a:rPr lang="en-US" sz="5500" dirty="0" err="1" smtClean="0">
                <a:latin typeface="Corbel" panose="020B0503020204020204" pitchFamily="34" charset="0"/>
              </a:rPr>
              <a:t>Bonucci</a:t>
            </a:r>
            <a:r>
              <a:rPr lang="en-US" sz="5500" dirty="0" smtClean="0">
                <a:latin typeface="Corbel" panose="020B0503020204020204" pitchFamily="34" charset="0"/>
              </a:rPr>
              <a:t> </a:t>
            </a:r>
            <a:r>
              <a:rPr lang="en-US" sz="5500" dirty="0">
                <a:latin typeface="Corbel" panose="020B0503020204020204" pitchFamily="34" charset="0"/>
              </a:rPr>
              <a:t>a </a:t>
            </a:r>
            <a:r>
              <a:rPr lang="en-US" sz="5500" dirty="0" err="1">
                <a:latin typeface="Corbel" panose="020B0503020204020204" pitchFamily="34" charset="0"/>
              </a:rPr>
              <a:t>publicat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endParaRPr lang="x-none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500" dirty="0" err="1" smtClean="0">
                <a:latin typeface="Corbel" panose="020B0503020204020204" pitchFamily="34" charset="0"/>
              </a:rPr>
              <a:t>cartea</a:t>
            </a:r>
            <a:r>
              <a:rPr lang="en-US" sz="5500" dirty="0" smtClean="0">
                <a:latin typeface="Corbel" panose="020B0503020204020204" pitchFamily="34" charset="0"/>
              </a:rPr>
              <a:t> </a:t>
            </a:r>
            <a:r>
              <a:rPr lang="en-US" sz="5500" dirty="0">
                <a:latin typeface="Corbel" panose="020B0503020204020204" pitchFamily="34" charset="0"/>
              </a:rPr>
              <a:t>”</a:t>
            </a:r>
            <a:r>
              <a:rPr lang="en-US" sz="5500" dirty="0" err="1">
                <a:latin typeface="Corbel" panose="020B0503020204020204" pitchFamily="34" charset="0"/>
              </a:rPr>
              <a:t>Prietenul</a:t>
            </a:r>
            <a:r>
              <a:rPr lang="en-US" sz="5500" dirty="0">
                <a:latin typeface="Corbel" panose="020B0503020204020204" pitchFamily="34" charset="0"/>
              </a:rPr>
              <a:t> meu Leo”. </a:t>
            </a:r>
            <a:r>
              <a:rPr lang="ro-MD" sz="5500" dirty="0" smtClean="0">
                <a:latin typeface="Corbel" panose="020B0503020204020204" pitchFamily="34" charset="0"/>
              </a:rPr>
              <a:t>Cartea descrie istoria unui tânăr jucător </a:t>
            </a:r>
          </a:p>
          <a:p>
            <a:pPr fontAlgn="base"/>
            <a:r>
              <a:rPr lang="ro-MD" sz="5500" dirty="0" smtClean="0">
                <a:latin typeface="Corbel" panose="020B0503020204020204" pitchFamily="34" charset="0"/>
              </a:rPr>
              <a:t>de fotbal, care </a:t>
            </a:r>
            <a:r>
              <a:rPr lang="en-US" sz="5500" dirty="0" err="1" smtClean="0">
                <a:latin typeface="Corbel" panose="020B0503020204020204" pitchFamily="34" charset="0"/>
              </a:rPr>
              <a:t>apelează</a:t>
            </a:r>
            <a:r>
              <a:rPr lang="en-US" sz="5500" dirty="0" smtClean="0">
                <a:latin typeface="Corbel" panose="020B0503020204020204" pitchFamily="34" charset="0"/>
              </a:rPr>
              <a:t> </a:t>
            </a:r>
            <a:r>
              <a:rPr lang="en-US" sz="5500" dirty="0">
                <a:latin typeface="Corbel" panose="020B0503020204020204" pitchFamily="34" charset="0"/>
              </a:rPr>
              <a:t>la </a:t>
            </a:r>
            <a:r>
              <a:rPr lang="en-US" sz="5500" dirty="0" err="1">
                <a:latin typeface="Corbel" panose="020B0503020204020204" pitchFamily="34" charset="0"/>
              </a:rPr>
              <a:t>idolul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său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pentru</a:t>
            </a:r>
            <a:r>
              <a:rPr lang="en-US" sz="5500" dirty="0">
                <a:latin typeface="Corbel" panose="020B0503020204020204" pitchFamily="34" charset="0"/>
              </a:rPr>
              <a:t> a face </a:t>
            </a:r>
            <a:r>
              <a:rPr lang="en-US" sz="5500" dirty="0" err="1" smtClean="0">
                <a:latin typeface="Corbel" panose="020B0503020204020204" pitchFamily="34" charset="0"/>
              </a:rPr>
              <a:t>faț</a:t>
            </a:r>
            <a:r>
              <a:rPr lang="ro-MD" sz="5500" dirty="0" smtClean="0">
                <a:latin typeface="Corbel" panose="020B0503020204020204" pitchFamily="34" charset="0"/>
              </a:rPr>
              <a:t>ă</a:t>
            </a:r>
            <a:r>
              <a:rPr lang="en-US" sz="5500" dirty="0" smtClean="0">
                <a:latin typeface="Corbel" panose="020B0503020204020204" pitchFamily="34" charset="0"/>
              </a:rPr>
              <a:t> </a:t>
            </a:r>
            <a:r>
              <a:rPr lang="en-US" sz="5500" dirty="0" err="1" smtClean="0">
                <a:latin typeface="Corbel" panose="020B0503020204020204" pitchFamily="34" charset="0"/>
              </a:rPr>
              <a:t>persecuțiilor</a:t>
            </a:r>
            <a:r>
              <a:rPr lang="en-US" sz="5500" dirty="0" smtClean="0">
                <a:latin typeface="Corbel" panose="020B0503020204020204" pitchFamily="34" charset="0"/>
              </a:rPr>
              <a:t> </a:t>
            </a:r>
            <a:endParaRPr lang="ro-MD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500" dirty="0" err="1" smtClean="0">
                <a:latin typeface="Corbel" panose="020B0503020204020204" pitchFamily="34" charset="0"/>
              </a:rPr>
              <a:t>unui</a:t>
            </a:r>
            <a:r>
              <a:rPr lang="en-US" sz="5500" dirty="0" smtClean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bătăuș</a:t>
            </a:r>
            <a:r>
              <a:rPr lang="en-US" sz="5500" dirty="0">
                <a:latin typeface="Corbel" panose="020B0503020204020204" pitchFamily="34" charset="0"/>
              </a:rPr>
              <a:t>. </a:t>
            </a:r>
            <a:r>
              <a:rPr lang="ro-MD" sz="5500" b="1" dirty="0" smtClean="0">
                <a:latin typeface="Corbel" panose="020B0503020204020204" pitchFamily="34" charset="0"/>
              </a:rPr>
              <a:t>Pe</a:t>
            </a:r>
            <a:r>
              <a:rPr lang="en-US" sz="5500" b="1" dirty="0" smtClean="0">
                <a:latin typeface="Corbel" panose="020B0503020204020204" pitchFamily="34" charset="0"/>
              </a:rPr>
              <a:t> </a:t>
            </a:r>
            <a:r>
              <a:rPr lang="en-US" sz="5500" b="1" dirty="0" err="1">
                <a:latin typeface="Corbel" panose="020B0503020204020204" pitchFamily="34" charset="0"/>
              </a:rPr>
              <a:t>ce</a:t>
            </a:r>
            <a:r>
              <a:rPr lang="en-US" sz="5500" b="1" dirty="0">
                <a:latin typeface="Corbel" panose="020B0503020204020204" pitchFamily="34" charset="0"/>
              </a:rPr>
              <a:t> </a:t>
            </a:r>
            <a:r>
              <a:rPr lang="en-US" sz="5500" b="1" dirty="0" err="1">
                <a:latin typeface="Corbel" panose="020B0503020204020204" pitchFamily="34" charset="0"/>
              </a:rPr>
              <a:t>poziție</a:t>
            </a:r>
            <a:r>
              <a:rPr lang="en-US" sz="5500" b="1" dirty="0">
                <a:latin typeface="Corbel" panose="020B0503020204020204" pitchFamily="34" charset="0"/>
              </a:rPr>
              <a:t> </a:t>
            </a:r>
            <a:r>
              <a:rPr lang="en-US" sz="5500" b="1" dirty="0" err="1">
                <a:latin typeface="Corbel" panose="020B0503020204020204" pitchFamily="34" charset="0"/>
              </a:rPr>
              <a:t>joacă</a:t>
            </a:r>
            <a:r>
              <a:rPr lang="en-US" sz="5500" b="1" dirty="0">
                <a:latin typeface="Corbel" panose="020B0503020204020204" pitchFamily="34" charset="0"/>
              </a:rPr>
              <a:t> Leo?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473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25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73401" y="3880208"/>
            <a:ext cx="9854926" cy="384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Защитник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M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Apărător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3209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9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Picture 4" descr="Бонуччи, Леонардо — Википеди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92" y="2449239"/>
            <a:ext cx="4902653" cy="73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6638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6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000" i="1" dirty="0">
                <a:latin typeface="Corbel" panose="020B0503020204020204" pitchFamily="34" charset="0"/>
              </a:rPr>
              <a:t>«Не смей портить мне жизнь из-за того, что тебе ПРОПУСК твоя</a:t>
            </a:r>
            <a:r>
              <a:rPr lang="ru-RU" sz="5000" i="1" dirty="0" smtClean="0">
                <a:latin typeface="Corbel" panose="020B0503020204020204" pitchFamily="34" charset="0"/>
              </a:rPr>
              <a:t>»</a:t>
            </a:r>
            <a:endParaRPr lang="x-none" sz="50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«</a:t>
            </a:r>
            <a:r>
              <a:rPr lang="ru-RU" sz="5700" dirty="0">
                <a:latin typeface="Corbel" panose="020B0503020204020204" pitchFamily="34" charset="0"/>
              </a:rPr>
              <a:t>13 причин почему» – книга о девушке, которая подвергается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травле </a:t>
            </a:r>
            <a:r>
              <a:rPr lang="ru-RU" sz="5700" dirty="0">
                <a:latin typeface="Corbel" panose="020B0503020204020204" pitchFamily="34" charset="0"/>
              </a:rPr>
              <a:t>в школе. </a:t>
            </a:r>
            <a:r>
              <a:rPr lang="ru-RU" sz="5700" b="1" dirty="0">
                <a:latin typeface="Corbel" panose="020B0503020204020204" pitchFamily="34" charset="0"/>
              </a:rPr>
              <a:t>Напишите ПРОПУСК из цитаты главной </a:t>
            </a:r>
            <a:endParaRPr lang="x-none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героини </a:t>
            </a:r>
            <a:r>
              <a:rPr lang="ru-RU" sz="5700" b="1" dirty="0">
                <a:latin typeface="Corbel" panose="020B0503020204020204" pitchFamily="34" charset="0"/>
              </a:rPr>
              <a:t>двумя словами на одну букву.</a:t>
            </a:r>
            <a:r>
              <a:rPr lang="ru-RU" sz="5700" dirty="0">
                <a:latin typeface="Corbel" panose="020B0503020204020204" pitchFamily="34" charset="0"/>
              </a:rPr>
              <a:t> </a:t>
            </a:r>
            <a:endParaRPr lang="ro-MD" sz="5700" dirty="0">
              <a:latin typeface="Corbel" panose="020B0503020204020204" pitchFamily="34" charset="0"/>
            </a:endParaRPr>
          </a:p>
          <a:p>
            <a:pPr fontAlgn="base"/>
            <a:endParaRPr lang="ro-MD" sz="5700" i="1" dirty="0">
              <a:latin typeface="Corbel" panose="020B0503020204020204" pitchFamily="34" charset="0"/>
            </a:endParaRPr>
          </a:p>
          <a:p>
            <a:pPr fontAlgn="base"/>
            <a:r>
              <a:rPr lang="en-US" sz="5700" i="1" dirty="0" smtClean="0">
                <a:latin typeface="Corbel" panose="020B0503020204020204" pitchFamily="34" charset="0"/>
              </a:rPr>
              <a:t>”</a:t>
            </a:r>
            <a:r>
              <a:rPr lang="en-US" sz="5700" i="1" dirty="0">
                <a:latin typeface="Corbel" panose="020B0503020204020204" pitchFamily="34" charset="0"/>
              </a:rPr>
              <a:t>Nu </a:t>
            </a:r>
            <a:r>
              <a:rPr lang="en-US" sz="5700" i="1" dirty="0" err="1" smtClean="0">
                <a:latin typeface="Corbel" panose="020B0503020204020204" pitchFamily="34" charset="0"/>
              </a:rPr>
              <a:t>îndrăzni</a:t>
            </a:r>
            <a:r>
              <a:rPr lang="en-US" sz="5700" i="1" dirty="0" smtClean="0">
                <a:latin typeface="Corbel" panose="020B0503020204020204" pitchFamily="34" charset="0"/>
              </a:rPr>
              <a:t> </a:t>
            </a:r>
            <a:r>
              <a:rPr lang="en-US" sz="5700" i="1" dirty="0" err="1">
                <a:latin typeface="Corbel" panose="020B0503020204020204" pitchFamily="34" charset="0"/>
              </a:rPr>
              <a:t>să</a:t>
            </a:r>
            <a:r>
              <a:rPr lang="en-US" sz="5700" i="1" dirty="0">
                <a:latin typeface="Corbel" panose="020B0503020204020204" pitchFamily="34" charset="0"/>
              </a:rPr>
              <a:t>-mi </a:t>
            </a:r>
            <a:r>
              <a:rPr lang="en-US" sz="5700" i="1" dirty="0" err="1" smtClean="0">
                <a:latin typeface="Corbel" panose="020B0503020204020204" pitchFamily="34" charset="0"/>
              </a:rPr>
              <a:t>stric</a:t>
            </a:r>
            <a:r>
              <a:rPr lang="ro-MD" sz="5700" i="1" dirty="0" smtClean="0">
                <a:latin typeface="Corbel" panose="020B0503020204020204" pitchFamily="34" charset="0"/>
              </a:rPr>
              <a:t>i </a:t>
            </a:r>
            <a:r>
              <a:rPr lang="en-US" sz="5700" i="1" dirty="0" err="1" smtClean="0">
                <a:latin typeface="Corbel" panose="020B0503020204020204" pitchFamily="34" charset="0"/>
              </a:rPr>
              <a:t>viața</a:t>
            </a:r>
            <a:r>
              <a:rPr lang="en-US" sz="5700" i="1" dirty="0" smtClean="0">
                <a:latin typeface="Corbel" panose="020B0503020204020204" pitchFamily="34" charset="0"/>
              </a:rPr>
              <a:t> </a:t>
            </a:r>
            <a:r>
              <a:rPr lang="en-US" sz="5700" i="1" dirty="0">
                <a:latin typeface="Corbel" panose="020B0503020204020204" pitchFamily="34" charset="0"/>
              </a:rPr>
              <a:t>din </a:t>
            </a:r>
            <a:r>
              <a:rPr lang="en-US" sz="5700" i="1" dirty="0" err="1">
                <a:latin typeface="Corbel" panose="020B0503020204020204" pitchFamily="34" charset="0"/>
              </a:rPr>
              <a:t>motivul</a:t>
            </a:r>
            <a:r>
              <a:rPr lang="en-US" sz="5700" i="1" dirty="0">
                <a:latin typeface="Corbel" panose="020B0503020204020204" pitchFamily="34" charset="0"/>
              </a:rPr>
              <a:t> </a:t>
            </a:r>
            <a:r>
              <a:rPr lang="en-US" sz="5700" i="1" dirty="0" err="1" smtClean="0">
                <a:latin typeface="Corbel" panose="020B0503020204020204" pitchFamily="34" charset="0"/>
              </a:rPr>
              <a:t>că</a:t>
            </a:r>
            <a:r>
              <a:rPr lang="ro-MO" sz="5700" i="1" dirty="0">
                <a:latin typeface="Corbel" panose="020B0503020204020204" pitchFamily="34" charset="0"/>
              </a:rPr>
              <a:t> </a:t>
            </a:r>
            <a:r>
              <a:rPr lang="en-US" sz="5700" i="1" dirty="0" smtClean="0">
                <a:latin typeface="Corbel" panose="020B0503020204020204" pitchFamily="34" charset="0"/>
              </a:rPr>
              <a:t>OMISIUNE </a:t>
            </a:r>
            <a:r>
              <a:rPr lang="en-US" sz="5700" i="1" dirty="0">
                <a:latin typeface="Corbel" panose="020B0503020204020204" pitchFamily="34" charset="0"/>
              </a:rPr>
              <a:t>a ta</a:t>
            </a:r>
            <a:r>
              <a:rPr lang="en-US" sz="5700" i="1" dirty="0" smtClean="0">
                <a:latin typeface="Corbel" panose="020B0503020204020204" pitchFamily="34" charset="0"/>
              </a:rPr>
              <a:t>!”</a:t>
            </a:r>
            <a:endParaRPr lang="ro-MO" sz="5700" i="1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”</a:t>
            </a:r>
            <a:r>
              <a:rPr lang="en-US" sz="6000" dirty="0">
                <a:latin typeface="Corbel" panose="020B0503020204020204" pitchFamily="34" charset="0"/>
              </a:rPr>
              <a:t>13 motive de </a:t>
            </a:r>
            <a:r>
              <a:rPr lang="en-US" sz="6000" dirty="0" err="1">
                <a:latin typeface="Corbel" panose="020B0503020204020204" pitchFamily="34" charset="0"/>
              </a:rPr>
              <a:t>ce</a:t>
            </a:r>
            <a:r>
              <a:rPr lang="en-US" sz="6000" dirty="0">
                <a:latin typeface="Corbel" panose="020B0503020204020204" pitchFamily="34" charset="0"/>
              </a:rPr>
              <a:t>” - </a:t>
            </a:r>
            <a:r>
              <a:rPr lang="en-US" sz="6000" dirty="0" smtClean="0">
                <a:latin typeface="Corbel" panose="020B0503020204020204" pitchFamily="34" charset="0"/>
              </a:rPr>
              <a:t>e</a:t>
            </a:r>
            <a:r>
              <a:rPr lang="ro-MD" sz="6000" dirty="0" smtClean="0">
                <a:latin typeface="Corbel" panose="020B0503020204020204" pitchFamily="34" charset="0"/>
              </a:rPr>
              <a:t>ste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o carte </a:t>
            </a:r>
            <a:r>
              <a:rPr lang="en-US" sz="6000" dirty="0" err="1">
                <a:latin typeface="Corbel" panose="020B0503020204020204" pitchFamily="34" charset="0"/>
              </a:rPr>
              <a:t>despre</a:t>
            </a:r>
            <a:r>
              <a:rPr lang="en-US" sz="6000" dirty="0">
                <a:latin typeface="Corbel" panose="020B0503020204020204" pitchFamily="34" charset="0"/>
              </a:rPr>
              <a:t> o </a:t>
            </a:r>
            <a:r>
              <a:rPr lang="en-US" sz="6000" dirty="0" err="1">
                <a:latin typeface="Corbel" panose="020B0503020204020204" pitchFamily="34" charset="0"/>
              </a:rPr>
              <a:t>fată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intimidată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la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școală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o-MD" sz="6000" b="1" dirty="0" smtClean="0">
                <a:latin typeface="Corbel" panose="020B0503020204020204" pitchFamily="34" charset="0"/>
              </a:rPr>
              <a:t>Restabiliți prin câteva cuvinte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>
                <a:latin typeface="Corbel" panose="020B0503020204020204" pitchFamily="34" charset="0"/>
              </a:rPr>
              <a:t>OMISIUNEA din </a:t>
            </a:r>
            <a:endParaRPr lang="ro-MD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citatul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eroinei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principale</a:t>
            </a:r>
            <a:r>
              <a:rPr lang="en-US" sz="6000" b="1" dirty="0" smtClean="0">
                <a:latin typeface="Corbel" panose="020B0503020204020204" pitchFamily="34" charset="0"/>
              </a:rPr>
              <a:t>.</a:t>
            </a:r>
            <a:endParaRPr lang="en-US" sz="6000" b="1" dirty="0"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652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25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52049" y="3855720"/>
            <a:ext cx="9853718" cy="387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Не нравится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Nu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vă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place</a:t>
            </a: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5114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9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0" y="2925081"/>
            <a:ext cx="8961853" cy="56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3781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7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r>
              <a:rPr lang="ru-RU" sz="7200" dirty="0">
                <a:latin typeface="Corbel" panose="020B0503020204020204" pitchFamily="34" charset="0"/>
              </a:rPr>
              <a:t>Героиня того же произведения говорит, </a:t>
            </a:r>
            <a:endParaRPr lang="x-none" sz="7200" dirty="0" smtClean="0">
              <a:latin typeface="Corbel" panose="020B0503020204020204" pitchFamily="34" charset="0"/>
            </a:endParaRPr>
          </a:p>
          <a:p>
            <a:r>
              <a:rPr lang="ru-RU" sz="7200" dirty="0" smtClean="0">
                <a:latin typeface="Corbel" panose="020B0503020204020204" pitchFamily="34" charset="0"/>
              </a:rPr>
              <a:t>что </a:t>
            </a:r>
            <a:r>
              <a:rPr lang="ru-RU" sz="7200" dirty="0">
                <a:latin typeface="Corbel" panose="020B0503020204020204" pitchFamily="34" charset="0"/>
              </a:rPr>
              <a:t>ОНО – не выход. </a:t>
            </a:r>
            <a:r>
              <a:rPr lang="ru-RU" sz="7200" b="1" dirty="0">
                <a:latin typeface="Corbel" panose="020B0503020204020204" pitchFamily="34" charset="0"/>
              </a:rPr>
              <a:t>Мы призываем вас не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r>
              <a:rPr lang="ru-RU" sz="7200" b="1" dirty="0" smtClean="0">
                <a:latin typeface="Corbel" panose="020B0503020204020204" pitchFamily="34" charset="0"/>
              </a:rPr>
              <a:t>соблюдать </a:t>
            </a:r>
            <a:r>
              <a:rPr lang="ru-RU" sz="7200" b="1" dirty="0">
                <a:latin typeface="Corbel" panose="020B0503020204020204" pitchFamily="34" charset="0"/>
              </a:rPr>
              <a:t>ЕГО, а обсудить вопрос и написать,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r>
              <a:rPr lang="ru-RU" sz="7200" b="1" dirty="0" smtClean="0">
                <a:latin typeface="Corbel" panose="020B0503020204020204" pitchFamily="34" charset="0"/>
              </a:rPr>
              <a:t>что </a:t>
            </a:r>
            <a:r>
              <a:rPr lang="ru-RU" sz="7200" b="1" dirty="0">
                <a:latin typeface="Corbel" panose="020B0503020204020204" pitchFamily="34" charset="0"/>
              </a:rPr>
              <a:t>такое ОНО</a:t>
            </a:r>
            <a:r>
              <a:rPr lang="ru-RU" sz="7200" b="1" dirty="0" smtClean="0">
                <a:latin typeface="Corbel" panose="020B0503020204020204" pitchFamily="34" charset="0"/>
              </a:rPr>
              <a:t>.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r>
              <a:rPr lang="en-US" sz="7200" dirty="0" err="1" smtClean="0">
                <a:latin typeface="Corbel" panose="020B0503020204020204" pitchFamily="34" charset="0"/>
              </a:rPr>
              <a:t>Eroina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aceleași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cărți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afirmă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că</a:t>
            </a:r>
            <a:r>
              <a:rPr lang="en-US" sz="7200" dirty="0">
                <a:latin typeface="Corbel" panose="020B0503020204020204" pitchFamily="34" charset="0"/>
              </a:rPr>
              <a:t> ALFA nu e o </a:t>
            </a:r>
            <a:r>
              <a:rPr lang="en-US" sz="7200" dirty="0" err="1" smtClean="0">
                <a:latin typeface="Corbel" panose="020B0503020204020204" pitchFamily="34" charset="0"/>
              </a:rPr>
              <a:t>opțiune</a:t>
            </a:r>
            <a:r>
              <a:rPr lang="en-US" sz="7200" dirty="0" smtClean="0">
                <a:latin typeface="Corbel" panose="020B0503020204020204" pitchFamily="34" charset="0"/>
              </a:rPr>
              <a:t>.</a:t>
            </a:r>
            <a:r>
              <a:rPr lang="x-none" sz="7200" dirty="0" smtClean="0">
                <a:latin typeface="Corbel" panose="020B0503020204020204" pitchFamily="34" charset="0"/>
              </a:rPr>
              <a:t> </a:t>
            </a:r>
          </a:p>
          <a:p>
            <a:r>
              <a:rPr lang="en-US" sz="7200" b="1" dirty="0" err="1" smtClean="0">
                <a:latin typeface="Corbel" panose="020B0503020204020204" pitchFamily="34" charset="0"/>
              </a:rPr>
              <a:t>Vă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rugăm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să</a:t>
            </a:r>
            <a:r>
              <a:rPr lang="en-US" sz="7200" b="1" dirty="0">
                <a:latin typeface="Corbel" panose="020B0503020204020204" pitchFamily="34" charset="0"/>
              </a:rPr>
              <a:t> nu </a:t>
            </a:r>
            <a:r>
              <a:rPr lang="en-US" sz="7200" b="1" dirty="0" err="1">
                <a:latin typeface="Corbel" panose="020B0503020204020204" pitchFamily="34" charset="0"/>
              </a:rPr>
              <a:t>păstrați</a:t>
            </a:r>
            <a:r>
              <a:rPr lang="en-US" sz="7200" b="1" dirty="0">
                <a:latin typeface="Corbel" panose="020B0503020204020204" pitchFamily="34" charset="0"/>
              </a:rPr>
              <a:t> ALFA, </a:t>
            </a:r>
            <a:r>
              <a:rPr lang="en-US" sz="7200" b="1" dirty="0" err="1">
                <a:latin typeface="Corbel" panose="020B0503020204020204" pitchFamily="34" charset="0"/>
              </a:rPr>
              <a:t>să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discutați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și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r>
              <a:rPr lang="en-US" sz="7200" b="1" dirty="0" smtClean="0">
                <a:latin typeface="Corbel" panose="020B0503020204020204" pitchFamily="34" charset="0"/>
              </a:rPr>
              <a:t>ne </a:t>
            </a:r>
            <a:r>
              <a:rPr lang="en-US" sz="7200" b="1" dirty="0" err="1">
                <a:latin typeface="Corbel" panose="020B0503020204020204" pitchFamily="34" charset="0"/>
              </a:rPr>
              <a:t>scrieți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cuvântul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înlocuit</a:t>
            </a:r>
            <a:r>
              <a:rPr lang="en-US" sz="7200" b="1" dirty="0">
                <a:latin typeface="Corbel" panose="020B0503020204020204" pitchFamily="34" charset="0"/>
              </a:rPr>
              <a:t>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57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25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73401" y="3860753"/>
            <a:ext cx="9854926" cy="386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Молчание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Tăcerea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8353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9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Picture 2" descr="Молчание - как исцеление души | Психология для души | Яндекс Дзе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5" y="2689949"/>
            <a:ext cx="9494739" cy="67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1685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8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Что на картинке об опасности </a:t>
            </a:r>
            <a:r>
              <a:rPr lang="ru-RU" sz="7200" b="1" dirty="0" err="1">
                <a:latin typeface="Corbel" panose="020B0503020204020204" pitchFamily="34" charset="0"/>
              </a:rPr>
              <a:t>кибербуллинга</a:t>
            </a:r>
            <a:r>
              <a:rPr lang="ru-RU" sz="7200" b="1" dirty="0">
                <a:latin typeface="Corbel" panose="020B0503020204020204" pitchFamily="34" charset="0"/>
              </a:rPr>
              <a:t>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изобразили </a:t>
            </a:r>
            <a:r>
              <a:rPr lang="ru-RU" sz="7200" b="1" dirty="0">
                <a:latin typeface="Corbel" panose="020B0503020204020204" pitchFamily="34" charset="0"/>
              </a:rPr>
              <a:t>в виде наконечника стрелы?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Ce </a:t>
            </a:r>
            <a:r>
              <a:rPr lang="en-US" sz="7200" b="1" dirty="0">
                <a:latin typeface="Corbel" panose="020B0503020204020204" pitchFamily="34" charset="0"/>
              </a:rPr>
              <a:t>a </a:t>
            </a:r>
            <a:r>
              <a:rPr lang="en-US" sz="7200" b="1" dirty="0" err="1">
                <a:latin typeface="Corbel" panose="020B0503020204020204" pitchFamily="34" charset="0"/>
              </a:rPr>
              <a:t>fost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stilizat</a:t>
            </a:r>
            <a:r>
              <a:rPr lang="en-US" sz="7200" b="1" dirty="0">
                <a:latin typeface="Corbel" panose="020B0503020204020204" pitchFamily="34" charset="0"/>
              </a:rPr>
              <a:t> sub </a:t>
            </a:r>
            <a:r>
              <a:rPr lang="en-US" sz="7200" b="1" dirty="0" err="1">
                <a:latin typeface="Corbel" panose="020B0503020204020204" pitchFamily="34" charset="0"/>
              </a:rPr>
              <a:t>vârful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unei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săgeți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latin typeface="Corbel" panose="020B0503020204020204" pitchFamily="34" charset="0"/>
              </a:rPr>
              <a:t>într</a:t>
            </a:r>
            <a:r>
              <a:rPr lang="en-US" sz="7200" b="1" dirty="0" smtClean="0">
                <a:latin typeface="Corbel" panose="020B0503020204020204" pitchFamily="34" charset="0"/>
              </a:rPr>
              <a:t>-un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desen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despre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pericolul</a:t>
            </a:r>
            <a:r>
              <a:rPr lang="en-US" sz="7200" b="1" dirty="0">
                <a:latin typeface="Corbel" panose="020B0503020204020204" pitchFamily="34" charset="0"/>
              </a:rPr>
              <a:t> cyberbullying-</a:t>
            </a:r>
            <a:r>
              <a:rPr lang="en-US" sz="7200" b="1" dirty="0" err="1">
                <a:latin typeface="Corbel" panose="020B0503020204020204" pitchFamily="34" charset="0"/>
              </a:rPr>
              <a:t>ului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215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25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92856" y="3860753"/>
            <a:ext cx="9854926" cy="386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Курсор мышки</a:t>
            </a:r>
            <a:r>
              <a:rPr lang="x-none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</a:t>
            </a:r>
            <a:endParaRPr lang="ru-RU" sz="66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66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Cursorul</a:t>
            </a:r>
            <a:r>
              <a:rPr lang="en-US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mouse-</a:t>
            </a:r>
            <a:r>
              <a:rPr lang="en-US" sz="66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ului</a:t>
            </a:r>
            <a:endParaRPr lang="ru-RU" sz="6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835308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8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9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Picture 4" descr="Наклейка PNG - AVATAN PLU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33" y="2449239"/>
            <a:ext cx="6479480" cy="647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3400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9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en-US" sz="8300" i="1" dirty="0" smtClean="0">
                <a:latin typeface="Corbel" panose="020B0503020204020204" pitchFamily="34" charset="0"/>
              </a:rPr>
              <a:t>Afraid </a:t>
            </a:r>
            <a:r>
              <a:rPr lang="en-US" sz="8300" i="1" dirty="0">
                <a:latin typeface="Corbel" panose="020B0503020204020204" pitchFamily="34" charset="0"/>
              </a:rPr>
              <a:t>of all of You </a:t>
            </a:r>
            <a:endParaRPr lang="ro-MO" sz="8300" i="1" dirty="0" smtClean="0">
              <a:latin typeface="Corbel" panose="020B0503020204020204" pitchFamily="34" charset="0"/>
            </a:endParaRPr>
          </a:p>
          <a:p>
            <a:pPr fontAlgn="base"/>
            <a:endParaRPr lang="x-none" sz="3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200" dirty="0" smtClean="0">
                <a:latin typeface="Corbel" panose="020B0503020204020204" pitchFamily="34" charset="0"/>
              </a:rPr>
              <a:t>В </a:t>
            </a:r>
            <a:r>
              <a:rPr lang="ru-RU" sz="6200" dirty="0">
                <a:latin typeface="Corbel" panose="020B0503020204020204" pitchFamily="34" charset="0"/>
              </a:rPr>
              <a:t>страхе перед всеми вами – так переводится часть </a:t>
            </a:r>
            <a:endParaRPr lang="x-none" sz="6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200" dirty="0" smtClean="0">
                <a:latin typeface="Corbel" panose="020B0503020204020204" pitchFamily="34" charset="0"/>
              </a:rPr>
              <a:t>надписи </a:t>
            </a:r>
            <a:r>
              <a:rPr lang="ru-RU" sz="6200" dirty="0">
                <a:latin typeface="Corbel" panose="020B0503020204020204" pitchFamily="34" charset="0"/>
              </a:rPr>
              <a:t>на постере о </a:t>
            </a:r>
            <a:r>
              <a:rPr lang="ru-RU" sz="6200" dirty="0" err="1">
                <a:latin typeface="Corbel" panose="020B0503020204020204" pitchFamily="34" charset="0"/>
              </a:rPr>
              <a:t>кибербуллинге</a:t>
            </a:r>
            <a:r>
              <a:rPr lang="ru-RU" sz="6200" dirty="0">
                <a:latin typeface="Corbel" panose="020B0503020204020204" pitchFamily="34" charset="0"/>
              </a:rPr>
              <a:t>. </a:t>
            </a:r>
            <a:r>
              <a:rPr lang="ru-RU" sz="6200" b="1" dirty="0">
                <a:latin typeface="Corbel" panose="020B0503020204020204" pitchFamily="34" charset="0"/>
              </a:rPr>
              <a:t>Какие 4 буквы </a:t>
            </a:r>
            <a:endParaRPr lang="x-none" sz="6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200" b="1" dirty="0" smtClean="0">
                <a:latin typeface="Corbel" panose="020B0503020204020204" pitchFamily="34" charset="0"/>
              </a:rPr>
              <a:t>добавлены </a:t>
            </a:r>
            <a:r>
              <a:rPr lang="ru-RU" sz="6200" b="1" dirty="0">
                <a:latin typeface="Corbel" panose="020B0503020204020204" pitchFamily="34" charset="0"/>
              </a:rPr>
              <a:t>к этой надписи мелким шрифтом? </a:t>
            </a:r>
            <a:endParaRPr lang="x-none" sz="6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200" dirty="0" smtClean="0">
                <a:latin typeface="Corbel" panose="020B0503020204020204" pitchFamily="34" charset="0"/>
              </a:rPr>
              <a:t>Cu </a:t>
            </a:r>
            <a:r>
              <a:rPr lang="en-US" sz="6200" dirty="0" err="1">
                <a:latin typeface="Corbel" panose="020B0503020204020204" pitchFamily="34" charset="0"/>
              </a:rPr>
              <a:t>frică</a:t>
            </a:r>
            <a:r>
              <a:rPr lang="en-US" sz="6200" dirty="0">
                <a:latin typeface="Corbel" panose="020B0503020204020204" pitchFamily="34" charset="0"/>
              </a:rPr>
              <a:t> </a:t>
            </a:r>
            <a:r>
              <a:rPr lang="en-US" sz="6200" dirty="0" err="1">
                <a:latin typeface="Corbel" panose="020B0503020204020204" pitchFamily="34" charset="0"/>
              </a:rPr>
              <a:t>față</a:t>
            </a:r>
            <a:r>
              <a:rPr lang="en-US" sz="6200" dirty="0">
                <a:latin typeface="Corbel" panose="020B0503020204020204" pitchFamily="34" charset="0"/>
              </a:rPr>
              <a:t> de </a:t>
            </a:r>
            <a:r>
              <a:rPr lang="en-US" sz="6200" dirty="0" err="1">
                <a:latin typeface="Corbel" panose="020B0503020204020204" pitchFamily="34" charset="0"/>
              </a:rPr>
              <a:t>toți</a:t>
            </a:r>
            <a:r>
              <a:rPr lang="en-US" sz="6200" dirty="0">
                <a:latin typeface="Corbel" panose="020B0503020204020204" pitchFamily="34" charset="0"/>
              </a:rPr>
              <a:t> </a:t>
            </a:r>
            <a:r>
              <a:rPr lang="en-US" sz="6200" dirty="0" err="1">
                <a:latin typeface="Corbel" panose="020B0503020204020204" pitchFamily="34" charset="0"/>
              </a:rPr>
              <a:t>voi</a:t>
            </a:r>
            <a:r>
              <a:rPr lang="en-US" sz="6200" dirty="0">
                <a:latin typeface="Corbel" panose="020B0503020204020204" pitchFamily="34" charset="0"/>
              </a:rPr>
              <a:t> - </a:t>
            </a:r>
            <a:r>
              <a:rPr lang="en-US" sz="6200" dirty="0" err="1">
                <a:latin typeface="Corbel" panose="020B0503020204020204" pitchFamily="34" charset="0"/>
              </a:rPr>
              <a:t>astfel</a:t>
            </a:r>
            <a:r>
              <a:rPr lang="en-US" sz="6200" dirty="0">
                <a:latin typeface="Corbel" panose="020B0503020204020204" pitchFamily="34" charset="0"/>
              </a:rPr>
              <a:t> se traduce </a:t>
            </a:r>
            <a:r>
              <a:rPr lang="en-US" sz="6200" dirty="0" err="1">
                <a:latin typeface="Corbel" panose="020B0503020204020204" pitchFamily="34" charset="0"/>
              </a:rPr>
              <a:t>acest</a:t>
            </a:r>
            <a:r>
              <a:rPr lang="en-US" sz="6200" dirty="0">
                <a:latin typeface="Corbel" panose="020B0503020204020204" pitchFamily="34" charset="0"/>
              </a:rPr>
              <a:t> </a:t>
            </a:r>
            <a:r>
              <a:rPr lang="en-US" sz="6200" dirty="0" smtClean="0">
                <a:latin typeface="Corbel" panose="020B0503020204020204" pitchFamily="34" charset="0"/>
              </a:rPr>
              <a:t>fragment </a:t>
            </a:r>
            <a:r>
              <a:rPr lang="en-US" sz="6200" dirty="0">
                <a:latin typeface="Corbel" panose="020B0503020204020204" pitchFamily="34" charset="0"/>
              </a:rPr>
              <a:t>al </a:t>
            </a:r>
            <a:endParaRPr lang="x-none" sz="6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200" dirty="0" err="1" smtClean="0">
                <a:latin typeface="Corbel" panose="020B0503020204020204" pitchFamily="34" charset="0"/>
              </a:rPr>
              <a:t>unui</a:t>
            </a:r>
            <a:r>
              <a:rPr lang="en-US" sz="6200" dirty="0" smtClean="0">
                <a:latin typeface="Corbel" panose="020B0503020204020204" pitchFamily="34" charset="0"/>
              </a:rPr>
              <a:t> </a:t>
            </a:r>
            <a:r>
              <a:rPr lang="en-US" sz="6200" dirty="0">
                <a:latin typeface="Corbel" panose="020B0503020204020204" pitchFamily="34" charset="0"/>
              </a:rPr>
              <a:t>poster </a:t>
            </a:r>
            <a:r>
              <a:rPr lang="en-US" sz="6200" dirty="0" err="1">
                <a:latin typeface="Corbel" panose="020B0503020204020204" pitchFamily="34" charset="0"/>
              </a:rPr>
              <a:t>despre</a:t>
            </a:r>
            <a:r>
              <a:rPr lang="en-US" sz="6200" dirty="0">
                <a:latin typeface="Corbel" panose="020B0503020204020204" pitchFamily="34" charset="0"/>
              </a:rPr>
              <a:t> cyberbullying. </a:t>
            </a:r>
            <a:r>
              <a:rPr lang="en-US" sz="6200" b="1" dirty="0" smtClean="0">
                <a:latin typeface="Corbel" panose="020B0503020204020204" pitchFamily="34" charset="0"/>
              </a:rPr>
              <a:t>Care </a:t>
            </a:r>
            <a:r>
              <a:rPr lang="en-US" sz="6200" b="1" dirty="0">
                <a:latin typeface="Corbel" panose="020B0503020204020204" pitchFamily="34" charset="0"/>
              </a:rPr>
              <a:t>4 </a:t>
            </a:r>
            <a:r>
              <a:rPr lang="en-US" sz="6200" b="1" dirty="0" err="1">
                <a:latin typeface="Corbel" panose="020B0503020204020204" pitchFamily="34" charset="0"/>
              </a:rPr>
              <a:t>litere</a:t>
            </a:r>
            <a:r>
              <a:rPr lang="en-US" sz="6200" b="1" dirty="0">
                <a:latin typeface="Corbel" panose="020B0503020204020204" pitchFamily="34" charset="0"/>
              </a:rPr>
              <a:t> </a:t>
            </a:r>
            <a:r>
              <a:rPr lang="en-US" sz="6200" b="1" dirty="0" err="1">
                <a:latin typeface="Corbel" panose="020B0503020204020204" pitchFamily="34" charset="0"/>
              </a:rPr>
              <a:t>mici</a:t>
            </a:r>
            <a:r>
              <a:rPr lang="en-US" sz="6200" b="1" dirty="0">
                <a:latin typeface="Corbel" panose="020B0503020204020204" pitchFamily="34" charset="0"/>
              </a:rPr>
              <a:t> </a:t>
            </a:r>
            <a:r>
              <a:rPr lang="ro-MO" sz="6200" b="1" dirty="0" smtClean="0">
                <a:latin typeface="Corbel" panose="020B0503020204020204" pitchFamily="34" charset="0"/>
              </a:rPr>
              <a:t>au fost</a:t>
            </a:r>
            <a:r>
              <a:rPr lang="en-US" sz="6200" b="1" dirty="0" smtClean="0">
                <a:latin typeface="Corbel" panose="020B0503020204020204" pitchFamily="34" charset="0"/>
              </a:rPr>
              <a:t> </a:t>
            </a:r>
            <a:endParaRPr lang="x-none" sz="6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200" b="1" dirty="0" err="1" smtClean="0">
                <a:latin typeface="Corbel" panose="020B0503020204020204" pitchFamily="34" charset="0"/>
              </a:rPr>
              <a:t>adăugate</a:t>
            </a:r>
            <a:r>
              <a:rPr lang="en-US" sz="6200" b="1" dirty="0" smtClean="0">
                <a:latin typeface="Corbel" panose="020B0503020204020204" pitchFamily="34" charset="0"/>
              </a:rPr>
              <a:t> </a:t>
            </a:r>
            <a:r>
              <a:rPr lang="en-US" sz="6200" b="1" dirty="0" err="1">
                <a:latin typeface="Corbel" panose="020B0503020204020204" pitchFamily="34" charset="0"/>
              </a:rPr>
              <a:t>acestei</a:t>
            </a:r>
            <a:r>
              <a:rPr lang="en-US" sz="6200" b="1" dirty="0">
                <a:latin typeface="Corbel" panose="020B0503020204020204" pitchFamily="34" charset="0"/>
              </a:rPr>
              <a:t> </a:t>
            </a:r>
            <a:r>
              <a:rPr lang="en-US" sz="6200" b="1" dirty="0" err="1" smtClean="0">
                <a:latin typeface="Corbel" panose="020B0503020204020204" pitchFamily="34" charset="0"/>
              </a:rPr>
              <a:t>inscripții</a:t>
            </a:r>
            <a:r>
              <a:rPr lang="en-US" sz="62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632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25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73401" y="3855720"/>
            <a:ext cx="9854926" cy="387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o-RO" sz="8300" b="1" dirty="0">
                <a:solidFill>
                  <a:schemeClr val="bg1"/>
                </a:solidFill>
                <a:latin typeface="Corbel" panose="020B0503020204020204" pitchFamily="34" charset="0"/>
              </a:rPr>
              <a:t>t</a:t>
            </a: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ube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956393" y="657776"/>
            <a:ext cx="8972632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9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9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Picture 2" descr="YouTube - YouTub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89279"/>
            <a:ext cx="7041774" cy="70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3" y="657776"/>
            <a:ext cx="8884292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1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49254"/>
            <a:ext cx="19647969" cy="792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500" b="1" dirty="0">
                <a:latin typeface="Corbel" panose="020B0503020204020204" pitchFamily="34" charset="0"/>
              </a:rPr>
              <a:t>Восстановите слова, в которых мы оставили только </a:t>
            </a:r>
            <a:r>
              <a:rPr lang="ru-RU" sz="4500" b="1" dirty="0" smtClean="0">
                <a:latin typeface="Corbel" panose="020B0503020204020204" pitchFamily="34" charset="0"/>
              </a:rPr>
              <a:t>гласные.</a:t>
            </a:r>
            <a:endParaRPr lang="x-none" sz="4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у </a:t>
            </a:r>
            <a:r>
              <a:rPr lang="ru-RU" sz="4500" dirty="0">
                <a:latin typeface="Corbel" panose="020B0503020204020204" pitchFamily="34" charset="0"/>
              </a:rPr>
              <a:t>и е </a:t>
            </a:r>
            <a:r>
              <a:rPr lang="ru-RU" sz="4500" dirty="0" smtClean="0">
                <a:latin typeface="Corbel" panose="020B0503020204020204" pitchFamily="34" charset="0"/>
              </a:rPr>
              <a:t>и е </a:t>
            </a:r>
            <a:r>
              <a:rPr lang="ru-RU" sz="4500" dirty="0">
                <a:latin typeface="Corbel" panose="020B0503020204020204" pitchFamily="34" charset="0"/>
              </a:rPr>
              <a:t>– </a:t>
            </a:r>
            <a:r>
              <a:rPr lang="ru-RU" sz="4500" dirty="0" smtClean="0">
                <a:latin typeface="Corbel" panose="020B0503020204020204" pitchFamily="34" charset="0"/>
              </a:rPr>
              <a:t>Поведение </a:t>
            </a:r>
            <a:r>
              <a:rPr lang="ru-RU" sz="4500" dirty="0">
                <a:latin typeface="Corbel" panose="020B0503020204020204" pitchFamily="34" charset="0"/>
              </a:rPr>
              <a:t>человека, цель которого – падение у другого человека </a:t>
            </a:r>
            <a:endParaRPr lang="ru-RU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>
                <a:latin typeface="Corbel" panose="020B0503020204020204" pitchFamily="34" charset="0"/>
              </a:rPr>
              <a:t>	</a:t>
            </a:r>
            <a:r>
              <a:rPr lang="ru-RU" sz="4500" dirty="0" smtClean="0">
                <a:latin typeface="Corbel" panose="020B0503020204020204" pitchFamily="34" charset="0"/>
              </a:rPr>
              <a:t>			чувства </a:t>
            </a:r>
            <a:r>
              <a:rPr lang="ru-RU" sz="4500" dirty="0">
                <a:latin typeface="Corbel" panose="020B0503020204020204" pitchFamily="34" charset="0"/>
              </a:rPr>
              <a:t>собственного достоинства. </a:t>
            </a:r>
            <a:endParaRPr lang="ru-RU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о </a:t>
            </a:r>
            <a:r>
              <a:rPr lang="ru-RU" sz="4500" dirty="0">
                <a:latin typeface="Corbel" panose="020B0503020204020204" pitchFamily="34" charset="0"/>
              </a:rPr>
              <a:t>и – </a:t>
            </a:r>
            <a:r>
              <a:rPr lang="ru-RU" sz="4500" dirty="0" smtClean="0">
                <a:latin typeface="Corbel" panose="020B0503020204020204" pitchFamily="34" charset="0"/>
              </a:rPr>
              <a:t>Форма </a:t>
            </a:r>
            <a:r>
              <a:rPr lang="ru-RU" sz="4500" dirty="0">
                <a:latin typeface="Corbel" panose="020B0503020204020204" pitchFamily="34" charset="0"/>
              </a:rPr>
              <a:t>социальной провокации или издевательства в сетевом </a:t>
            </a:r>
            <a:r>
              <a:rPr lang="ru-RU" sz="4500" dirty="0" smtClean="0">
                <a:latin typeface="Corbel" panose="020B0503020204020204" pitchFamily="34" charset="0"/>
              </a:rPr>
              <a:t>общении.</a:t>
            </a: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е </a:t>
            </a:r>
            <a:r>
              <a:rPr lang="ru-RU" sz="4500" dirty="0">
                <a:latin typeface="Corbel" panose="020B0503020204020204" pitchFamily="34" charset="0"/>
              </a:rPr>
              <a:t>а я – </a:t>
            </a:r>
            <a:r>
              <a:rPr lang="ru-RU" sz="4500" dirty="0" smtClean="0">
                <a:latin typeface="Corbel" panose="020B0503020204020204" pitchFamily="34" charset="0"/>
              </a:rPr>
              <a:t>Такая </a:t>
            </a:r>
            <a:r>
              <a:rPr lang="ru-RU" sz="4500" dirty="0">
                <a:latin typeface="Corbel" panose="020B0503020204020204" pitchFamily="34" charset="0"/>
              </a:rPr>
              <a:t>ворона упоминается в фразеологизме о людях, отличающихся </a:t>
            </a:r>
            <a:endParaRPr lang="ru-RU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>
                <a:latin typeface="Corbel" panose="020B0503020204020204" pitchFamily="34" charset="0"/>
              </a:rPr>
              <a:t> </a:t>
            </a:r>
            <a:r>
              <a:rPr lang="ru-RU" sz="4500" dirty="0" smtClean="0">
                <a:latin typeface="Corbel" panose="020B0503020204020204" pitchFamily="34" charset="0"/>
              </a:rPr>
              <a:t> 		от </a:t>
            </a:r>
            <a:r>
              <a:rPr lang="ru-RU" sz="4500" dirty="0">
                <a:latin typeface="Corbel" panose="020B0503020204020204" pitchFamily="34" charset="0"/>
              </a:rPr>
              <a:t>других. </a:t>
            </a:r>
            <a:endParaRPr lang="ru-RU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500" b="1" dirty="0" err="1" smtClean="0">
                <a:latin typeface="Corbel" panose="020B0503020204020204" pitchFamily="34" charset="0"/>
              </a:rPr>
              <a:t>Restabiliți</a:t>
            </a:r>
            <a:r>
              <a:rPr lang="en-US" sz="4500" b="1" dirty="0" smtClean="0">
                <a:latin typeface="Corbel" panose="020B0503020204020204" pitchFamily="34" charset="0"/>
              </a:rPr>
              <a:t> </a:t>
            </a:r>
            <a:r>
              <a:rPr lang="en-US" sz="4500" b="1" dirty="0" err="1">
                <a:latin typeface="Corbel" panose="020B0503020204020204" pitchFamily="34" charset="0"/>
              </a:rPr>
              <a:t>cuvintele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r>
              <a:rPr lang="en-US" sz="4500" b="1" dirty="0" err="1">
                <a:latin typeface="Corbel" panose="020B0503020204020204" pitchFamily="34" charset="0"/>
              </a:rPr>
              <a:t>în</a:t>
            </a:r>
            <a:r>
              <a:rPr lang="en-US" sz="4500" b="1" dirty="0">
                <a:latin typeface="Corbel" panose="020B0503020204020204" pitchFamily="34" charset="0"/>
              </a:rPr>
              <a:t> care au </a:t>
            </a:r>
            <a:r>
              <a:rPr lang="en-US" sz="4500" b="1" dirty="0" err="1">
                <a:latin typeface="Corbel" panose="020B0503020204020204" pitchFamily="34" charset="0"/>
              </a:rPr>
              <a:t>fost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r>
              <a:rPr lang="en-US" sz="4500" b="1" dirty="0" err="1">
                <a:latin typeface="Corbel" panose="020B0503020204020204" pitchFamily="34" charset="0"/>
              </a:rPr>
              <a:t>omise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r>
              <a:rPr lang="en-US" sz="4500" b="1" dirty="0" err="1">
                <a:latin typeface="Corbel" panose="020B0503020204020204" pitchFamily="34" charset="0"/>
              </a:rPr>
              <a:t>toate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r>
              <a:rPr lang="en-US" sz="4500" b="1" dirty="0" err="1" smtClean="0">
                <a:latin typeface="Corbel" panose="020B0503020204020204" pitchFamily="34" charset="0"/>
              </a:rPr>
              <a:t>consoanele</a:t>
            </a:r>
            <a:r>
              <a:rPr lang="en-US" sz="4500" b="1" dirty="0">
                <a:latin typeface="Corbel" panose="020B0503020204020204" pitchFamily="34" charset="0"/>
              </a:rPr>
              <a:t>. </a:t>
            </a:r>
            <a:endParaRPr lang="ro-MO" sz="4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500" dirty="0" smtClean="0">
                <a:latin typeface="Corbel" panose="020B0503020204020204" pitchFamily="34" charset="0"/>
              </a:rPr>
              <a:t>u </a:t>
            </a:r>
            <a:r>
              <a:rPr lang="en-US" sz="4500" dirty="0">
                <a:latin typeface="Corbel" panose="020B0503020204020204" pitchFamily="34" charset="0"/>
              </a:rPr>
              <a:t>i </a:t>
            </a:r>
            <a:r>
              <a:rPr lang="en-US" sz="4500" dirty="0" err="1">
                <a:latin typeface="Corbel" panose="020B0503020204020204" pitchFamily="34" charset="0"/>
              </a:rPr>
              <a:t>i</a:t>
            </a:r>
            <a:r>
              <a:rPr lang="en-US" sz="4500" dirty="0">
                <a:latin typeface="Corbel" panose="020B0503020204020204" pitchFamily="34" charset="0"/>
              </a:rPr>
              <a:t> e – </a:t>
            </a:r>
            <a:r>
              <a:rPr lang="x-none" sz="4500" dirty="0" err="1">
                <a:latin typeface="Corbel" panose="020B0503020204020204" pitchFamily="34" charset="0"/>
              </a:rPr>
              <a:t>J</a:t>
            </a:r>
            <a:r>
              <a:rPr lang="en-US" sz="4500" dirty="0" err="1" smtClean="0">
                <a:latin typeface="Corbel" panose="020B0503020204020204" pitchFamily="34" charset="0"/>
              </a:rPr>
              <a:t>ignire</a:t>
            </a:r>
            <a:r>
              <a:rPr lang="en-US" sz="4500" dirty="0">
                <a:latin typeface="Corbel" panose="020B0503020204020204" pitchFamily="34" charset="0"/>
              </a:rPr>
              <a:t>, </a:t>
            </a:r>
            <a:r>
              <a:rPr lang="en-US" sz="4500" dirty="0" err="1">
                <a:latin typeface="Corbel" panose="020B0503020204020204" pitchFamily="34" charset="0"/>
              </a:rPr>
              <a:t>înjosire</a:t>
            </a:r>
            <a:r>
              <a:rPr lang="en-US" sz="4500" dirty="0">
                <a:latin typeface="Corbel" panose="020B0503020204020204" pitchFamily="34" charset="0"/>
              </a:rPr>
              <a:t>, </a:t>
            </a:r>
            <a:r>
              <a:rPr lang="en-US" sz="4500" dirty="0" err="1">
                <a:latin typeface="Corbel" panose="020B0503020204020204" pitchFamily="34" charset="0"/>
              </a:rPr>
              <a:t>ofensă</a:t>
            </a:r>
            <a:r>
              <a:rPr lang="en-US" sz="4500" dirty="0">
                <a:latin typeface="Corbel" panose="020B0503020204020204" pitchFamily="34" charset="0"/>
              </a:rPr>
              <a:t>.  </a:t>
            </a:r>
            <a:endParaRPr lang="ro-MO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500" dirty="0" smtClean="0">
                <a:latin typeface="Corbel" panose="020B0503020204020204" pitchFamily="34" charset="0"/>
              </a:rPr>
              <a:t>o </a:t>
            </a:r>
            <a:r>
              <a:rPr lang="en-US" sz="4500" dirty="0">
                <a:latin typeface="Corbel" panose="020B0503020204020204" pitchFamily="34" charset="0"/>
              </a:rPr>
              <a:t>i – </a:t>
            </a:r>
            <a:r>
              <a:rPr lang="x-none" sz="4500" dirty="0" smtClean="0">
                <a:latin typeface="Corbel" panose="020B0503020204020204" pitchFamily="34" charset="0"/>
              </a:rPr>
              <a:t>O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formă</a:t>
            </a:r>
            <a:r>
              <a:rPr lang="en-US" sz="4500" dirty="0">
                <a:latin typeface="Corbel" panose="020B0503020204020204" pitchFamily="34" charset="0"/>
              </a:rPr>
              <a:t> de </a:t>
            </a:r>
            <a:r>
              <a:rPr lang="en-US" sz="4500" dirty="0" err="1">
                <a:latin typeface="Corbel" panose="020B0503020204020204" pitchFamily="34" charset="0"/>
              </a:rPr>
              <a:t>provocare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socială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sau</a:t>
            </a:r>
            <a:r>
              <a:rPr lang="en-US" sz="4500" dirty="0">
                <a:latin typeface="Corbel" panose="020B0503020204020204" pitchFamily="34" charset="0"/>
              </a:rPr>
              <a:t> de </a:t>
            </a:r>
            <a:r>
              <a:rPr lang="en-US" sz="4500" dirty="0" err="1">
                <a:latin typeface="Corbel" panose="020B0503020204020204" pitchFamily="34" charset="0"/>
              </a:rPr>
              <a:t>intimidare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 smtClean="0">
                <a:latin typeface="Corbel" panose="020B0503020204020204" pitchFamily="34" charset="0"/>
              </a:rPr>
              <a:t>în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comunicarea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smtClean="0">
                <a:latin typeface="Corbel" panose="020B0503020204020204" pitchFamily="34" charset="0"/>
              </a:rPr>
              <a:t>online.</a:t>
            </a:r>
            <a:endParaRPr lang="ro-MO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500" dirty="0" smtClean="0">
                <a:latin typeface="Corbel" panose="020B0503020204020204" pitchFamily="34" charset="0"/>
              </a:rPr>
              <a:t>a </a:t>
            </a:r>
            <a:r>
              <a:rPr lang="en-US" sz="4500" dirty="0">
                <a:latin typeface="Corbel" panose="020B0503020204020204" pitchFamily="34" charset="0"/>
              </a:rPr>
              <a:t>ă – </a:t>
            </a:r>
            <a:r>
              <a:rPr lang="x-none" sz="4500" dirty="0" smtClean="0">
                <a:latin typeface="Corbel" panose="020B0503020204020204" pitchFamily="34" charset="0"/>
              </a:rPr>
              <a:t>D</a:t>
            </a:r>
            <a:r>
              <a:rPr lang="en-US" sz="4500" dirty="0" smtClean="0">
                <a:latin typeface="Corbel" panose="020B0503020204020204" pitchFamily="34" charset="0"/>
              </a:rPr>
              <a:t>e </a:t>
            </a:r>
            <a:r>
              <a:rPr lang="en-US" sz="4500" dirty="0" err="1">
                <a:latin typeface="Corbel" panose="020B0503020204020204" pitchFamily="34" charset="0"/>
              </a:rPr>
              <a:t>această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culoare</a:t>
            </a:r>
            <a:r>
              <a:rPr lang="en-US" sz="4500" dirty="0">
                <a:latin typeface="Corbel" panose="020B0503020204020204" pitchFamily="34" charset="0"/>
              </a:rPr>
              <a:t> e </a:t>
            </a:r>
            <a:r>
              <a:rPr lang="en-US" sz="4500" dirty="0" err="1">
                <a:latin typeface="Corbel" panose="020B0503020204020204" pitchFamily="34" charset="0"/>
              </a:rPr>
              <a:t>cioara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 smtClean="0">
                <a:latin typeface="Corbel" panose="020B0503020204020204" pitchFamily="34" charset="0"/>
              </a:rPr>
              <a:t>dintr</a:t>
            </a:r>
            <a:r>
              <a:rPr lang="en-US" sz="4500" dirty="0" smtClean="0">
                <a:latin typeface="Corbel" panose="020B0503020204020204" pitchFamily="34" charset="0"/>
              </a:rPr>
              <a:t>-u</a:t>
            </a:r>
            <a:r>
              <a:rPr lang="ro-MO" sz="4500" dirty="0" smtClean="0">
                <a:latin typeface="Corbel" panose="020B0503020204020204" pitchFamily="34" charset="0"/>
              </a:rPr>
              <a:t>n </a:t>
            </a:r>
            <a:r>
              <a:rPr lang="en-US" sz="4500" dirty="0" err="1" smtClean="0">
                <a:latin typeface="Corbel" panose="020B0503020204020204" pitchFamily="34" charset="0"/>
              </a:rPr>
              <a:t>frazeologism</a:t>
            </a:r>
            <a:r>
              <a:rPr lang="x-none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 smtClean="0">
                <a:latin typeface="Corbel" panose="020B0503020204020204" pitchFamily="34" charset="0"/>
              </a:rPr>
              <a:t>despre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persoanele</a:t>
            </a:r>
            <a:r>
              <a:rPr lang="en-US" sz="4500" dirty="0">
                <a:latin typeface="Corbel" panose="020B0503020204020204" pitchFamily="34" charset="0"/>
              </a:rPr>
              <a:t>, </a:t>
            </a:r>
            <a:endParaRPr lang="x-none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4500" dirty="0">
                <a:latin typeface="Corbel" panose="020B0503020204020204" pitchFamily="34" charset="0"/>
              </a:rPr>
              <a:t>	</a:t>
            </a:r>
            <a:r>
              <a:rPr lang="x-none" sz="4500" dirty="0" smtClean="0">
                <a:latin typeface="Corbel" panose="020B0503020204020204" pitchFamily="34" charset="0"/>
              </a:rPr>
              <a:t>	     </a:t>
            </a:r>
            <a:r>
              <a:rPr lang="en-US" sz="4500" dirty="0" err="1" smtClean="0">
                <a:latin typeface="Corbel" panose="020B0503020204020204" pitchFamily="34" charset="0"/>
              </a:rPr>
              <a:t>ce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diferă</a:t>
            </a:r>
            <a:r>
              <a:rPr lang="en-US" sz="4500" dirty="0">
                <a:latin typeface="Corbel" panose="020B0503020204020204" pitchFamily="34" charset="0"/>
              </a:rPr>
              <a:t> de </a:t>
            </a:r>
            <a:r>
              <a:rPr lang="en-US" sz="4500" dirty="0" err="1">
                <a:latin typeface="Corbel" panose="020B0503020204020204" pitchFamily="34" charset="0"/>
              </a:rPr>
              <a:t>alții</a:t>
            </a:r>
            <a:r>
              <a:rPr lang="en-US" sz="4500" dirty="0" smtClean="0">
                <a:latin typeface="Corbel" panose="020B0503020204020204" pitchFamily="34" charset="0"/>
              </a:rPr>
              <a:t>.</a:t>
            </a:r>
            <a:endParaRPr lang="en-US" sz="4500" dirty="0"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</a:t>
            </a:r>
            <a:r>
              <a:rPr lang="ro-RO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RĂSPUNSURI </a:t>
            </a:r>
            <a:r>
              <a:rPr lang="en-US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4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</a:t>
            </a:r>
            <a:r>
              <a:rPr lang="ro-RO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PUNCTE</a:t>
            </a:r>
            <a:endParaRPr sz="40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667658" y="657776"/>
            <a:ext cx="9028792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10 </a:t>
            </a:r>
            <a:r>
              <a:rPr lang="en-US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На постере о </a:t>
            </a:r>
            <a:r>
              <a:rPr lang="ru-RU" sz="6000" dirty="0" err="1">
                <a:latin typeface="Corbel" panose="020B0503020204020204" pitchFamily="34" charset="0"/>
              </a:rPr>
              <a:t>кибербуллинге</a:t>
            </a:r>
            <a:r>
              <a:rPr lang="ru-RU" sz="6000" dirty="0">
                <a:latin typeface="Corbel" panose="020B0503020204020204" pitchFamily="34" charset="0"/>
              </a:rPr>
              <a:t> школьник встал на колени,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чтобы </a:t>
            </a:r>
            <a:r>
              <a:rPr lang="ru-RU" sz="6000" dirty="0">
                <a:latin typeface="Corbel" panose="020B0503020204020204" pitchFamily="34" charset="0"/>
              </a:rPr>
              <a:t>поднять упавший поднос с едой. За ним в позе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стрелков </a:t>
            </a:r>
            <a:r>
              <a:rPr lang="ru-RU" sz="6000" dirty="0">
                <a:latin typeface="Corbel" panose="020B0503020204020204" pitchFamily="34" charset="0"/>
              </a:rPr>
              <a:t>стоят другие ученики. Вот только вместо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автоматов </a:t>
            </a:r>
            <a:r>
              <a:rPr lang="ru-RU" sz="6000" dirty="0">
                <a:latin typeface="Corbel" panose="020B0503020204020204" pitchFamily="34" charset="0"/>
              </a:rPr>
              <a:t>у них в руках… </a:t>
            </a:r>
            <a:r>
              <a:rPr lang="ru-RU" sz="6000" b="1" dirty="0">
                <a:latin typeface="Corbel" panose="020B0503020204020204" pitchFamily="34" charset="0"/>
              </a:rPr>
              <a:t>Что</a:t>
            </a:r>
            <a:r>
              <a:rPr lang="ru-RU" sz="6000" b="1" dirty="0" smtClean="0">
                <a:latin typeface="Corbel" panose="020B0503020204020204" pitchFamily="34" charset="0"/>
              </a:rPr>
              <a:t>?</a:t>
            </a:r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Pe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un poster </a:t>
            </a:r>
            <a:r>
              <a:rPr lang="en-US" sz="6000" dirty="0" err="1">
                <a:latin typeface="Corbel" panose="020B0503020204020204" pitchFamily="34" charset="0"/>
              </a:rPr>
              <a:t>dedicat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problemei</a:t>
            </a:r>
            <a:r>
              <a:rPr lang="en-US" sz="6000" dirty="0">
                <a:latin typeface="Corbel" panose="020B0503020204020204" pitchFamily="34" charset="0"/>
              </a:rPr>
              <a:t> de cyberbullying </a:t>
            </a:r>
            <a:r>
              <a:rPr lang="en-US" sz="6000" dirty="0" smtClean="0">
                <a:latin typeface="Corbel" panose="020B0503020204020204" pitchFamily="34" charset="0"/>
              </a:rPr>
              <a:t>un </a:t>
            </a:r>
            <a:r>
              <a:rPr lang="en-US" sz="6000" dirty="0" err="1">
                <a:latin typeface="Corbel" panose="020B0503020204020204" pitchFamily="34" charset="0"/>
              </a:rPr>
              <a:t>elev</a:t>
            </a:r>
            <a:r>
              <a:rPr lang="en-US" sz="6000" dirty="0">
                <a:latin typeface="Corbel" panose="020B0503020204020204" pitchFamily="34" charset="0"/>
              </a:rPr>
              <a:t> s-a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așezat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genunchi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pentru</a:t>
            </a:r>
            <a:r>
              <a:rPr lang="en-US" sz="6000" dirty="0">
                <a:latin typeface="Corbel" panose="020B0503020204020204" pitchFamily="34" charset="0"/>
              </a:rPr>
              <a:t> a </a:t>
            </a:r>
            <a:r>
              <a:rPr lang="en-US" sz="6000" dirty="0" err="1">
                <a:latin typeface="Corbel" panose="020B0503020204020204" pitchFamily="34" charset="0"/>
              </a:rPr>
              <a:t>ridica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tava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cu </a:t>
            </a:r>
            <a:r>
              <a:rPr lang="en-US" sz="6000" dirty="0" err="1">
                <a:latin typeface="Corbel" panose="020B0503020204020204" pitchFamily="34" charset="0"/>
              </a:rPr>
              <a:t>mâncare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spatele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elevului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err="1">
                <a:latin typeface="Corbel" panose="020B0503020204020204" pitchFamily="34" charset="0"/>
              </a:rPr>
              <a:t>asemenea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unor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soldați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gata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împuște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err="1">
                <a:latin typeface="Corbel" panose="020B0503020204020204" pitchFamily="34" charset="0"/>
              </a:rPr>
              <a:t>stau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alți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elevi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dirty="0" err="1">
                <a:latin typeface="Corbel" panose="020B0503020204020204" pitchFamily="34" charset="0"/>
              </a:rPr>
              <a:t>Doar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loc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de </a:t>
            </a:r>
            <a:r>
              <a:rPr lang="en-US" sz="6000" dirty="0" err="1">
                <a:latin typeface="Corbel" panose="020B0503020204020204" pitchFamily="34" charset="0"/>
              </a:rPr>
              <a:t>arme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aceștia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țin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mâini</a:t>
            </a:r>
            <a:r>
              <a:rPr lang="en-US" sz="6000" dirty="0">
                <a:latin typeface="Corbel" panose="020B0503020204020204" pitchFamily="34" charset="0"/>
              </a:rPr>
              <a:t>… </a:t>
            </a:r>
            <a:r>
              <a:rPr lang="en-US" sz="6000" b="1" dirty="0">
                <a:latin typeface="Corbel" panose="020B0503020204020204" pitchFamily="34" charset="0"/>
              </a:rPr>
              <a:t>Ce?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721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25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73401" y="3855720"/>
            <a:ext cx="9854926" cy="387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</a:t>
            </a:r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Мобильные </a:t>
            </a:r>
            <a:endParaRPr lang="x-none" sz="66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</a:t>
            </a:r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телефоны</a:t>
            </a:r>
            <a:r>
              <a:rPr lang="x-none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</a:t>
            </a:r>
            <a:endParaRPr lang="ru-RU" sz="66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ro-RO" sz="66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Telefoanele mobile</a:t>
            </a:r>
            <a:endParaRPr lang="ru-RU" sz="6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667656" y="657776"/>
            <a:ext cx="8076294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10</a:t>
            </a:r>
            <a:r>
              <a:rPr lang="en-US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20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" y="2581367"/>
            <a:ext cx="10072826" cy="6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3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1205"/>
            <a:ext cx="20104100" cy="1094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sp>
        <p:nvSpPr>
          <p:cNvPr id="19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25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1114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71504" y="3860397"/>
            <a:ext cx="9851884" cy="386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ro-MO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41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Унижение</a:t>
            </a:r>
            <a:r>
              <a:rPr lang="x-none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r>
              <a:rPr lang="en-US" sz="41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Umilire</a:t>
            </a:r>
            <a:r>
              <a:rPr lang="ro-MO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– 1 </a:t>
            </a:r>
            <a:r>
              <a:rPr lang="ru-RU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o-MO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/punct.</a:t>
            </a:r>
            <a:r>
              <a:rPr lang="en-US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      </a:t>
            </a:r>
            <a:r>
              <a:rPr lang="ru-RU" sz="41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Троллинг</a:t>
            </a:r>
            <a:r>
              <a:rPr lang="ru-RU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Trolling</a:t>
            </a:r>
            <a:r>
              <a:rPr lang="ro-MO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– 1 </a:t>
            </a:r>
            <a:r>
              <a:rPr lang="ru-RU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o-MO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/punct.</a:t>
            </a:r>
            <a:r>
              <a:rPr lang="en-US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      Белая</a:t>
            </a:r>
            <a:r>
              <a:rPr lang="ro-MO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r>
              <a:rPr lang="en-US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Alb</a:t>
            </a:r>
            <a:r>
              <a:rPr lang="ro-RO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ă – 1 </a:t>
            </a:r>
            <a:r>
              <a:rPr lang="ru-RU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o-RO" sz="41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/punct.</a:t>
            </a:r>
            <a:endParaRPr lang="en-US" sz="41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20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</a:t>
            </a:r>
            <a:r>
              <a:rPr lang="ro-RO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RĂSPUNSURI </a:t>
            </a:r>
            <a:r>
              <a:rPr lang="en-US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4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</a:t>
            </a:r>
            <a:r>
              <a:rPr lang="ro-RO" sz="40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PUNCTE</a:t>
            </a:r>
            <a:endParaRPr sz="40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6" descr="Необычный страх &quot;белая ворона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6" y="2864711"/>
            <a:ext cx="9394997" cy="62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dirty="0">
                <a:latin typeface="Corbel" panose="020B0503020204020204" pitchFamily="34" charset="0"/>
              </a:rPr>
              <a:t>Дмитрий Волошин – </a:t>
            </a:r>
            <a:r>
              <a:rPr lang="ru-RU" sz="6300" dirty="0" err="1">
                <a:latin typeface="Corbel" panose="020B0503020204020204" pitchFamily="34" charset="0"/>
              </a:rPr>
              <a:t>инфлюенсер</a:t>
            </a:r>
            <a:r>
              <a:rPr lang="ru-RU" sz="6300" dirty="0">
                <a:latin typeface="Corbel" panose="020B0503020204020204" pitchFamily="34" charset="0"/>
              </a:rPr>
              <a:t>, основатель </a:t>
            </a:r>
            <a:endParaRPr lang="x-none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известной </a:t>
            </a:r>
            <a:r>
              <a:rPr lang="ru-RU" sz="6300" dirty="0">
                <a:latin typeface="Corbel" panose="020B0503020204020204" pitchFamily="34" charset="0"/>
              </a:rPr>
              <a:t>IT-компании, </a:t>
            </a:r>
            <a:r>
              <a:rPr lang="ru-RU" sz="6300" dirty="0" err="1">
                <a:latin typeface="Corbel" panose="020B0503020204020204" pitchFamily="34" charset="0"/>
              </a:rPr>
              <a:t>ультрамарафонец</a:t>
            </a:r>
            <a:r>
              <a:rPr lang="ru-RU" sz="6300" dirty="0">
                <a:latin typeface="Corbel" panose="020B0503020204020204" pitchFamily="34" charset="0"/>
              </a:rPr>
              <a:t>, </a:t>
            </a:r>
            <a:endParaRPr lang="x-none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председатель </a:t>
            </a:r>
            <a:r>
              <a:rPr lang="ru-RU" sz="6300" dirty="0">
                <a:latin typeface="Corbel" panose="020B0503020204020204" pitchFamily="34" charset="0"/>
              </a:rPr>
              <a:t>Ассоциации триатлона Молдовы. </a:t>
            </a:r>
            <a:endParaRPr lang="x-none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Подвергался </a:t>
            </a:r>
            <a:r>
              <a:rPr lang="ru-RU" sz="6300" b="1" dirty="0">
                <a:latin typeface="Corbel" panose="020B0503020204020204" pitchFamily="34" charset="0"/>
              </a:rPr>
              <a:t>ли он </a:t>
            </a:r>
            <a:r>
              <a:rPr lang="ru-RU" sz="6300" b="1" dirty="0" err="1">
                <a:latin typeface="Corbel" panose="020B0503020204020204" pitchFamily="34" charset="0"/>
              </a:rPr>
              <a:t>буллингу</a:t>
            </a:r>
            <a:r>
              <a:rPr lang="ru-RU" sz="6300" b="1" dirty="0">
                <a:latin typeface="Corbel" panose="020B0503020204020204" pitchFamily="34" charset="0"/>
              </a:rPr>
              <a:t> в школе</a:t>
            </a:r>
            <a:r>
              <a:rPr lang="ru-RU" sz="6300" b="1" dirty="0" smtClean="0">
                <a:latin typeface="Corbel" panose="020B0503020204020204" pitchFamily="34" charset="0"/>
              </a:rPr>
              <a:t>?</a:t>
            </a:r>
            <a:endParaRPr lang="x-none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vi-VN" sz="6300" dirty="0" smtClean="0">
                <a:latin typeface="Corbel" panose="020B0503020204020204" pitchFamily="34" charset="0"/>
              </a:rPr>
              <a:t>Dmitrii </a:t>
            </a:r>
            <a:r>
              <a:rPr lang="vi-VN" sz="6300" dirty="0">
                <a:latin typeface="Corbel" panose="020B0503020204020204" pitchFamily="34" charset="0"/>
              </a:rPr>
              <a:t>Voloșin e un influencer, fondator al </a:t>
            </a:r>
            <a:r>
              <a:rPr lang="vi-VN" sz="6300" dirty="0" smtClean="0">
                <a:latin typeface="Corbel" panose="020B0503020204020204" pitchFamily="34" charset="0"/>
              </a:rPr>
              <a:t>unei companii </a:t>
            </a:r>
            <a:endParaRPr lang="x-none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vi-VN" sz="6300" dirty="0" smtClean="0">
                <a:latin typeface="Corbel" panose="020B0503020204020204" pitchFamily="34" charset="0"/>
              </a:rPr>
              <a:t>IT </a:t>
            </a:r>
            <a:r>
              <a:rPr lang="vi-VN" sz="6300" dirty="0">
                <a:latin typeface="Corbel" panose="020B0503020204020204" pitchFamily="34" charset="0"/>
              </a:rPr>
              <a:t>cunoscute, alergător </a:t>
            </a:r>
            <a:r>
              <a:rPr lang="vi-VN" sz="6300" dirty="0" smtClean="0">
                <a:latin typeface="Corbel" panose="020B0503020204020204" pitchFamily="34" charset="0"/>
              </a:rPr>
              <a:t>de</a:t>
            </a:r>
            <a:r>
              <a:rPr lang="ro-MO" sz="6300" dirty="0" smtClean="0">
                <a:latin typeface="Corbel" panose="020B0503020204020204" pitchFamily="34" charset="0"/>
              </a:rPr>
              <a:t> </a:t>
            </a:r>
            <a:r>
              <a:rPr lang="vi-VN" sz="6300" dirty="0" smtClean="0">
                <a:latin typeface="Corbel" panose="020B0503020204020204" pitchFamily="34" charset="0"/>
              </a:rPr>
              <a:t>ultramaraton</a:t>
            </a:r>
            <a:r>
              <a:rPr lang="vi-VN" sz="6300" dirty="0">
                <a:latin typeface="Corbel" panose="020B0503020204020204" pitchFamily="34" charset="0"/>
              </a:rPr>
              <a:t>, </a:t>
            </a:r>
            <a:r>
              <a:rPr lang="vi-VN" sz="6300" dirty="0" smtClean="0">
                <a:latin typeface="Corbel" panose="020B0503020204020204" pitchFamily="34" charset="0"/>
              </a:rPr>
              <a:t>președinte </a:t>
            </a:r>
            <a:r>
              <a:rPr lang="vi-VN" sz="6300" dirty="0">
                <a:latin typeface="Corbel" panose="020B0503020204020204" pitchFamily="34" charset="0"/>
              </a:rPr>
              <a:t>al </a:t>
            </a:r>
            <a:endParaRPr lang="x-none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vi-VN" sz="6300" dirty="0" smtClean="0">
                <a:latin typeface="Corbel" panose="020B0503020204020204" pitchFamily="34" charset="0"/>
              </a:rPr>
              <a:t>Asociație </a:t>
            </a:r>
            <a:r>
              <a:rPr lang="vi-VN" sz="6300" dirty="0">
                <a:latin typeface="Corbel" panose="020B0503020204020204" pitchFamily="34" charset="0"/>
              </a:rPr>
              <a:t>de </a:t>
            </a:r>
            <a:r>
              <a:rPr lang="vi-VN" sz="6300" dirty="0" smtClean="0">
                <a:latin typeface="Corbel" panose="020B0503020204020204" pitchFamily="34" charset="0"/>
              </a:rPr>
              <a:t>Triatlon </a:t>
            </a:r>
            <a:r>
              <a:rPr lang="vi-VN" sz="6300" dirty="0">
                <a:latin typeface="Corbel" panose="020B0503020204020204" pitchFamily="34" charset="0"/>
              </a:rPr>
              <a:t>din Moldova. </a:t>
            </a:r>
            <a:r>
              <a:rPr lang="vi-VN" sz="6300" b="1" dirty="0" smtClean="0">
                <a:latin typeface="Corbel" panose="020B0503020204020204" pitchFamily="34" charset="0"/>
              </a:rPr>
              <a:t>A </a:t>
            </a:r>
            <a:r>
              <a:rPr lang="vi-VN" sz="6300" b="1" dirty="0">
                <a:latin typeface="Corbel" panose="020B0503020204020204" pitchFamily="34" charset="0"/>
              </a:rPr>
              <a:t>fost oare Dmitrii, </a:t>
            </a:r>
            <a:endParaRPr lang="x-none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vi-VN" sz="6300" b="1" dirty="0" smtClean="0">
                <a:latin typeface="Corbel" panose="020B0503020204020204" pitchFamily="34" charset="0"/>
              </a:rPr>
              <a:t>pe</a:t>
            </a:r>
            <a:r>
              <a:rPr lang="ro-MO" sz="6300" b="1" dirty="0" smtClean="0">
                <a:latin typeface="Corbel" panose="020B0503020204020204" pitchFamily="34" charset="0"/>
              </a:rPr>
              <a:t> </a:t>
            </a:r>
            <a:r>
              <a:rPr lang="vi-VN" sz="6300" b="1" dirty="0" smtClean="0">
                <a:latin typeface="Corbel" panose="020B0503020204020204" pitchFamily="34" charset="0"/>
              </a:rPr>
              <a:t>timp </a:t>
            </a:r>
            <a:r>
              <a:rPr lang="vi-VN" sz="6300" b="1" dirty="0">
                <a:latin typeface="Corbel" panose="020B0503020204020204" pitchFamily="34" charset="0"/>
              </a:rPr>
              <a:t>ce era elev, </a:t>
            </a:r>
            <a:r>
              <a:rPr lang="vi-VN" sz="6300" b="1" dirty="0" smtClean="0">
                <a:latin typeface="Corbel" panose="020B0503020204020204" pitchFamily="34" charset="0"/>
              </a:rPr>
              <a:t>jertfă </a:t>
            </a:r>
            <a:r>
              <a:rPr lang="vi-VN" sz="6300" b="1" dirty="0">
                <a:latin typeface="Corbel" panose="020B0503020204020204" pitchFamily="34" charset="0"/>
              </a:rPr>
              <a:t>a </a:t>
            </a:r>
            <a:r>
              <a:rPr lang="vi-VN" sz="6300" b="1" dirty="0" smtClean="0">
                <a:latin typeface="Corbel" panose="020B0503020204020204" pitchFamily="34" charset="0"/>
              </a:rPr>
              <a:t>bullying-ului</a:t>
            </a:r>
            <a:r>
              <a:rPr lang="vi-VN" sz="6300" b="1" dirty="0">
                <a:latin typeface="Corbel" panose="020B0503020204020204" pitchFamily="34" charset="0"/>
              </a:rPr>
              <a:t>?</a:t>
            </a:r>
            <a:endParaRPr lang="ru-RU" sz="6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100545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2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2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25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77304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en-US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o-RO" sz="6000" i="0" u="none" strike="noStrike" cap="none" dirty="0" smtClean="0">
                <a:solidFill>
                  <a:srgbClr val="FFFFFF"/>
                </a:solidFill>
              </a:rPr>
              <a:t>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73401" y="3860753"/>
            <a:ext cx="9854926" cy="386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Да</a:t>
            </a:r>
            <a:r>
              <a:rPr lang="x-none" sz="8300" b="1" dirty="0" smtClean="0">
                <a:solidFill>
                  <a:schemeClr val="bg1"/>
                </a:solidFill>
                <a:latin typeface="Corbel" pitchFamily="34" charset="0"/>
              </a:rPr>
              <a:t> /</a:t>
            </a:r>
            <a:endParaRPr lang="ru-RU" sz="83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Da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9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Дмитрий Волошин получил государственную награду за вклад в развитие спорта  | Simpa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718977"/>
            <a:ext cx="9635578" cy="70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97878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3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Верите ли вы, что, согласно исследованию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ЮНИСЕФ</a:t>
            </a:r>
            <a:r>
              <a:rPr lang="ru-RU" sz="7200" b="1" dirty="0">
                <a:latin typeface="Corbel" panose="020B0503020204020204" pitchFamily="34" charset="0"/>
              </a:rPr>
              <a:t>, больше 85% учащихся 6-12 классов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Республики </a:t>
            </a:r>
            <a:r>
              <a:rPr lang="ru-RU" sz="7200" b="1" dirty="0">
                <a:latin typeface="Corbel" panose="020B0503020204020204" pitchFamily="34" charset="0"/>
              </a:rPr>
              <a:t>Молдова подвергаются </a:t>
            </a:r>
            <a:r>
              <a:rPr lang="ru-RU" sz="7200" b="1" dirty="0" err="1">
                <a:latin typeface="Corbel" panose="020B0503020204020204" pitchFamily="34" charset="0"/>
              </a:rPr>
              <a:t>буллингу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E </a:t>
            </a:r>
            <a:r>
              <a:rPr lang="en-US" sz="7200" b="1" dirty="0" err="1">
                <a:latin typeface="Corbel" panose="020B0503020204020204" pitchFamily="34" charset="0"/>
              </a:rPr>
              <a:t>adevărat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fals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că</a:t>
            </a:r>
            <a:r>
              <a:rPr lang="en-US" sz="7200" b="1" dirty="0">
                <a:latin typeface="Corbel" panose="020B0503020204020204" pitchFamily="34" charset="0"/>
              </a:rPr>
              <a:t>, </a:t>
            </a:r>
            <a:r>
              <a:rPr lang="en-US" sz="7200" b="1" dirty="0" err="1">
                <a:latin typeface="Corbel" panose="020B0503020204020204" pitchFamily="34" charset="0"/>
              </a:rPr>
              <a:t>potrivit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unui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studiu</a:t>
            </a:r>
            <a:r>
              <a:rPr lang="en-US" sz="7200" b="1" dirty="0">
                <a:latin typeface="Corbel" panose="020B0503020204020204" pitchFamily="34" charset="0"/>
              </a:rPr>
              <a:t> al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UNICEF</a:t>
            </a:r>
            <a:r>
              <a:rPr lang="en-US" sz="7200" b="1" dirty="0">
                <a:latin typeface="Corbel" panose="020B0503020204020204" pitchFamily="34" charset="0"/>
              </a:rPr>
              <a:t>, </a:t>
            </a:r>
            <a:r>
              <a:rPr lang="en-US" sz="7200" b="1" dirty="0" err="1">
                <a:latin typeface="Corbel" panose="020B0503020204020204" pitchFamily="34" charset="0"/>
              </a:rPr>
              <a:t>peste</a:t>
            </a:r>
            <a:r>
              <a:rPr lang="en-US" sz="7200" b="1" dirty="0">
                <a:latin typeface="Corbel" panose="020B0503020204020204" pitchFamily="34" charset="0"/>
              </a:rPr>
              <a:t> 85% din </a:t>
            </a:r>
            <a:r>
              <a:rPr lang="en-US" sz="7200" b="1" dirty="0" err="1">
                <a:latin typeface="Corbel" panose="020B0503020204020204" pitchFamily="34" charset="0"/>
              </a:rPr>
              <a:t>elevii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claselor</a:t>
            </a:r>
            <a:r>
              <a:rPr lang="en-US" sz="7200" b="1" dirty="0">
                <a:latin typeface="Corbel" panose="020B0503020204020204" pitchFamily="34" charset="0"/>
              </a:rPr>
              <a:t> a </a:t>
            </a:r>
            <a:r>
              <a:rPr lang="en-US" sz="7200" b="1" dirty="0" err="1">
                <a:latin typeface="Corbel" panose="020B0503020204020204" pitchFamily="34" charset="0"/>
              </a:rPr>
              <a:t>șasea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–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a </a:t>
            </a:r>
            <a:r>
              <a:rPr lang="en-US" sz="7200" b="1" dirty="0" err="1">
                <a:latin typeface="Corbel" panose="020B0503020204020204" pitchFamily="34" charset="0"/>
              </a:rPr>
              <a:t>douăsprezecea</a:t>
            </a:r>
            <a:r>
              <a:rPr lang="en-US" sz="7200" b="1" dirty="0">
                <a:latin typeface="Corbel" panose="020B0503020204020204" pitchFamily="34" charset="0"/>
              </a:rPr>
              <a:t> din </a:t>
            </a:r>
            <a:r>
              <a:rPr lang="en-US" sz="7200" b="1" dirty="0" err="1">
                <a:latin typeface="Corbel" panose="020B0503020204020204" pitchFamily="34" charset="0"/>
              </a:rPr>
              <a:t>Republica</a:t>
            </a:r>
            <a:r>
              <a:rPr lang="en-US" sz="7200" b="1" dirty="0">
                <a:latin typeface="Corbel" panose="020B0503020204020204" pitchFamily="34" charset="0"/>
              </a:rPr>
              <a:t> Moldova </a:t>
            </a:r>
            <a:r>
              <a:rPr lang="en-US" sz="7200" b="1" dirty="0" err="1">
                <a:latin typeface="Corbel" panose="020B0503020204020204" pitchFamily="34" charset="0"/>
              </a:rPr>
              <a:t>sunt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sau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>
                <a:latin typeface="Corbel" panose="020B0503020204020204" pitchFamily="34" charset="0"/>
              </a:rPr>
              <a:t>au </a:t>
            </a:r>
            <a:r>
              <a:rPr lang="en-US" sz="7200" b="1" dirty="0" err="1">
                <a:latin typeface="Corbel" panose="020B0503020204020204" pitchFamily="34" charset="0"/>
              </a:rPr>
              <a:t>fost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jertfe</a:t>
            </a:r>
            <a:r>
              <a:rPr lang="en-US" sz="7200" b="1" dirty="0">
                <a:latin typeface="Corbel" panose="020B0503020204020204" pitchFamily="34" charset="0"/>
              </a:rPr>
              <a:t> ale bullying-</a:t>
            </a:r>
            <a:r>
              <a:rPr lang="en-US" sz="7200" b="1" dirty="0" err="1">
                <a:latin typeface="Corbel" panose="020B0503020204020204" pitchFamily="34" charset="0"/>
              </a:rPr>
              <a:t>ului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867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25" y="3855720"/>
            <a:ext cx="10174152" cy="387095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155676" y="3855720"/>
            <a:ext cx="9714285" cy="387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Верю </a:t>
            </a:r>
            <a:r>
              <a:rPr lang="x-none" sz="8300" b="1" dirty="0" smtClean="0">
                <a:solidFill>
                  <a:schemeClr val="bg1"/>
                </a:solidFill>
                <a:latin typeface="Corbel" pitchFamily="34" charset="0"/>
              </a:rPr>
              <a:t>/ </a:t>
            </a:r>
            <a:endParaRPr lang="ru-RU" sz="83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Adevărat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473358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8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10" descr="Минобр: В понедельник школьники должны вернуться на занятия. Но если надо,  могут учиться дома | Информ-прогулка. Новости Лунинц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4" y="3023457"/>
            <a:ext cx="9643891" cy="585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3971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4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70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Какая клавиша появляется в финале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социального </a:t>
            </a:r>
            <a:r>
              <a:rPr lang="ru-RU" sz="7200" b="1" dirty="0">
                <a:latin typeface="Corbel" panose="020B0503020204020204" pitchFamily="34" charset="0"/>
              </a:rPr>
              <a:t>ролика с призывом искоренить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err="1" smtClean="0">
                <a:latin typeface="Corbel" panose="020B0503020204020204" pitchFamily="34" charset="0"/>
              </a:rPr>
              <a:t>кибербуллинг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Ce </a:t>
            </a:r>
            <a:r>
              <a:rPr lang="en-US" sz="7200" b="1" dirty="0" err="1">
                <a:latin typeface="Corbel" panose="020B0503020204020204" pitchFamily="34" charset="0"/>
              </a:rPr>
              <a:t>tastă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apare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finalul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videoului</a:t>
            </a:r>
            <a:r>
              <a:rPr lang="en-US" sz="7200" b="1" dirty="0">
                <a:latin typeface="Corbel" panose="020B0503020204020204" pitchFamily="34" charset="0"/>
              </a:rPr>
              <a:t> care </a:t>
            </a:r>
            <a:r>
              <a:rPr lang="en-US" sz="7200" b="1" dirty="0" err="1">
                <a:latin typeface="Corbel" panose="020B0503020204020204" pitchFamily="34" charset="0"/>
              </a:rPr>
              <a:t>descrie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importanța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eliminării</a:t>
            </a:r>
            <a:r>
              <a:rPr lang="en-US" sz="7200" b="1" dirty="0">
                <a:latin typeface="Corbel" panose="020B0503020204020204" pitchFamily="34" charset="0"/>
              </a:rPr>
              <a:t> cyberbullying-</a:t>
            </a:r>
            <a:r>
              <a:rPr lang="en-US" sz="7200" b="1" dirty="0" err="1">
                <a:latin typeface="Corbel" panose="020B0503020204020204" pitchFamily="34" charset="0"/>
              </a:rPr>
              <a:t>ului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274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25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73401" y="3880208"/>
            <a:ext cx="9854926" cy="384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DELETE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416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sp>
        <p:nvSpPr>
          <p:cNvPr id="19" name="Google Shape;253;p20"/>
          <p:cNvSpPr txBox="1"/>
          <p:nvPr/>
        </p:nvSpPr>
        <p:spPr>
          <a:xfrm>
            <a:off x="292192" y="10374500"/>
            <a:ext cx="13417764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o-RO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Picture 4" descr="Где находится кнопка Delete (Del) на клавиатуре - Знай все!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3022066"/>
            <a:ext cx="9563443" cy="558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790</Words>
  <Application>Microsoft Office PowerPoint</Application>
  <PresentationFormat>Произвольный</PresentationFormat>
  <Paragraphs>137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1   ОТВЕТ/RĂSPUNSUL</vt:lpstr>
      <vt:lpstr>Презентация PowerPoint</vt:lpstr>
      <vt:lpstr>2   ОТВЕТ/RĂSPUNSUL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478</cp:revision>
  <dcterms:modified xsi:type="dcterms:W3CDTF">2021-01-13T13:38:14Z</dcterms:modified>
</cp:coreProperties>
</file>