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58" r:id="rId5"/>
    <p:sldId id="260" r:id="rId7"/>
    <p:sldId id="261" r:id="rId8"/>
    <p:sldId id="277" r:id="rId9"/>
    <p:sldId id="267" r:id="rId10"/>
    <p:sldId id="279" r:id="rId11"/>
    <p:sldId id="280" r:id="rId12"/>
    <p:sldId id="271" r:id="rId13"/>
    <p:sldId id="272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5" r:id="rId22"/>
    <p:sldId id="276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24.wmf"/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0" Type="http://schemas.openxmlformats.org/officeDocument/2006/relationships/image" Target="../media/image26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При упрощении 3 примера необходимо воспользоваться формулой сокращённого умножения. Для подсказки/напоминания можно нажать на кнопку «ФСУ» – </a:t>
            </a:r>
            <a:r>
              <a:rPr lang="ru-RU" baseline="0" dirty="0" err="1" smtClean="0"/>
              <a:t>вделяем</a:t>
            </a:r>
            <a:r>
              <a:rPr lang="ru-RU" baseline="0" dirty="0" smtClean="0"/>
              <a:t> фрагмент примера. При повторном нажатии на эту кнопку появляется формула. При последующем нажатии подсказка  исчезает.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При упрощении </a:t>
            </a:r>
            <a:r>
              <a:rPr lang="en-US" baseline="0" dirty="0" smtClean="0"/>
              <a:t>2 </a:t>
            </a:r>
            <a:r>
              <a:rPr lang="ru-RU" baseline="0" dirty="0" smtClean="0"/>
              <a:t>и 3 примеров необходимо воспользоваться формулами сокращённого умножения. Для подсказки/напоминания можно нажать на кнопку «ФСУ» – появляются формулы. При последующем нажатии подсказка  исчезает.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При упрощении 3 примера необходимо воспользоваться формулами сокращённого умножения. Для подсказки/напоминания можно нажать на кнопку «ФСУ» – появляются формулы. При последующем нажатии подсказка  исчезает.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последовательного решения и правильного ответа необходимо нажимать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последовательного решения и правильного ответа необходимо нажимать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последовательного решения и правильного ответа необходимо нажимать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последовательного решения и правильного ответа необходимо нажимать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</a:t>
            </a:r>
            <a:r>
              <a:rPr lang="ru-RU" baseline="0" dirty="0" smtClean="0"/>
              <a:t> решения необходимо нажать на кнопку «Решение» – количество нажатий обозначено в скобках. Перед решением задачи можно воспользоваться подсказкой – нажимаем управляющую кнопку «</a:t>
            </a:r>
            <a:r>
              <a:rPr lang="en-US" baseline="0" dirty="0" err="1" smtClean="0"/>
              <a:t>i</a:t>
            </a:r>
            <a:r>
              <a:rPr lang="ru-RU" baseline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Для визуализации</a:t>
            </a:r>
            <a:r>
              <a:rPr lang="ru-RU" baseline="0" dirty="0" smtClean="0"/>
              <a:t> решения необходимо нажать на кнопку «Решение» – количество нажатий обозначено в скобках.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r>
              <a:rPr lang="en-US" baseline="0" smtClean="0"/>
              <a:t> (# 24)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057199">
            <a:off x="3390323" y="3196072"/>
            <a:ext cx="53615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23" Type="http://schemas.openxmlformats.org/officeDocument/2006/relationships/notesSlide" Target="../notesSlides/notesSlide13.xml"/><Relationship Id="rId22" Type="http://schemas.openxmlformats.org/officeDocument/2006/relationships/vmlDrawing" Target="../drawings/vmlDrawing4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26.wmf"/><Relationship Id="rId2" Type="http://schemas.openxmlformats.org/officeDocument/2006/relationships/image" Target="../media/image17.wmf"/><Relationship Id="rId19" Type="http://schemas.openxmlformats.org/officeDocument/2006/relationships/oleObject" Target="../embeddings/oleObject20.bin"/><Relationship Id="rId18" Type="http://schemas.openxmlformats.org/officeDocument/2006/relationships/image" Target="../media/image25.wmf"/><Relationship Id="rId17" Type="http://schemas.openxmlformats.org/officeDocument/2006/relationships/oleObject" Target="../embeddings/oleObject19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8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0" Type="http://schemas.openxmlformats.org/officeDocument/2006/relationships/notesSlide" Target="../notesSlides/notesSlide15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5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33.wmf"/><Relationship Id="rId2" Type="http://schemas.openxmlformats.org/officeDocument/2006/relationships/oleObject" Target="../embeddings/oleObject27.bin"/><Relationship Id="rId10" Type="http://schemas.openxmlformats.org/officeDocument/2006/relationships/notesSlide" Target="../notesSlides/notesSlide16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0.xml"/><Relationship Id="rId13" Type="http://schemas.openxmlformats.org/officeDocument/2006/relationships/slide" Target="slide19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s://scontent-bru2-1.cdninstagram.com/vp/7faec6457ab9ebf26ff40e7384725f82/5D648F56/t51.2885-15/e35/59592457_141928366864925_4037875428144468436_n.jpg?_nc_ht=scontent-bru2-1.cdninstagram.com&amp;se=8" TargetMode="External"/><Relationship Id="rId8" Type="http://schemas.openxmlformats.org/officeDocument/2006/relationships/hyperlink" Target="https://fc.vseosvita.ua/0028qw-e471/005.gif" TargetMode="External"/><Relationship Id="rId7" Type="http://schemas.openxmlformats.org/officeDocument/2006/relationships/image" Target="../media/image41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0" Type="http://schemas.openxmlformats.org/officeDocument/2006/relationships/slideLayout" Target="../slideLayouts/slideLayout8.xm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0" Type="http://schemas.openxmlformats.org/officeDocument/2006/relationships/notesSlide" Target="../notesSlides/notesSlide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5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22768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06896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386104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46531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544522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2                                       (2;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283968" y="1700808"/>
            <a:ext cx="3172614" cy="472118"/>
            <a:chOff x="1547664" y="4221088"/>
            <a:chExt cx="3172614" cy="472118"/>
          </a:xfrm>
        </p:grpSpPr>
        <p:sp>
          <p:nvSpPr>
            <p:cNvPr id="31" name="TextBox 30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4]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283968" y="2492896"/>
            <a:ext cx="3151980" cy="472118"/>
            <a:chOff x="3491880" y="5805264"/>
            <a:chExt cx="3151980" cy="472118"/>
          </a:xfrm>
        </p:grpSpPr>
        <p:sp>
          <p:nvSpPr>
            <p:cNvPr id="39" name="TextBox 38"/>
            <p:cNvSpPr txBox="1"/>
            <p:nvPr/>
          </p:nvSpPr>
          <p:spPr>
            <a:xfrm>
              <a:off x="5220072" y="5877272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- 4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3491880" y="5805264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491880" y="587727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5364088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50]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283968" y="3284984"/>
            <a:ext cx="3079972" cy="472118"/>
            <a:chOff x="3491880" y="5805264"/>
            <a:chExt cx="3079972" cy="472118"/>
          </a:xfrm>
        </p:grpSpPr>
        <p:sp>
          <p:nvSpPr>
            <p:cNvPr id="47" name="TextBox 46"/>
            <p:cNvSpPr txBox="1"/>
            <p:nvPr/>
          </p:nvSpPr>
          <p:spPr>
            <a:xfrm>
              <a:off x="5148064" y="5877272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- 50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3491880" y="5805264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491880" y="587727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5364088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≤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                                        (0;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211960" y="4077072"/>
            <a:ext cx="3172614" cy="472118"/>
            <a:chOff x="1547664" y="4221088"/>
            <a:chExt cx="3172614" cy="472118"/>
          </a:xfrm>
        </p:grpSpPr>
        <p:sp>
          <p:nvSpPr>
            <p:cNvPr id="63" name="TextBox 62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0                         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[ 0;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211960" y="4869160"/>
            <a:ext cx="3172614" cy="472118"/>
            <a:chOff x="1547664" y="4221088"/>
            <a:chExt cx="3172614" cy="472118"/>
          </a:xfrm>
        </p:grpSpPr>
        <p:sp>
          <p:nvSpPr>
            <p:cNvPr id="71" name="TextBox 70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283968" y="5661248"/>
            <a:ext cx="3172614" cy="472118"/>
            <a:chOff x="1547664" y="4221088"/>
            <a:chExt cx="3172614" cy="472118"/>
          </a:xfrm>
        </p:grpSpPr>
        <p:sp>
          <p:nvSpPr>
            <p:cNvPr id="79" name="TextBox 78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домой 84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5" grpId="1" animBg="1"/>
      <p:bldP spid="37" grpId="0" animBg="1"/>
      <p:bldP spid="37" grpId="1" animBg="1"/>
      <p:bldP spid="43" grpId="0" animBg="1"/>
      <p:bldP spid="43" grpId="1" animBg="1"/>
      <p:bldP spid="45" grpId="0" animBg="1"/>
      <p:bldP spid="45" grpId="1" animBg="1"/>
      <p:bldP spid="51" grpId="0" animBg="1"/>
      <p:bldP spid="51" grpId="1" animBg="1"/>
      <p:bldP spid="61" grpId="0" animBg="1"/>
      <p:bldP spid="61" grpId="1" animBg="1"/>
      <p:bldP spid="67" grpId="0" animBg="1"/>
      <p:bldP spid="67" grpId="1" animBg="1"/>
      <p:bldP spid="69" grpId="0" animBg="1"/>
      <p:bldP spid="69" grpId="1" animBg="1"/>
      <p:bldP spid="75" grpId="0" animBg="1"/>
      <p:bldP spid="75" grpId="1" animBg="1"/>
      <p:bldP spid="77" grpId="0" animBg="1"/>
      <p:bldP spid="77" grpId="1" animBg="1"/>
      <p:bldP spid="83" grpId="0" animBg="1"/>
      <p:bldP spid="8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22768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306896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3728" y="386104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23728" y="46531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23728" y="544522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283968" y="1700808"/>
            <a:ext cx="3172614" cy="472118"/>
            <a:chOff x="1547664" y="4221088"/>
            <a:chExt cx="3172614" cy="472118"/>
          </a:xfrm>
        </p:grpSpPr>
        <p:sp>
          <p:nvSpPr>
            <p:cNvPr id="39" name="TextBox 38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4283968" y="2492896"/>
            <a:ext cx="3139028" cy="472118"/>
            <a:chOff x="3491880" y="5805264"/>
            <a:chExt cx="3139028" cy="472118"/>
          </a:xfrm>
        </p:grpSpPr>
        <p:sp>
          <p:nvSpPr>
            <p:cNvPr id="47" name="TextBox 46"/>
            <p:cNvSpPr txBox="1"/>
            <p:nvPr/>
          </p:nvSpPr>
          <p:spPr>
            <a:xfrm>
              <a:off x="5292080" y="5877272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>
              <a:off x="3491880" y="5805264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491880" y="587727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5364088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5]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283968" y="3284984"/>
            <a:ext cx="3144092" cy="472118"/>
            <a:chOff x="3491880" y="5805264"/>
            <a:chExt cx="3144092" cy="472118"/>
          </a:xfrm>
        </p:grpSpPr>
        <p:sp>
          <p:nvSpPr>
            <p:cNvPr id="55" name="TextBox 54"/>
            <p:cNvSpPr txBox="1"/>
            <p:nvPr/>
          </p:nvSpPr>
          <p:spPr>
            <a:xfrm>
              <a:off x="5148064" y="5877272"/>
              <a:ext cx="1487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- 50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491880" y="5805264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3491880" y="5877272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5364088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</a:t>
            </a:r>
            <a:r>
              <a:rPr lang="en-US" sz="28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211960" y="4077072"/>
            <a:ext cx="3172614" cy="472118"/>
            <a:chOff x="1547664" y="4221088"/>
            <a:chExt cx="3172614" cy="472118"/>
          </a:xfrm>
        </p:grpSpPr>
        <p:sp>
          <p:nvSpPr>
            <p:cNvPr id="63" name="TextBox 62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     [ 4;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4211960" y="4869160"/>
            <a:ext cx="3172614" cy="472118"/>
            <a:chOff x="1547664" y="4221088"/>
            <a:chExt cx="3172614" cy="472118"/>
          </a:xfrm>
        </p:grpSpPr>
        <p:sp>
          <p:nvSpPr>
            <p:cNvPr id="71" name="TextBox 70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987824" y="4653136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283968" y="5661248"/>
            <a:ext cx="3172614" cy="472118"/>
            <a:chOff x="1547664" y="4221088"/>
            <a:chExt cx="3172614" cy="472118"/>
          </a:xfrm>
        </p:grpSpPr>
        <p:sp>
          <p:nvSpPr>
            <p:cNvPr id="79" name="TextBox 78"/>
            <p:cNvSpPr txBox="1"/>
            <p:nvPr/>
          </p:nvSpPr>
          <p:spPr>
            <a:xfrm>
              <a:off x="2483768" y="4293096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262778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2555776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&gt; 7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987824" y="5445224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3" grpId="0" animBg="1"/>
      <p:bldP spid="43" grpId="1" animBg="1"/>
      <p:bldP spid="45" grpId="0" animBg="1"/>
      <p:bldP spid="45" grpId="1" animBg="1"/>
      <p:bldP spid="51" grpId="0" animBg="1"/>
      <p:bldP spid="51" grpId="1" animBg="1"/>
      <p:bldP spid="53" grpId="0" animBg="1"/>
      <p:bldP spid="53" grpId="1" animBg="1"/>
      <p:bldP spid="59" grpId="0" animBg="1"/>
      <p:bldP spid="59" grpId="1" animBg="1"/>
      <p:bldP spid="61" grpId="0" animBg="1"/>
      <p:bldP spid="61" grpId="1" animBg="1"/>
      <p:bldP spid="67" grpId="0" animBg="1"/>
      <p:bldP spid="67" grpId="1" animBg="1"/>
      <p:bldP spid="69" grpId="0" animBg="1"/>
      <p:bldP spid="69" grpId="1" animBg="1"/>
      <p:bldP spid="75" grpId="0" animBg="1"/>
      <p:bldP spid="75" grpId="1" animBg="1"/>
      <p:bldP spid="77" grpId="0" animBg="1"/>
      <p:bldP spid="77" grpId="1" animBg="1"/>
      <p:bldP spid="83" grpId="0" animBg="1"/>
      <p:bldP spid="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3)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7"/>
          <p:cNvGrpSpPr/>
          <p:nvPr/>
        </p:nvGrpSpPr>
        <p:grpSpPr>
          <a:xfrm>
            <a:off x="4283968" y="1700808"/>
            <a:ext cx="3139028" cy="472118"/>
            <a:chOff x="1547664" y="4221088"/>
            <a:chExt cx="3139028" cy="472118"/>
          </a:xfrm>
        </p:grpSpPr>
        <p:sp>
          <p:nvSpPr>
            <p:cNvPr id="39" name="TextBox 38"/>
            <p:cNvSpPr txBox="1"/>
            <p:nvPr/>
          </p:nvSpPr>
          <p:spPr>
            <a:xfrm>
              <a:off x="3347864" y="4293096"/>
              <a:ext cx="13388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154766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419872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1484784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23728" y="2276872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27;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427984" y="2492896"/>
            <a:ext cx="2833413" cy="472118"/>
            <a:chOff x="3635896" y="5805264"/>
            <a:chExt cx="2833413" cy="472118"/>
          </a:xfrm>
        </p:grpSpPr>
        <p:sp>
          <p:nvSpPr>
            <p:cNvPr id="85" name="TextBox 84"/>
            <p:cNvSpPr txBox="1"/>
            <p:nvPr/>
          </p:nvSpPr>
          <p:spPr>
            <a:xfrm>
              <a:off x="4211960" y="5877272"/>
              <a:ext cx="22573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4572000" y="5805264"/>
              <a:ext cx="1728192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635896" y="5877272"/>
              <a:ext cx="2736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Овал 87"/>
            <p:cNvSpPr/>
            <p:nvPr/>
          </p:nvSpPr>
          <p:spPr>
            <a:xfrm>
              <a:off x="4499992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0,2(7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87824" y="2276872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23728" y="306896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355976" y="3284984"/>
            <a:ext cx="3105669" cy="472118"/>
            <a:chOff x="3563888" y="5805264"/>
            <a:chExt cx="3105669" cy="472118"/>
          </a:xfrm>
        </p:grpSpPr>
        <p:sp>
          <p:nvSpPr>
            <p:cNvPr id="96" name="TextBox 95"/>
            <p:cNvSpPr txBox="1"/>
            <p:nvPr/>
          </p:nvSpPr>
          <p:spPr>
            <a:xfrm>
              <a:off x="4283968" y="5877272"/>
              <a:ext cx="2385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   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4572000" y="5805264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3563888" y="5877272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Овал 98"/>
            <p:cNvSpPr/>
            <p:nvPr/>
          </p:nvSpPr>
          <p:spPr>
            <a:xfrm>
              <a:off x="4499992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+ 8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(4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987824" y="3068960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123728" y="386104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                     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6]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211960" y="4077072"/>
            <a:ext cx="3087860" cy="472118"/>
            <a:chOff x="1547664" y="4221088"/>
            <a:chExt cx="3087860" cy="472118"/>
          </a:xfrm>
        </p:grpSpPr>
        <p:sp>
          <p:nvSpPr>
            <p:cNvPr id="106" name="TextBox 105"/>
            <p:cNvSpPr txBox="1"/>
            <p:nvPr/>
          </p:nvSpPr>
          <p:spPr>
            <a:xfrm>
              <a:off x="3275856" y="4293096"/>
              <a:ext cx="1359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-6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Line 17"/>
            <p:cNvSpPr>
              <a:spLocks noChangeShapeType="1"/>
            </p:cNvSpPr>
            <p:nvPr/>
          </p:nvSpPr>
          <p:spPr bwMode="auto">
            <a:xfrm>
              <a:off x="154766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Овал 108"/>
            <p:cNvSpPr/>
            <p:nvPr/>
          </p:nvSpPr>
          <p:spPr>
            <a:xfrm>
              <a:off x="3419872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987824" y="3861048"/>
            <a:ext cx="5976664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148064" y="3140968"/>
            <a:ext cx="2520280" cy="504056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ая выноска 112"/>
          <p:cNvSpPr/>
          <p:nvPr/>
        </p:nvSpPr>
        <p:spPr>
          <a:xfrm>
            <a:off x="3923928" y="4869160"/>
            <a:ext cx="4104456" cy="792088"/>
          </a:xfrm>
          <a:prstGeom prst="wedgeRectCallout">
            <a:avLst>
              <a:gd name="adj1" fmla="val -1737"/>
              <a:gd name="adj2" fmla="val -205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 – b² = (a – b)(a + b)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6300192" y="6237312"/>
            <a:ext cx="720080" cy="360040"/>
          </a:xfrm>
          <a:prstGeom prst="actionButtonBlank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ФСУ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3" grpId="0" animBg="1"/>
      <p:bldP spid="43" grpId="1" animBg="1"/>
      <p:bldP spid="70" grpId="0" animBg="1"/>
      <p:bldP spid="70" grpId="1" animBg="1"/>
      <p:bldP spid="89" grpId="0" animBg="1"/>
      <p:bldP spid="89" grpId="1" animBg="1"/>
      <p:bldP spid="94" grpId="0" animBg="1"/>
      <p:bldP spid="94" grpId="1" animBg="1"/>
      <p:bldP spid="100" grpId="0" animBg="1"/>
      <p:bldP spid="100" grpId="1" animBg="1"/>
      <p:bldP spid="104" grpId="0" animBg="1"/>
      <p:bldP spid="104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целое решение неравенства: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7"/>
          <p:cNvGrpSpPr/>
          <p:nvPr/>
        </p:nvGrpSpPr>
        <p:grpSpPr>
          <a:xfrm>
            <a:off x="4283968" y="1772811"/>
            <a:ext cx="3147933" cy="472120"/>
            <a:chOff x="1547664" y="4221088"/>
            <a:chExt cx="3147933" cy="442206"/>
          </a:xfrm>
        </p:grpSpPr>
        <p:sp>
          <p:nvSpPr>
            <p:cNvPr id="39" name="TextBox 38"/>
            <p:cNvSpPr txBox="1"/>
            <p:nvPr/>
          </p:nvSpPr>
          <p:spPr>
            <a:xfrm>
              <a:off x="2843808" y="4288536"/>
              <a:ext cx="1851789" cy="374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7      8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154766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419872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123728" y="249289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нельзя найти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7"/>
          <p:cNvGrpSpPr/>
          <p:nvPr/>
        </p:nvGrpSpPr>
        <p:grpSpPr>
          <a:xfrm>
            <a:off x="4427984" y="2708920"/>
            <a:ext cx="2876694" cy="476989"/>
            <a:chOff x="3635896" y="5805264"/>
            <a:chExt cx="2876694" cy="446766"/>
          </a:xfrm>
        </p:grpSpPr>
        <p:sp>
          <p:nvSpPr>
            <p:cNvPr id="85" name="TextBox 84"/>
            <p:cNvSpPr txBox="1"/>
            <p:nvPr/>
          </p:nvSpPr>
          <p:spPr>
            <a:xfrm>
              <a:off x="4211960" y="5877272"/>
              <a:ext cx="2300630" cy="374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4572000" y="5805264"/>
              <a:ext cx="1728192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3635896" y="5877272"/>
              <a:ext cx="2736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Овал 87"/>
            <p:cNvSpPr/>
            <p:nvPr/>
          </p:nvSpPr>
          <p:spPr>
            <a:xfrm>
              <a:off x="4499992" y="58052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23728" y="350100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6300192" y="6237312"/>
            <a:ext cx="720080" cy="360040"/>
          </a:xfrm>
          <a:prstGeom prst="actionButtonBlank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ФСУ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724128" y="1772816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37"/>
          <p:cNvGrpSpPr/>
          <p:nvPr/>
        </p:nvGrpSpPr>
        <p:grpSpPr>
          <a:xfrm>
            <a:off x="4283968" y="3789033"/>
            <a:ext cx="3147933" cy="472122"/>
            <a:chOff x="1547664" y="4221088"/>
            <a:chExt cx="3147933" cy="442208"/>
          </a:xfrm>
        </p:grpSpPr>
        <p:sp>
          <p:nvSpPr>
            <p:cNvPr id="48" name="TextBox 47"/>
            <p:cNvSpPr txBox="1"/>
            <p:nvPr/>
          </p:nvSpPr>
          <p:spPr>
            <a:xfrm>
              <a:off x="2843808" y="4288537"/>
              <a:ext cx="1851789" cy="374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1547664" y="4221088"/>
              <a:ext cx="194421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1547664" y="4293096"/>
              <a:ext cx="30243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419872" y="422108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Овал 51"/>
          <p:cNvSpPr/>
          <p:nvPr/>
        </p:nvSpPr>
        <p:spPr>
          <a:xfrm>
            <a:off x="5724128" y="3789040"/>
            <a:ext cx="72008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5)²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ая выноска 112"/>
          <p:cNvSpPr/>
          <p:nvPr/>
        </p:nvSpPr>
        <p:spPr>
          <a:xfrm>
            <a:off x="2987824" y="4581128"/>
            <a:ext cx="4824536" cy="1296144"/>
          </a:xfrm>
          <a:prstGeom prst="wedgeRectCallout">
            <a:avLst>
              <a:gd name="adj1" fmla="val 24025"/>
              <a:gd name="adj2" fmla="val 74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 – b² = (a – b)(a + b)</a:t>
            </a:r>
            <a:endParaRPr lang="en-US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± b)² = a² ± 2ab + b²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70" grpId="0" animBg="1"/>
      <p:bldP spid="70" grpId="1" animBg="1"/>
      <p:bldP spid="89" grpId="0" animBg="1"/>
      <p:bldP spid="89" grpId="1" animBg="1"/>
      <p:bldP spid="45" grpId="0" animBg="1"/>
      <p:bldP spid="45" grpId="1" animBg="1"/>
      <p:bldP spid="43" grpId="0" animBg="1"/>
      <p:bldP spid="43" grpId="1" animBg="1"/>
      <p:bldP spid="46" grpId="0" animBg="1"/>
      <p:bldP spid="46" grpId="1" animBg="1"/>
      <p:bldP spid="52" grpId="0" animBg="1"/>
      <p:bldP spid="52" grpId="1" animBg="1"/>
      <p:bldP spid="53" grpId="0" animBg="1"/>
      <p:bldP spid="53" grpId="1" animBg="1"/>
      <p:bldP spid="113" grpId="0" animBg="1"/>
      <p:bldP spid="1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неравенство: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23728" y="249289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(12,4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87824" y="2492896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23728" y="3501008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6300192" y="6237312"/>
            <a:ext cx="720080" cy="360040"/>
          </a:xfrm>
          <a:prstGeom prst="actionButtonBlank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ФСУ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2(2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13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87824" y="3501008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ая выноска 112"/>
          <p:cNvSpPr/>
          <p:nvPr/>
        </p:nvSpPr>
        <p:spPr>
          <a:xfrm>
            <a:off x="2987824" y="4581128"/>
            <a:ext cx="4824536" cy="1296144"/>
          </a:xfrm>
          <a:prstGeom prst="wedgeRectCallout">
            <a:avLst>
              <a:gd name="adj1" fmla="val 24025"/>
              <a:gd name="adj2" fmla="val 74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 – b² = (a – b)(a + b)</a:t>
            </a:r>
            <a:endParaRPr lang="en-US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± b)² = a² ± 2ab + b²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70" grpId="0" animBg="1"/>
      <p:bldP spid="70" grpId="1" animBg="1"/>
      <p:bldP spid="89" grpId="0" animBg="1"/>
      <p:bldP spid="89" grpId="1" animBg="1"/>
      <p:bldP spid="43" grpId="0" animBg="1"/>
      <p:bldP spid="43" grpId="1" animBg="1"/>
      <p:bldP spid="46" grpId="0" animBg="1"/>
      <p:bldP spid="46" grpId="1" animBg="1"/>
      <p:bldP spid="53" grpId="0" animBg="1"/>
      <p:bldP spid="53" grpId="1" animBg="1"/>
      <p:bldP spid="113" grpId="0" animBg="1"/>
      <p:bldP spid="1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2987824" y="4797152"/>
            <a:ext cx="5976664" cy="936104"/>
            <a:chOff x="2987824" y="2492896"/>
            <a:chExt cx="5976664" cy="93610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987824" y="2492896"/>
              <a:ext cx="597666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ru-RU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0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∞</a:t>
              </a:r>
              <a:r>
                <a:rPr lang="ru-RU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   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Группа 37"/>
            <p:cNvGrpSpPr/>
            <p:nvPr/>
          </p:nvGrpSpPr>
          <p:grpSpPr>
            <a:xfrm>
              <a:off x="3347864" y="2708920"/>
              <a:ext cx="3041322" cy="472134"/>
              <a:chOff x="1547664" y="4221088"/>
              <a:chExt cx="3041322" cy="44222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211960" y="4288549"/>
                <a:ext cx="377026" cy="37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17"/>
              <p:cNvSpPr>
                <a:spLocks noChangeShapeType="1"/>
              </p:cNvSpPr>
              <p:nvPr/>
            </p:nvSpPr>
            <p:spPr bwMode="auto">
              <a:xfrm>
                <a:off x="1547664" y="4221088"/>
                <a:ext cx="1944216" cy="0"/>
              </a:xfrm>
              <a:prstGeom prst="line">
                <a:avLst/>
              </a:prstGeom>
              <a:noFill/>
              <a:ln w="152400">
                <a:pattFill prst="wdUpDiag">
                  <a:fgClr>
                    <a:srgbClr val="000080"/>
                  </a:fgClr>
                  <a:bgClr>
                    <a:srgbClr val="FFFFFF"/>
                  </a:bgClr>
                </a:patt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" name="Прямая со стрелкой 64"/>
              <p:cNvCxnSpPr/>
              <p:nvPr/>
            </p:nvCxnSpPr>
            <p:spPr>
              <a:xfrm>
                <a:off x="1547664" y="4293096"/>
                <a:ext cx="30243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Овал 65"/>
              <p:cNvSpPr/>
              <p:nvPr/>
            </p:nvSpPr>
            <p:spPr>
              <a:xfrm>
                <a:off x="3419872" y="422108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60" name="Object 2"/>
            <p:cNvGraphicFramePr>
              <a:graphicFrameLocks noChangeAspect="1"/>
            </p:cNvGraphicFramePr>
            <p:nvPr/>
          </p:nvGraphicFramePr>
          <p:xfrm>
            <a:off x="5220073" y="2852936"/>
            <a:ext cx="288032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1" imgW="4572000" imgH="9448800" progId="Equation.3">
                    <p:embed/>
                  </p:oleObj>
                </mc:Choice>
                <mc:Fallback>
                  <p:oleObj name="Формула" r:id="rId1" imgW="4572000" imgH="9448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220073" y="2852936"/>
                          <a:ext cx="288032" cy="574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/>
          </p:nvGraphicFramePr>
          <p:xfrm>
            <a:off x="7812360" y="2493084"/>
            <a:ext cx="468570" cy="935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3" imgW="4572000" imgH="9448800" progId="Equation.3">
                    <p:embed/>
                  </p:oleObj>
                </mc:Choice>
                <mc:Fallback>
                  <p:oleObj name="Формула" r:id="rId3" imgW="4572000" imgH="9448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812360" y="2493084"/>
                          <a:ext cx="468570" cy="9359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2987824" y="2492896"/>
            <a:ext cx="5976664" cy="950061"/>
            <a:chOff x="2987824" y="2492896"/>
            <a:chExt cx="5976664" cy="95006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987824" y="2492896"/>
              <a:ext cx="597666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   ; + ∞)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Группа 37"/>
            <p:cNvGrpSpPr/>
            <p:nvPr/>
          </p:nvGrpSpPr>
          <p:grpSpPr>
            <a:xfrm>
              <a:off x="3347864" y="2708920"/>
              <a:ext cx="3041322" cy="472134"/>
              <a:chOff x="1547664" y="4221088"/>
              <a:chExt cx="3041322" cy="44222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211960" y="4288549"/>
                <a:ext cx="377026" cy="37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2627784" y="4221088"/>
                <a:ext cx="1944216" cy="0"/>
              </a:xfrm>
              <a:prstGeom prst="line">
                <a:avLst/>
              </a:prstGeom>
              <a:noFill/>
              <a:ln w="152400">
                <a:pattFill prst="wdUpDiag">
                  <a:fgClr>
                    <a:srgbClr val="000080"/>
                  </a:fgClr>
                  <a:bgClr>
                    <a:srgbClr val="FFFFFF"/>
                  </a:bgClr>
                </a:patt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1547664" y="4293096"/>
                <a:ext cx="30243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2555776" y="422108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40" name="Object 2"/>
            <p:cNvGraphicFramePr>
              <a:graphicFrameLocks noChangeAspect="1"/>
            </p:cNvGraphicFramePr>
            <p:nvPr/>
          </p:nvGraphicFramePr>
          <p:xfrm>
            <a:off x="4283968" y="2852936"/>
            <a:ext cx="360040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5" imgW="3657600" imgH="9448800" progId="Equation.3">
                    <p:embed/>
                  </p:oleObj>
                </mc:Choice>
                <mc:Fallback>
                  <p:oleObj name="Формула" r:id="rId5" imgW="3657600" imgH="9448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83968" y="2852936"/>
                          <a:ext cx="360040" cy="576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6804248" y="2521763"/>
            <a:ext cx="576064" cy="921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7" imgW="3657600" imgH="9448800" progId="Equation.3">
                    <p:embed/>
                  </p:oleObj>
                </mc:Choice>
                <mc:Fallback>
                  <p:oleObj name="Формула" r:id="rId7" imgW="3657600" imgH="94488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04248" y="2521763"/>
                          <a:ext cx="576064" cy="9211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23728" y="378904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004048" y="1484784"/>
            <a:ext cx="1944216" cy="936104"/>
            <a:chOff x="2987824" y="2492896"/>
            <a:chExt cx="2088232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3055938" y="2705150"/>
            <a:ext cx="1812925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9" imgW="14935200" imgH="4267200" progId="Equation.3">
                    <p:embed/>
                  </p:oleObj>
                </mc:Choice>
                <mc:Fallback>
                  <p:oleObj name="Формула" r:id="rId9" imgW="14935200" imgH="42672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55938" y="2705150"/>
                          <a:ext cx="1812925" cy="4746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2987824" y="1484784"/>
            <a:ext cx="1944216" cy="936104"/>
            <a:chOff x="2987824" y="2492896"/>
            <a:chExt cx="2088232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203848" y="2636912"/>
            <a:ext cx="1518114" cy="611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1" imgW="12496800" imgH="5486400" progId="Equation.3">
                    <p:embed/>
                  </p:oleObj>
                </mc:Choice>
                <mc:Fallback>
                  <p:oleObj name="Формула" r:id="rId11" imgW="12496800" imgH="54864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03848" y="2636912"/>
                          <a:ext cx="1518114" cy="6111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7020272" y="1484783"/>
            <a:ext cx="1944216" cy="936105"/>
            <a:chOff x="2987824" y="2492895"/>
            <a:chExt cx="2088232" cy="93610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3374533" y="2492895"/>
            <a:ext cx="1082788" cy="936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3" imgW="9144000" imgH="9448800" progId="Equation.3">
                    <p:embed/>
                  </p:oleObj>
                </mc:Choice>
                <mc:Fallback>
                  <p:oleObj name="Формула" r:id="rId13" imgW="9144000" imgH="9448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74533" y="2492895"/>
                          <a:ext cx="1082788" cy="9361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2987824" y="1484784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004048" y="3789040"/>
            <a:ext cx="1944216" cy="936104"/>
            <a:chOff x="2987824" y="2492896"/>
            <a:chExt cx="2088232" cy="93610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3065166" y="2708920"/>
            <a:ext cx="1959151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5" imgW="16154400" imgH="4267200" progId="Equation.3">
                    <p:embed/>
                  </p:oleObj>
                </mc:Choice>
                <mc:Fallback>
                  <p:oleObj name="Формула" r:id="rId15" imgW="16154400" imgH="42672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65166" y="2708920"/>
                          <a:ext cx="1959151" cy="4730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2987824" y="3789040"/>
            <a:ext cx="1944216" cy="936104"/>
            <a:chOff x="2987824" y="2492896"/>
            <a:chExt cx="2088232" cy="93610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3130892" y="2637681"/>
            <a:ext cx="1665876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7" imgW="13716000" imgH="5486400" progId="Equation.3">
                    <p:embed/>
                  </p:oleObj>
                </mc:Choice>
                <mc:Fallback>
                  <p:oleObj name="Формула" r:id="rId17" imgW="13716000" imgH="54864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30892" y="2637681"/>
                          <a:ext cx="1665876" cy="609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50"/>
          <p:cNvGrpSpPr/>
          <p:nvPr/>
        </p:nvGrpSpPr>
        <p:grpSpPr>
          <a:xfrm>
            <a:off x="7020272" y="3789040"/>
            <a:ext cx="1944216" cy="936104"/>
            <a:chOff x="2987824" y="2492896"/>
            <a:chExt cx="2088232" cy="93610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2"/>
            <p:cNvGraphicFramePr>
              <a:graphicFrameLocks noChangeAspect="1"/>
            </p:cNvGraphicFramePr>
            <p:nvPr/>
          </p:nvGraphicFramePr>
          <p:xfrm>
            <a:off x="3321649" y="2493219"/>
            <a:ext cx="1190155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19" imgW="10058400" imgH="9448800" progId="Equation.3">
                    <p:embed/>
                  </p:oleObj>
                </mc:Choice>
                <mc:Fallback>
                  <p:oleObj name="Формула" r:id="rId19" imgW="10058400" imgH="94488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321649" y="2493219"/>
                          <a:ext cx="1190155" cy="935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Прямоугольник 55"/>
          <p:cNvSpPr/>
          <p:nvPr/>
        </p:nvSpPr>
        <p:spPr>
          <a:xfrm>
            <a:off x="2987824" y="3789040"/>
            <a:ext cx="597666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843808" y="494116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3) U ( 3; + ∞)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40"/>
          <p:cNvGrpSpPr/>
          <p:nvPr/>
        </p:nvGrpSpPr>
        <p:grpSpPr>
          <a:xfrm>
            <a:off x="2843808" y="3861048"/>
            <a:ext cx="5976664" cy="936104"/>
            <a:chOff x="2987824" y="2492896"/>
            <a:chExt cx="5976664" cy="9361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987824" y="2492896"/>
              <a:ext cx="597666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37"/>
            <p:cNvGrpSpPr/>
            <p:nvPr/>
          </p:nvGrpSpPr>
          <p:grpSpPr>
            <a:xfrm>
              <a:off x="4355976" y="2852933"/>
              <a:ext cx="3354262" cy="544126"/>
              <a:chOff x="2555776" y="4355980"/>
              <a:chExt cx="3354262" cy="50965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203848" y="4490872"/>
                <a:ext cx="2706190" cy="37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- 5                      3        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3419872" y="4355980"/>
                <a:ext cx="2304256" cy="0"/>
              </a:xfrm>
              <a:prstGeom prst="line">
                <a:avLst/>
              </a:prstGeom>
              <a:noFill/>
              <a:ln w="152400">
                <a:pattFill prst="wdUpDiag">
                  <a:fgClr>
                    <a:srgbClr val="000080"/>
                  </a:fgClr>
                  <a:bgClr>
                    <a:srgbClr val="FFFFFF"/>
                  </a:bgClr>
                </a:patt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2555776" y="4423428"/>
                <a:ext cx="32403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3347864" y="4355984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0"/>
          <p:cNvGrpSpPr/>
          <p:nvPr/>
        </p:nvGrpSpPr>
        <p:grpSpPr>
          <a:xfrm>
            <a:off x="5004048" y="2276872"/>
            <a:ext cx="1944216" cy="1368153"/>
            <a:chOff x="2987824" y="2492896"/>
            <a:chExt cx="2088232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3036526" y="2542163"/>
            <a:ext cx="1962188" cy="837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15240000" imgH="10972800" progId="Equation.3">
                    <p:embed/>
                  </p:oleObj>
                </mc:Choice>
                <mc:Fallback>
                  <p:oleObj name="Формула" r:id="rId1" imgW="15240000" imgH="10972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36526" y="2542163"/>
                          <a:ext cx="1962188" cy="8375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21"/>
          <p:cNvGrpSpPr/>
          <p:nvPr/>
        </p:nvGrpSpPr>
        <p:grpSpPr>
          <a:xfrm>
            <a:off x="2411760" y="2276872"/>
            <a:ext cx="2487877" cy="1368152"/>
            <a:chOff x="2987825" y="2492896"/>
            <a:chExt cx="2410565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987825" y="2492896"/>
              <a:ext cx="2410565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095970" y="2542165"/>
            <a:ext cx="2232650" cy="83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21336000" imgH="9448800" progId="Equation.3">
                    <p:embed/>
                  </p:oleObj>
                </mc:Choice>
                <mc:Fallback>
                  <p:oleObj name="Формула" r:id="rId3" imgW="21336000" imgH="9448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5970" y="2542165"/>
                          <a:ext cx="2232650" cy="83756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24"/>
          <p:cNvGrpSpPr/>
          <p:nvPr/>
        </p:nvGrpSpPr>
        <p:grpSpPr>
          <a:xfrm>
            <a:off x="7020272" y="2276872"/>
            <a:ext cx="1944216" cy="1368156"/>
            <a:chOff x="2987824" y="2492896"/>
            <a:chExt cx="2088232" cy="93610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3297192" y="2542165"/>
            <a:ext cx="1445919" cy="886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5" imgW="12192000" imgH="10972800" progId="Equation.3">
                    <p:embed/>
                  </p:oleObj>
                </mc:Choice>
                <mc:Fallback>
                  <p:oleObj name="Формула" r:id="rId5" imgW="12192000" imgH="10972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97192" y="2542165"/>
                          <a:ext cx="1445919" cy="886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2411760" y="2276872"/>
            <a:ext cx="6552728" cy="1368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588224" y="4221088"/>
            <a:ext cx="144016" cy="1537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8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843808" y="494116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∞;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 (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0,5)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0"/>
          <p:cNvGrpSpPr/>
          <p:nvPr/>
        </p:nvGrpSpPr>
        <p:grpSpPr>
          <a:xfrm>
            <a:off x="2843808" y="3861048"/>
            <a:ext cx="5976664" cy="936104"/>
            <a:chOff x="2987824" y="2492896"/>
            <a:chExt cx="5976664" cy="9361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987824" y="2492896"/>
              <a:ext cx="597666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Группа 37"/>
            <p:cNvGrpSpPr/>
            <p:nvPr/>
          </p:nvGrpSpPr>
          <p:grpSpPr>
            <a:xfrm>
              <a:off x="3635896" y="2852937"/>
              <a:ext cx="4763888" cy="544125"/>
              <a:chOff x="1835696" y="4355976"/>
              <a:chExt cx="4763888" cy="50964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059832" y="4490866"/>
                <a:ext cx="3539752" cy="37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             0,5              2           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2123728" y="4355976"/>
                <a:ext cx="2304256" cy="0"/>
              </a:xfrm>
              <a:prstGeom prst="line">
                <a:avLst/>
              </a:prstGeom>
              <a:noFill/>
              <a:ln w="152400">
                <a:pattFill prst="wdUpDiag">
                  <a:fgClr>
                    <a:srgbClr val="000080"/>
                  </a:fgClr>
                  <a:bgClr>
                    <a:srgbClr val="FFFFFF"/>
                  </a:bgClr>
                </a:patt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1835696" y="4423428"/>
                <a:ext cx="46085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4355976" y="4355979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5004046" y="2276872"/>
            <a:ext cx="1944215" cy="1368153"/>
            <a:chOff x="2987824" y="2492896"/>
            <a:chExt cx="2088232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3065168" y="2640702"/>
            <a:ext cx="1933549" cy="689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18288000" imgH="11582400" progId="Equation.3">
                    <p:embed/>
                  </p:oleObj>
                </mc:Choice>
                <mc:Fallback>
                  <p:oleObj name="Формула" r:id="rId2" imgW="18288000" imgH="115824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65168" y="2640702"/>
                          <a:ext cx="1933549" cy="6897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1"/>
          <p:cNvGrpSpPr/>
          <p:nvPr/>
        </p:nvGrpSpPr>
        <p:grpSpPr>
          <a:xfrm>
            <a:off x="2411761" y="2276872"/>
            <a:ext cx="2487878" cy="1368152"/>
            <a:chOff x="2987825" y="2492896"/>
            <a:chExt cx="2410565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987825" y="2492896"/>
              <a:ext cx="2410565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057595" y="2689971"/>
            <a:ext cx="2302420" cy="59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26212800" imgH="9448800" progId="Equation.3">
                    <p:embed/>
                  </p:oleObj>
                </mc:Choice>
                <mc:Fallback>
                  <p:oleObj name="Формула" r:id="rId4" imgW="26212800" imgH="9448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57595" y="2689971"/>
                          <a:ext cx="2302420" cy="5912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24"/>
          <p:cNvGrpSpPr/>
          <p:nvPr/>
        </p:nvGrpSpPr>
        <p:grpSpPr>
          <a:xfrm>
            <a:off x="7020272" y="2276872"/>
            <a:ext cx="1944216" cy="1368153"/>
            <a:chOff x="2987824" y="2492896"/>
            <a:chExt cx="2088232" cy="93610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3219850" y="2640702"/>
            <a:ext cx="1519237" cy="689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6" imgW="12801600" imgH="10972800" progId="Equation.3">
                    <p:embed/>
                  </p:oleObj>
                </mc:Choice>
                <mc:Fallback>
                  <p:oleObj name="Формула" r:id="rId6" imgW="12801600" imgH="10972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19850" y="2640702"/>
                          <a:ext cx="1519237" cy="6897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2411760" y="2276872"/>
            <a:ext cx="6552728" cy="1368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092280" y="4221088"/>
            <a:ext cx="144016" cy="1537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932040" y="4221088"/>
            <a:ext cx="144016" cy="1537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8" grpId="0" animBg="1"/>
      <p:bldP spid="7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843808" y="4941168"/>
            <a:ext cx="597666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U 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1) U (1; +∞)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0"/>
          <p:cNvGrpSpPr/>
          <p:nvPr/>
        </p:nvGrpSpPr>
        <p:grpSpPr>
          <a:xfrm>
            <a:off x="2843808" y="3861048"/>
            <a:ext cx="5976664" cy="936104"/>
            <a:chOff x="2987824" y="2492896"/>
            <a:chExt cx="5976664" cy="9361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987824" y="2492896"/>
              <a:ext cx="5976664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Группа 37"/>
            <p:cNvGrpSpPr/>
            <p:nvPr/>
          </p:nvGrpSpPr>
          <p:grpSpPr>
            <a:xfrm>
              <a:off x="3635896" y="2852930"/>
              <a:ext cx="4762080" cy="544134"/>
              <a:chOff x="1835696" y="4355979"/>
              <a:chExt cx="4762080" cy="50965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267744" y="4490878"/>
                <a:ext cx="4330032" cy="37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- 12                        -1               1           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2627784" y="4355987"/>
                <a:ext cx="3816424" cy="0"/>
              </a:xfrm>
              <a:prstGeom prst="line">
                <a:avLst/>
              </a:prstGeom>
              <a:noFill/>
              <a:ln w="152400">
                <a:pattFill prst="wdUpDiag">
                  <a:fgClr>
                    <a:srgbClr val="000080"/>
                  </a:fgClr>
                  <a:bgClr>
                    <a:srgbClr val="FFFFFF"/>
                  </a:bgClr>
                </a:patt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38" name="Прямая со стрелкой 37"/>
              <p:cNvCxnSpPr/>
              <p:nvPr/>
            </p:nvCxnSpPr>
            <p:spPr>
              <a:xfrm>
                <a:off x="1835696" y="4423428"/>
                <a:ext cx="460851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/>
              <p:cNvSpPr/>
              <p:nvPr/>
            </p:nvSpPr>
            <p:spPr>
              <a:xfrm>
                <a:off x="4355976" y="4355979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79512" y="260648"/>
            <a:ext cx="6552728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значениях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выражение: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5004046" y="2276872"/>
            <a:ext cx="1944215" cy="1368153"/>
            <a:chOff x="2987824" y="2492896"/>
            <a:chExt cx="2088232" cy="9361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2987826" y="2591433"/>
            <a:ext cx="2041610" cy="806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2" imgW="18592800" imgH="12192000" progId="Equation.3">
                    <p:embed/>
                  </p:oleObj>
                </mc:Choice>
                <mc:Fallback>
                  <p:oleObj name="Формула" r:id="rId2" imgW="18592800" imgH="121920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7826" y="2591433"/>
                          <a:ext cx="2041610" cy="8063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21"/>
          <p:cNvGrpSpPr/>
          <p:nvPr/>
        </p:nvGrpSpPr>
        <p:grpSpPr>
          <a:xfrm>
            <a:off x="2411761" y="2276872"/>
            <a:ext cx="2487878" cy="1368152"/>
            <a:chOff x="2987825" y="2492896"/>
            <a:chExt cx="2410565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987825" y="2492896"/>
              <a:ext cx="2410565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072087" y="2652294"/>
            <a:ext cx="2273411" cy="666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25908000" imgH="10668000" progId="Equation.3">
                    <p:embed/>
                  </p:oleObj>
                </mc:Choice>
                <mc:Fallback>
                  <p:oleObj name="Формула" r:id="rId4" imgW="25908000" imgH="106680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087" y="2652294"/>
                          <a:ext cx="2273411" cy="66691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24"/>
          <p:cNvGrpSpPr/>
          <p:nvPr/>
        </p:nvGrpSpPr>
        <p:grpSpPr>
          <a:xfrm>
            <a:off x="7020272" y="2276872"/>
            <a:ext cx="1944216" cy="1368153"/>
            <a:chOff x="2987824" y="2492896"/>
            <a:chExt cx="2088232" cy="93610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987824" y="2492896"/>
              <a:ext cx="2088232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3142508" y="2640702"/>
            <a:ext cx="1664170" cy="738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14020800" imgH="10972800" progId="Equation.3">
                    <p:embed/>
                  </p:oleObj>
                </mc:Choice>
                <mc:Fallback>
                  <p:oleObj name="Формула" r:id="rId6" imgW="14020800" imgH="10972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42508" y="2640702"/>
                          <a:ext cx="1664170" cy="7386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Прямоугольник 43"/>
          <p:cNvSpPr/>
          <p:nvPr/>
        </p:nvSpPr>
        <p:spPr>
          <a:xfrm>
            <a:off x="2411760" y="2276872"/>
            <a:ext cx="6552728" cy="136815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092280" y="4221088"/>
            <a:ext cx="144016" cy="1537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23728" y="14847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1960" y="4221088"/>
            <a:ext cx="144016" cy="1537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8" grpId="0" animBg="1"/>
      <p:bldP spid="7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20880" cy="13681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треугольника равны 10 см, 16 см,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натуральное число. Какое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может принимать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омой 46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1043608" y="1772816"/>
            <a:ext cx="23762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44208" y="1988840"/>
            <a:ext cx="2520280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6516216" y="2204864"/>
            <a:ext cx="2304256" cy="2952328"/>
          </a:xfrm>
          <a:prstGeom prst="triangle">
            <a:avLst>
              <a:gd name="adj" fmla="val 35317"/>
            </a:avLst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 rot="17094624">
            <a:off x="6239743" y="3159906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4328" y="5085184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868784">
            <a:off x="7740126" y="3243335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07904" y="1772816"/>
            <a:ext cx="2304256" cy="1296144"/>
            <a:chOff x="3275856" y="2492896"/>
            <a:chExt cx="2304256" cy="129614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275856" y="2492896"/>
              <a:ext cx="2304256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419872" y="2564904"/>
            <a:ext cx="1928986" cy="1198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17983200" imgH="10972800" progId="Equation.3">
                    <p:embed/>
                  </p:oleObj>
                </mc:Choice>
                <mc:Fallback>
                  <p:oleObj name="Формула" r:id="rId2" imgW="17983200" imgH="10972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2564904"/>
                          <a:ext cx="1928986" cy="1198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3707904" y="3140968"/>
            <a:ext cx="2304256" cy="1296144"/>
            <a:chOff x="3275856" y="2492896"/>
            <a:chExt cx="2304256" cy="129614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275856" y="2492896"/>
              <a:ext cx="2304256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3746823" y="2564210"/>
            <a:ext cx="1274762" cy="1198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1887200" imgH="10972800" progId="Equation.3">
                    <p:embed/>
                  </p:oleObj>
                </mc:Choice>
                <mc:Fallback>
                  <p:oleObj name="Формула" r:id="rId4" imgW="11887200" imgH="10972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46823" y="2564210"/>
                          <a:ext cx="1274762" cy="11985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Группа 32"/>
          <p:cNvGrpSpPr/>
          <p:nvPr/>
        </p:nvGrpSpPr>
        <p:grpSpPr>
          <a:xfrm>
            <a:off x="899592" y="4581128"/>
            <a:ext cx="5149080" cy="936104"/>
            <a:chOff x="827584" y="5085184"/>
            <a:chExt cx="5149080" cy="9361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27584" y="5085184"/>
              <a:ext cx="5149080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3768" y="5589240"/>
              <a:ext cx="3134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8        9              28              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27784" y="5445224"/>
              <a:ext cx="3024336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115616" y="5589240"/>
              <a:ext cx="3168352" cy="0"/>
            </a:xfrm>
            <a:prstGeom prst="line">
              <a:avLst/>
            </a:prstGeom>
            <a:noFill/>
            <a:ln w="152400">
              <a:pattFill prst="wdUpDiag">
                <a:fgClr>
                  <a:srgbClr val="000080"/>
                </a:fgClr>
                <a:bgClr>
                  <a:srgbClr val="FFFFFF"/>
                </a:bgClr>
              </a:patt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168352" y="5445218"/>
              <a:ext cx="144016" cy="1537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115616" y="5517232"/>
              <a:ext cx="4608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4248472" y="5445224"/>
              <a:ext cx="144016" cy="153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555776" y="5445224"/>
              <a:ext cx="144016" cy="153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899592" y="5589240"/>
            <a:ext cx="514908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9 см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4067944" y="4653136"/>
            <a:ext cx="4320480" cy="1296144"/>
          </a:xfrm>
          <a:prstGeom prst="wedgeRectCallout">
            <a:avLst>
              <a:gd name="adj1" fmla="val 13831"/>
              <a:gd name="adj2" fmla="val 7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сторона треугольника меньше суммы двух других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сторон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сведения 44">
            <a:hlinkClick r:id="" action="ppaction://noaction" highlightClick="1"/>
          </p:cNvPr>
          <p:cNvSpPr/>
          <p:nvPr/>
        </p:nvSpPr>
        <p:spPr>
          <a:xfrm>
            <a:off x="6300192" y="6237312"/>
            <a:ext cx="72008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692696"/>
            <a:ext cx="525658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переменной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492896"/>
            <a:ext cx="5256584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промежутки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293096"/>
            <a:ext cx="525658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линейных неравенств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788024" y="184482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5868144" y="184482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948264" y="1844824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4788024" y="3645024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5868144" y="3645024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6948264" y="3645024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4211960" y="5373216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8" action="ppaction://hlinksldjump" highlightClick="1"/>
          </p:cNvPr>
          <p:cNvSpPr/>
          <p:nvPr/>
        </p:nvSpPr>
        <p:spPr>
          <a:xfrm>
            <a:off x="5292080" y="5373216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9" action="ppaction://hlinksldjump" highlightClick="1"/>
          </p:cNvPr>
          <p:cNvSpPr/>
          <p:nvPr/>
        </p:nvSpPr>
        <p:spPr>
          <a:xfrm>
            <a:off x="6372200" y="5373216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10" action="ppaction://hlinksldjump" highlightClick="1"/>
          </p:cNvPr>
          <p:cNvSpPr/>
          <p:nvPr/>
        </p:nvSpPr>
        <p:spPr>
          <a:xfrm>
            <a:off x="7452320" y="5373216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Управляющая кнопка: настраиваемая 21">
            <a:hlinkClick r:id="rId11" action="ppaction://hlinksldjump" highlightClick="1"/>
          </p:cNvPr>
          <p:cNvSpPr/>
          <p:nvPr/>
        </p:nvSpPr>
        <p:spPr>
          <a:xfrm>
            <a:off x="4211960" y="6065912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2" action="ppaction://hlinksldjump" highlightClick="1"/>
          </p:cNvPr>
          <p:cNvSpPr/>
          <p:nvPr/>
        </p:nvSpPr>
        <p:spPr>
          <a:xfrm>
            <a:off x="5292080" y="6065912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3" action="ppaction://hlinksldjump" highlightClick="1"/>
          </p:cNvPr>
          <p:cNvSpPr/>
          <p:nvPr/>
        </p:nvSpPr>
        <p:spPr>
          <a:xfrm>
            <a:off x="6372200" y="6065912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4" action="ppaction://hlinksldjump" highlightClick="1"/>
          </p:cNvPr>
          <p:cNvSpPr/>
          <p:nvPr/>
        </p:nvSpPr>
        <p:spPr>
          <a:xfrm>
            <a:off x="7452320" y="6065912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20880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растут яблони и вишни. Количество яблонь относится к количеству вишен как 3 : 8. Какое наибольшее количество вишен может быть в саду , если всего растёт не более 400 деревьев?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домой 46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1043608" y="1772816"/>
            <a:ext cx="237626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1988840"/>
            <a:ext cx="237626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411760" y="2276872"/>
            <a:ext cx="40324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кол-во яблонь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11760" y="2996952"/>
            <a:ext cx="40324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вишен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11760" y="3717032"/>
            <a:ext cx="40324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400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4437112"/>
            <a:ext cx="403244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≤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5229200"/>
            <a:ext cx="40324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 descr="https://fc.vseosvita.ua/0028qw-e471/005.gif"/>
          <p:cNvPicPr>
            <a:picLocks noChangeAspect="1" noChangeArrowheads="1"/>
          </p:cNvPicPr>
          <p:nvPr/>
        </p:nvPicPr>
        <p:blipFill>
          <a:blip r:embed="rId2" cstate="print"/>
          <a:srcRect l="10195" t="3226" r="11643" b="6452"/>
          <a:stretch>
            <a:fillRect/>
          </a:stretch>
        </p:blipFill>
        <p:spPr bwMode="auto">
          <a:xfrm>
            <a:off x="6804248" y="1988840"/>
            <a:ext cx="1656184" cy="2016224"/>
          </a:xfrm>
          <a:prstGeom prst="rect">
            <a:avLst/>
          </a:prstGeom>
          <a:noFill/>
        </p:spPr>
      </p:pic>
      <p:pic>
        <p:nvPicPr>
          <p:cNvPr id="21" name="Picture 2" descr="https://fc.vseosvita.ua/0028qw-e471/005.gif"/>
          <p:cNvPicPr>
            <a:picLocks noChangeAspect="1" noChangeArrowheads="1"/>
          </p:cNvPicPr>
          <p:nvPr/>
        </p:nvPicPr>
        <p:blipFill>
          <a:blip r:embed="rId2" cstate="print"/>
          <a:srcRect l="10195" t="3226" r="11643" b="6452"/>
          <a:stretch>
            <a:fillRect/>
          </a:stretch>
        </p:blipFill>
        <p:spPr bwMode="auto">
          <a:xfrm>
            <a:off x="7380312" y="2348880"/>
            <a:ext cx="1656184" cy="2016224"/>
          </a:xfrm>
          <a:prstGeom prst="rect">
            <a:avLst/>
          </a:prstGeom>
          <a:noFill/>
        </p:spPr>
      </p:pic>
      <p:pic>
        <p:nvPicPr>
          <p:cNvPr id="67588" name="Picture 4" descr="https://scontent-bru2-1.cdninstagram.com/vp/7faec6457ab9ebf26ff40e7384725f82/5D648F56/t51.2885-15/e35/59592457_141928366864925_4037875428144468436_n.jpg?_nc_ht=scontent-bru2-1.cdninstagram.com&amp;se=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924944"/>
            <a:ext cx="1872208" cy="2320594"/>
          </a:xfrm>
          <a:prstGeom prst="rect">
            <a:avLst/>
          </a:prstGeom>
          <a:noFill/>
        </p:spPr>
      </p:pic>
      <p:pic>
        <p:nvPicPr>
          <p:cNvPr id="22" name="Picture 4" descr="https://scontent-bru2-1.cdninstagram.com/vp/7faec6457ab9ebf26ff40e7384725f82/5D648F56/t51.2885-15/e35/59592457_141928366864925_4037875428144468436_n.jpg?_nc_ht=scontent-bru2-1.cdninstagram.com&amp;se=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792" y="2996952"/>
            <a:ext cx="1872208" cy="2320594"/>
          </a:xfrm>
          <a:prstGeom prst="rect">
            <a:avLst/>
          </a:prstGeom>
          <a:noFill/>
        </p:spPr>
      </p:pic>
      <p:pic>
        <p:nvPicPr>
          <p:cNvPr id="23" name="Picture 4" descr="https://scontent-bru2-1.cdninstagram.com/vp/7faec6457ab9ebf26ff40e7384725f82/5D648F56/t51.2885-15/e35/59592457_141928366864925_4037875428144468436_n.jpg?_nc_ht=scontent-bru2-1.cdninstagram.com&amp;se=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068960"/>
            <a:ext cx="1872208" cy="2320594"/>
          </a:xfrm>
          <a:prstGeom prst="rect">
            <a:avLst/>
          </a:prstGeom>
          <a:noFill/>
        </p:spPr>
      </p:pic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932040" y="4437112"/>
          <a:ext cx="36004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4" imgW="4572000" imgH="9448800" progId="Equation.3">
                  <p:embed/>
                </p:oleObj>
              </mc:Choice>
              <mc:Fallback>
                <p:oleObj name="Формула" r:id="rId4" imgW="4572000" imgH="9448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4437112"/>
                        <a:ext cx="360040" cy="7200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411760" y="5949280"/>
            <a:ext cx="40324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= 288 – вишен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 uiExpand="1" build="allAtOnce"/>
      <p:bldP spid="18" grpId="0" animBg="1"/>
      <p:bldP spid="19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6531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Вишня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653136"/>
            <a:ext cx="9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Яблоня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9888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чисел -5; 4; -6; 0; 0,3 являются решениями неравенства: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888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988840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924944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-6; -5; 0; 0,3; 4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924944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≤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924944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249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861048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861048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x +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3861048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386104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19888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 0.3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19888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≤ 0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988840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2852936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нет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2852936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2852936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285293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37890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-6; -5; 0; 0,3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3789040"/>
            <a:ext cx="25922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0072" y="3789040"/>
            <a:ext cx="2592288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37890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988840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1 )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множество решений неравенства: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88840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1)²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924944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924944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1)²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924944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249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861048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3861048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1)²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861048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86104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2492896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8104" y="2492896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2492896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249289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08104" y="3429000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3429000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3429000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342900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4365104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решений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8104" y="4365104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·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08104" y="4365104"/>
            <a:ext cx="3240360" cy="6480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436510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неравенство: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0 )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( 0;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148478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1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U ( 1;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285293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1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U ( 1;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7624" y="422108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87824" y="1628800"/>
          <a:ext cx="14859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4935200" imgH="9448800" progId="Equation.3">
                  <p:embed/>
                </p:oleObj>
              </mc:Choice>
              <mc:Fallback>
                <p:oleObj name="Формула" r:id="rId1" imgW="14935200" imgH="9448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87824" y="1628800"/>
                        <a:ext cx="1485900" cy="1012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59832" y="2996952"/>
          <a:ext cx="1333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3" imgW="13411200" imgH="9448800" progId="Equation.3">
                  <p:embed/>
                </p:oleObj>
              </mc:Choice>
              <mc:Fallback>
                <p:oleObj name="Формула" r:id="rId3" imgW="13411200" imgH="94488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2996952"/>
                        <a:ext cx="1333500" cy="1012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59832" y="4365104"/>
          <a:ext cx="13350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5" imgW="13411200" imgH="9448800" progId="Equation.3">
                  <p:embed/>
                </p:oleObj>
              </mc:Choice>
              <mc:Fallback>
                <p:oleObj name="Формула" r:id="rId5" imgW="13411200" imgH="9448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4365104"/>
                        <a:ext cx="1335088" cy="1012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69979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763688" y="623731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неравенство: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0;  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0 )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( 0;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148478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3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U ( 3;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2852936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1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U ( 1;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7624" y="422108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71800" y="1628800"/>
          <a:ext cx="1911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2" imgW="19202400" imgH="9448800" progId="Equation.3">
                  <p:embed/>
                </p:oleObj>
              </mc:Choice>
              <mc:Fallback>
                <p:oleObj name="Формула" r:id="rId2" imgW="19202400" imgH="9448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71800" y="1628800"/>
                        <a:ext cx="1911350" cy="1012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15816" y="2924944"/>
          <a:ext cx="1727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4" imgW="17373600" imgH="10363200" progId="Equation.3">
                  <p:embed/>
                </p:oleObj>
              </mc:Choice>
              <mc:Fallback>
                <p:oleObj name="Формула" r:id="rId4" imgW="17373600" imgH="103632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2924944"/>
                        <a:ext cx="1727200" cy="1109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31840" y="4365104"/>
          <a:ext cx="12747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6" imgW="12801600" imgH="9448800" progId="Equation.3">
                  <p:embed/>
                </p:oleObj>
              </mc:Choice>
              <mc:Fallback>
                <p:oleObj name="Формула" r:id="rId6" imgW="12801600" imgH="9448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4365104"/>
                        <a:ext cx="1274762" cy="1012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123728" y="2852936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3728" y="4221088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1484784"/>
            <a:ext cx="32403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 на координатной прямой промежуток: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420888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55776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339752" y="2780928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2699792" y="2708920"/>
            <a:ext cx="1944216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691680" y="2780928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87624" y="3356992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717032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2627784" y="3645024"/>
            <a:ext cx="2016224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691680" y="3717032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555776" y="36450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20888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7624" y="3356992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8024" y="4293096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51920" y="4365104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51920" y="530120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8264" y="465313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5292080" y="4581128"/>
            <a:ext cx="1944216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292080" y="4653136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788024" y="5229200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0272" y="558924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5292080" y="5517232"/>
            <a:ext cx="2016224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292080" y="5589240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7236296" y="551723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164288" y="458112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788024" y="4293096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88024" y="5229200"/>
            <a:ext cx="40324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4]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 на координатной прямой и запишите  промежуток по неравенству: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420888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419872" y="27809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1691680" y="2708920"/>
            <a:ext cx="1944216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691680" y="2780928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87624" y="3356992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717032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2627784" y="3645024"/>
            <a:ext cx="2016224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691680" y="3717032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555776" y="364502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63888" y="270892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20888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7624" y="3356992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4365104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1760" y="443711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5373216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112" y="472514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851920" y="4653136"/>
            <a:ext cx="1944216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3851920" y="4725144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347864" y="5301208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[ 1;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5661248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4788024" y="5589240"/>
            <a:ext cx="2016224" cy="0"/>
          </a:xfrm>
          <a:prstGeom prst="line">
            <a:avLst/>
          </a:pr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rou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851920" y="5661248"/>
            <a:ext cx="30243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4716016" y="55892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724128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347864" y="4365104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47864" y="5301208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1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наименьшее целое число, принадлежащее промежутку: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2008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34888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   (11,2;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3488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34888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  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3488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79712" y="2492896"/>
          <a:ext cx="369977" cy="39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2" imgW="3048000" imgH="3048000" progId="Equation.3">
                  <p:embed/>
                </p:oleObj>
              </mc:Choice>
              <mc:Fallback>
                <p:oleObj name="Формула" r:id="rId2" imgW="3048000" imgH="30480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712" y="2492896"/>
                        <a:ext cx="369977" cy="3990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234888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(11,2;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348880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516216" y="2492896"/>
          <a:ext cx="369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3048000" imgH="3048000" progId="Equation.3">
                  <p:embed/>
                </p:oleObj>
              </mc:Choice>
              <mc:Fallback>
                <p:oleObj name="Формула" r:id="rId4" imgW="3048000" imgH="30480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6216" y="2492896"/>
                        <a:ext cx="369887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80112" y="234888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3212976"/>
            <a:ext cx="72008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444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наибольшее целое число, принадлежащее промежутку: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348880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5616" y="450912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1,1)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450912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80112" y="450912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6016" y="450912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1979712" y="4653136"/>
          <a:ext cx="369977" cy="39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5" imgW="3048000" imgH="3048000" progId="Equation.3">
                  <p:embed/>
                </p:oleObj>
              </mc:Choice>
              <mc:Fallback>
                <p:oleObj name="Формула" r:id="rId5" imgW="3048000" imgH="30480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712" y="4653136"/>
                        <a:ext cx="369977" cy="39903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15616" y="450912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15616" y="4509120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6516216" y="4653136"/>
          <a:ext cx="369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6" imgW="3048000" imgH="3048000" progId="Equation.3">
                  <p:embed/>
                </p:oleObj>
              </mc:Choice>
              <mc:Fallback>
                <p:oleObj name="Формула" r:id="rId6" imgW="3048000" imgH="30480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6216" y="4653136"/>
                        <a:ext cx="369887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580112" y="4509120"/>
            <a:ext cx="3312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80112" y="4509120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8" grpId="0" animBg="1"/>
      <p:bldP spid="8" grpId="1" animBg="1"/>
      <p:bldP spid="12" grpId="0" animBg="1"/>
      <p:bldP spid="12" grpId="1" animBg="1"/>
      <p:bldP spid="39" grpId="0" animBg="1"/>
      <p:bldP spid="39" grpId="1" animBg="1"/>
      <p:bldP spid="41" grpId="0" animBg="1"/>
      <p:bldP spid="41" grpId="1" animBg="1"/>
      <p:bldP spid="44" grpId="0" animBg="1"/>
      <p:bldP spid="44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5264</Words>
  <Application>WPS Presentation</Application>
  <PresentationFormat>Экран (4:3)</PresentationFormat>
  <Paragraphs>622</Paragraphs>
  <Slides>21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21</vt:i4>
      </vt:variant>
    </vt:vector>
  </HeadingPairs>
  <TitlesOfParts>
    <vt:vector size="6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159</cp:revision>
  <dcterms:created xsi:type="dcterms:W3CDTF">2019-05-24T23:12:00Z</dcterms:created>
  <dcterms:modified xsi:type="dcterms:W3CDTF">2025-02-16T17:08:30Z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893308C54276452B831C6AD76EA05B40_12</vt:lpwstr>
  </property>
  <property fmtid="{D5CDD505-2E9C-101B-9397-08002B2CF9AE}" pid="3" name="KSOProductBuildVer">
    <vt:lpwstr>1049-12.2.0.19805</vt:lpwstr>
  </property>
</Properties>
</file>