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6" roundtripDataSignature="AMtx7mhCc53hldYiqn4oeVfBFLZQ8jqp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5" name="Google Shape;75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1" name="Google Shape;81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5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5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6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2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46" name="Google Shape;46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2" name="Google Shape;52;p2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3" name="Google Shape;53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9" name="Google Shape;59;p2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0" name="Google Shape;60;p2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1" name="Google Shape;61;p2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2" name="Google Shape;62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8" name="Google Shape;68;p3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9" name="Google Shape;69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2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Relationship Id="rId4" Type="http://schemas.openxmlformats.org/officeDocument/2006/relationships/image" Target="../media/image18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7.png"/><Relationship Id="rId4" Type="http://schemas.openxmlformats.org/officeDocument/2006/relationships/image" Target="../media/image44.png"/><Relationship Id="rId5" Type="http://schemas.openxmlformats.org/officeDocument/2006/relationships/image" Target="../media/image4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9.png"/><Relationship Id="rId4" Type="http://schemas.openxmlformats.org/officeDocument/2006/relationships/image" Target="../media/image50.png"/><Relationship Id="rId5" Type="http://schemas.openxmlformats.org/officeDocument/2006/relationships/image" Target="../media/image43.png"/><Relationship Id="rId6" Type="http://schemas.openxmlformats.org/officeDocument/2006/relationships/image" Target="../media/image46.png"/><Relationship Id="rId7" Type="http://schemas.openxmlformats.org/officeDocument/2006/relationships/image" Target="../media/image3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6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5.png"/><Relationship Id="rId10" Type="http://schemas.openxmlformats.org/officeDocument/2006/relationships/image" Target="../media/image4.png"/><Relationship Id="rId9" Type="http://schemas.openxmlformats.org/officeDocument/2006/relationships/image" Target="../media/image19.png"/><Relationship Id="rId5" Type="http://schemas.openxmlformats.org/officeDocument/2006/relationships/image" Target="../media/image13.png"/><Relationship Id="rId6" Type="http://schemas.openxmlformats.org/officeDocument/2006/relationships/image" Target="../media/image5.png"/><Relationship Id="rId7" Type="http://schemas.openxmlformats.org/officeDocument/2006/relationships/image" Target="../media/image3.jpg"/><Relationship Id="rId8" Type="http://schemas.openxmlformats.org/officeDocument/2006/relationships/image" Target="../media/image1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2.png"/><Relationship Id="rId4" Type="http://schemas.openxmlformats.org/officeDocument/2006/relationships/image" Target="../media/image10.png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Relationship Id="rId4" Type="http://schemas.openxmlformats.org/officeDocument/2006/relationships/image" Target="../media/image18.png"/><Relationship Id="rId5" Type="http://schemas.openxmlformats.org/officeDocument/2006/relationships/image" Target="../media/image3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youtu.be/TUGmavMLJPc" TargetMode="External"/><Relationship Id="rId4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Relationship Id="rId4" Type="http://schemas.openxmlformats.org/officeDocument/2006/relationships/image" Target="../media/image27.png"/><Relationship Id="rId5" Type="http://schemas.openxmlformats.org/officeDocument/2006/relationships/image" Target="../media/image25.png"/><Relationship Id="rId6" Type="http://schemas.openxmlformats.org/officeDocument/2006/relationships/image" Target="../media/image2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2.png"/><Relationship Id="rId4" Type="http://schemas.openxmlformats.org/officeDocument/2006/relationships/image" Target="../media/image28.png"/><Relationship Id="rId5" Type="http://schemas.openxmlformats.org/officeDocument/2006/relationships/image" Target="../media/image10.png"/><Relationship Id="rId6" Type="http://schemas.openxmlformats.org/officeDocument/2006/relationships/image" Target="../media/image35.png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9D9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/>
        </p:nvSpPr>
        <p:spPr>
          <a:xfrm>
            <a:off x="1042987" y="1341437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Times New Roman"/>
              <a:buNone/>
            </a:pPr>
            <a:r>
              <a:rPr b="1" i="1" lang="en-US" sz="66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Понятие функции</a:t>
            </a:r>
            <a:br>
              <a:rPr b="1" i="1" lang="en-US" sz="66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642937"/>
            <a:ext cx="1919287" cy="18589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" name="Google Shape;195;p10"/>
          <p:cNvCxnSpPr/>
          <p:nvPr/>
        </p:nvCxnSpPr>
        <p:spPr>
          <a:xfrm>
            <a:off x="2857500" y="2143125"/>
            <a:ext cx="2214562" cy="428625"/>
          </a:xfrm>
          <a:prstGeom prst="straightConnector1">
            <a:avLst/>
          </a:prstGeom>
          <a:noFill/>
          <a:ln cap="flat" cmpd="sng" w="57150">
            <a:solidFill>
              <a:srgbClr val="558ED5"/>
            </a:solidFill>
            <a:prstDash val="solid"/>
            <a:miter lim="800000"/>
            <a:headEnd len="med" w="med" type="none"/>
            <a:tailEnd len="med" w="med" type="stealth"/>
          </a:ln>
        </p:spPr>
      </p:cxnSp>
      <p:pic>
        <p:nvPicPr>
          <p:cNvPr id="196" name="Google Shape;196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72062" y="2286000"/>
            <a:ext cx="3302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57562" y="928687"/>
            <a:ext cx="1571625" cy="476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8" name="Google Shape;198;p10"/>
          <p:cNvGrpSpPr/>
          <p:nvPr/>
        </p:nvGrpSpPr>
        <p:grpSpPr>
          <a:xfrm>
            <a:off x="1285875" y="4786312"/>
            <a:ext cx="6858000" cy="1071562"/>
            <a:chOff x="1857356" y="3071810"/>
            <a:chExt cx="5786478" cy="928694"/>
          </a:xfrm>
        </p:grpSpPr>
        <p:pic>
          <p:nvPicPr>
            <p:cNvPr id="199" name="Google Shape;199;p1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857356" y="3071810"/>
              <a:ext cx="3000396" cy="9286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0" name="Google Shape;200;p10"/>
            <p:cNvSpPr txBox="1"/>
            <p:nvPr/>
          </p:nvSpPr>
          <p:spPr>
            <a:xfrm>
              <a:off x="2357422" y="3214685"/>
              <a:ext cx="1857388" cy="50680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b="1" i="0" lang="en-US" sz="2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r>
                <a:rPr b="1" i="0" lang="en-US" sz="32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Мухомор</a:t>
              </a:r>
              <a:endParaRPr/>
            </a:p>
          </p:txBody>
        </p:sp>
        <p:sp>
          <p:nvSpPr>
            <p:cNvPr id="201" name="Google Shape;201;p10"/>
            <p:cNvSpPr txBox="1"/>
            <p:nvPr/>
          </p:nvSpPr>
          <p:spPr>
            <a:xfrm>
              <a:off x="4786314" y="3214686"/>
              <a:ext cx="2857520" cy="52322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/>
                <a:buNone/>
              </a:pPr>
              <a:r>
                <a:rPr b="1" i="0" lang="en-US" sz="32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Несъедобные</a:t>
              </a:r>
              <a:endParaRPr/>
            </a:p>
          </p:txBody>
        </p:sp>
      </p:grpSp>
      <p:pic>
        <p:nvPicPr>
          <p:cNvPr descr="pog4.jpg" id="202" name="Google Shape;202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357312" y="2571750"/>
            <a:ext cx="1500187" cy="20081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3" name="Google Shape;203;p10"/>
          <p:cNvCxnSpPr/>
          <p:nvPr/>
        </p:nvCxnSpPr>
        <p:spPr>
          <a:xfrm flipH="1" rot="10800000">
            <a:off x="2857500" y="3357562"/>
            <a:ext cx="2286000" cy="642937"/>
          </a:xfrm>
          <a:prstGeom prst="straightConnector1">
            <a:avLst/>
          </a:prstGeom>
          <a:noFill/>
          <a:ln cap="flat" cmpd="sng" w="57150">
            <a:solidFill>
              <a:srgbClr val="558ED5"/>
            </a:solidFill>
            <a:prstDash val="solid"/>
            <a:miter lim="800000"/>
            <a:headEnd len="med" w="med" type="none"/>
            <a:tailEnd len="med" w="med" type="stealth"/>
          </a:ln>
        </p:spPr>
      </p:cxnSp>
      <p:grpSp>
        <p:nvGrpSpPr>
          <p:cNvPr id="204" name="Google Shape;204;p10"/>
          <p:cNvGrpSpPr/>
          <p:nvPr/>
        </p:nvGrpSpPr>
        <p:grpSpPr>
          <a:xfrm>
            <a:off x="1285875" y="5786437"/>
            <a:ext cx="6858000" cy="1071562"/>
            <a:chOff x="1857356" y="3071810"/>
            <a:chExt cx="5786478" cy="928694"/>
          </a:xfrm>
        </p:grpSpPr>
        <p:pic>
          <p:nvPicPr>
            <p:cNvPr id="205" name="Google Shape;205;p1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857356" y="3071810"/>
              <a:ext cx="3000396" cy="9286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6" name="Google Shape;206;p10"/>
            <p:cNvSpPr txBox="1"/>
            <p:nvPr/>
          </p:nvSpPr>
          <p:spPr>
            <a:xfrm>
              <a:off x="2357422" y="3214685"/>
              <a:ext cx="1857388" cy="50680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b="1" i="0" lang="en-US" sz="2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r>
                <a:rPr b="1" i="0" lang="en-US" sz="32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Поганка</a:t>
              </a:r>
              <a:endParaRPr/>
            </a:p>
          </p:txBody>
        </p:sp>
        <p:sp>
          <p:nvSpPr>
            <p:cNvPr id="207" name="Google Shape;207;p10"/>
            <p:cNvSpPr txBox="1"/>
            <p:nvPr/>
          </p:nvSpPr>
          <p:spPr>
            <a:xfrm>
              <a:off x="4786314" y="3214686"/>
              <a:ext cx="2857520" cy="52322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/>
                <a:buNone/>
              </a:pPr>
              <a:r>
                <a:rPr b="1" i="0" lang="en-US" sz="32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Несъедобные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1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2" y="0"/>
            <a:ext cx="91392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7" name="Google Shape;217;p12"/>
          <p:cNvCxnSpPr/>
          <p:nvPr/>
        </p:nvCxnSpPr>
        <p:spPr>
          <a:xfrm rot="10800000">
            <a:off x="539750" y="4868862"/>
            <a:ext cx="8277225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218" name="Google Shape;218;p12"/>
          <p:cNvSpPr txBox="1"/>
          <p:nvPr/>
        </p:nvSpPr>
        <p:spPr>
          <a:xfrm>
            <a:off x="195262" y="3397250"/>
            <a:ext cx="315912" cy="401637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00C060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2"/>
          <p:cNvSpPr txBox="1"/>
          <p:nvPr>
            <p:ph type="title"/>
          </p:nvPr>
        </p:nvSpPr>
        <p:spPr>
          <a:xfrm>
            <a:off x="395287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Зависимость температуры воздуха </a:t>
            </a:r>
            <a:br>
              <a:rPr b="1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 времени суток</a:t>
            </a:r>
            <a:endParaRPr/>
          </a:p>
        </p:txBody>
      </p:sp>
      <p:cxnSp>
        <p:nvCxnSpPr>
          <p:cNvPr id="220" name="Google Shape;220;p12"/>
          <p:cNvCxnSpPr/>
          <p:nvPr/>
        </p:nvCxnSpPr>
        <p:spPr>
          <a:xfrm>
            <a:off x="250825" y="3429000"/>
            <a:ext cx="864235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21" name="Google Shape;221;p12"/>
          <p:cNvCxnSpPr/>
          <p:nvPr/>
        </p:nvCxnSpPr>
        <p:spPr>
          <a:xfrm>
            <a:off x="250825" y="4868862"/>
            <a:ext cx="864235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grpSp>
        <p:nvGrpSpPr>
          <p:cNvPr id="222" name="Google Shape;222;p12"/>
          <p:cNvGrpSpPr/>
          <p:nvPr/>
        </p:nvGrpSpPr>
        <p:grpSpPr>
          <a:xfrm>
            <a:off x="250825" y="1268412"/>
            <a:ext cx="2160587" cy="4321175"/>
            <a:chOff x="158" y="799"/>
            <a:chExt cx="1361" cy="2722"/>
          </a:xfrm>
        </p:grpSpPr>
        <p:cxnSp>
          <p:nvCxnSpPr>
            <p:cNvPr id="223" name="Google Shape;223;p12"/>
            <p:cNvCxnSpPr/>
            <p:nvPr/>
          </p:nvCxnSpPr>
          <p:spPr>
            <a:xfrm>
              <a:off x="158" y="799"/>
              <a:ext cx="0" cy="2722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24" name="Google Shape;224;p12"/>
            <p:cNvCxnSpPr/>
            <p:nvPr/>
          </p:nvCxnSpPr>
          <p:spPr>
            <a:xfrm>
              <a:off x="1519" y="799"/>
              <a:ext cx="0" cy="2722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25" name="Google Shape;225;p12"/>
            <p:cNvCxnSpPr/>
            <p:nvPr/>
          </p:nvCxnSpPr>
          <p:spPr>
            <a:xfrm>
              <a:off x="1066" y="799"/>
              <a:ext cx="0" cy="2722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26" name="Google Shape;226;p12"/>
            <p:cNvCxnSpPr/>
            <p:nvPr/>
          </p:nvCxnSpPr>
          <p:spPr>
            <a:xfrm>
              <a:off x="612" y="799"/>
              <a:ext cx="0" cy="2722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grpSp>
        <p:nvGrpSpPr>
          <p:cNvPr id="227" name="Google Shape;227;p12"/>
          <p:cNvGrpSpPr/>
          <p:nvPr/>
        </p:nvGrpSpPr>
        <p:grpSpPr>
          <a:xfrm>
            <a:off x="6732587" y="1268412"/>
            <a:ext cx="2160587" cy="4321175"/>
            <a:chOff x="158" y="799"/>
            <a:chExt cx="1361" cy="2722"/>
          </a:xfrm>
        </p:grpSpPr>
        <p:cxnSp>
          <p:nvCxnSpPr>
            <p:cNvPr id="228" name="Google Shape;228;p12"/>
            <p:cNvCxnSpPr/>
            <p:nvPr/>
          </p:nvCxnSpPr>
          <p:spPr>
            <a:xfrm>
              <a:off x="158" y="799"/>
              <a:ext cx="0" cy="2722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29" name="Google Shape;229;p12"/>
            <p:cNvCxnSpPr/>
            <p:nvPr/>
          </p:nvCxnSpPr>
          <p:spPr>
            <a:xfrm>
              <a:off x="1519" y="799"/>
              <a:ext cx="0" cy="2722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30" name="Google Shape;230;p12"/>
            <p:cNvCxnSpPr/>
            <p:nvPr/>
          </p:nvCxnSpPr>
          <p:spPr>
            <a:xfrm>
              <a:off x="1066" y="799"/>
              <a:ext cx="0" cy="2722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31" name="Google Shape;231;p12"/>
            <p:cNvCxnSpPr/>
            <p:nvPr/>
          </p:nvCxnSpPr>
          <p:spPr>
            <a:xfrm>
              <a:off x="612" y="799"/>
              <a:ext cx="0" cy="2722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grpSp>
        <p:nvGrpSpPr>
          <p:cNvPr id="232" name="Google Shape;232;p12"/>
          <p:cNvGrpSpPr/>
          <p:nvPr/>
        </p:nvGrpSpPr>
        <p:grpSpPr>
          <a:xfrm>
            <a:off x="3851275" y="1268412"/>
            <a:ext cx="2160587" cy="4321175"/>
            <a:chOff x="158" y="799"/>
            <a:chExt cx="1361" cy="2722"/>
          </a:xfrm>
        </p:grpSpPr>
        <p:cxnSp>
          <p:nvCxnSpPr>
            <p:cNvPr id="233" name="Google Shape;233;p12"/>
            <p:cNvCxnSpPr/>
            <p:nvPr/>
          </p:nvCxnSpPr>
          <p:spPr>
            <a:xfrm>
              <a:off x="158" y="799"/>
              <a:ext cx="0" cy="2722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34" name="Google Shape;234;p12"/>
            <p:cNvCxnSpPr/>
            <p:nvPr/>
          </p:nvCxnSpPr>
          <p:spPr>
            <a:xfrm>
              <a:off x="1519" y="799"/>
              <a:ext cx="0" cy="2722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35" name="Google Shape;235;p12"/>
            <p:cNvCxnSpPr/>
            <p:nvPr/>
          </p:nvCxnSpPr>
          <p:spPr>
            <a:xfrm>
              <a:off x="1066" y="799"/>
              <a:ext cx="0" cy="2722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36" name="Google Shape;236;p12"/>
            <p:cNvCxnSpPr/>
            <p:nvPr/>
          </p:nvCxnSpPr>
          <p:spPr>
            <a:xfrm>
              <a:off x="612" y="799"/>
              <a:ext cx="0" cy="2722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cxnSp>
        <p:nvCxnSpPr>
          <p:cNvPr id="237" name="Google Shape;237;p12"/>
          <p:cNvCxnSpPr/>
          <p:nvPr/>
        </p:nvCxnSpPr>
        <p:spPr>
          <a:xfrm rot="10800000">
            <a:off x="3132137" y="1268412"/>
            <a:ext cx="0" cy="432117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38" name="Google Shape;238;p12"/>
          <p:cNvCxnSpPr/>
          <p:nvPr/>
        </p:nvCxnSpPr>
        <p:spPr>
          <a:xfrm>
            <a:off x="250825" y="3429000"/>
            <a:ext cx="8642350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39" name="Google Shape;239;p12"/>
          <p:cNvCxnSpPr/>
          <p:nvPr/>
        </p:nvCxnSpPr>
        <p:spPr>
          <a:xfrm>
            <a:off x="250825" y="4221162"/>
            <a:ext cx="864235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40" name="Google Shape;240;p12"/>
          <p:cNvCxnSpPr/>
          <p:nvPr/>
        </p:nvCxnSpPr>
        <p:spPr>
          <a:xfrm>
            <a:off x="250825" y="5589587"/>
            <a:ext cx="864235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41" name="Google Shape;241;p12"/>
          <p:cNvCxnSpPr/>
          <p:nvPr/>
        </p:nvCxnSpPr>
        <p:spPr>
          <a:xfrm>
            <a:off x="250825" y="1268412"/>
            <a:ext cx="864235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42" name="Google Shape;242;p12"/>
          <p:cNvCxnSpPr/>
          <p:nvPr/>
        </p:nvCxnSpPr>
        <p:spPr>
          <a:xfrm>
            <a:off x="250825" y="1989137"/>
            <a:ext cx="864235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43" name="Google Shape;243;p12"/>
          <p:cNvCxnSpPr/>
          <p:nvPr/>
        </p:nvCxnSpPr>
        <p:spPr>
          <a:xfrm>
            <a:off x="250825" y="2708275"/>
            <a:ext cx="864235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grpSp>
        <p:nvGrpSpPr>
          <p:cNvPr id="244" name="Google Shape;244;p12"/>
          <p:cNvGrpSpPr/>
          <p:nvPr/>
        </p:nvGrpSpPr>
        <p:grpSpPr>
          <a:xfrm>
            <a:off x="250825" y="1268412"/>
            <a:ext cx="2160587" cy="4321175"/>
            <a:chOff x="158" y="799"/>
            <a:chExt cx="1361" cy="2722"/>
          </a:xfrm>
        </p:grpSpPr>
        <p:cxnSp>
          <p:nvCxnSpPr>
            <p:cNvPr id="245" name="Google Shape;245;p12"/>
            <p:cNvCxnSpPr/>
            <p:nvPr/>
          </p:nvCxnSpPr>
          <p:spPr>
            <a:xfrm>
              <a:off x="158" y="799"/>
              <a:ext cx="0" cy="2722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46" name="Google Shape;246;p12"/>
            <p:cNvCxnSpPr/>
            <p:nvPr/>
          </p:nvCxnSpPr>
          <p:spPr>
            <a:xfrm>
              <a:off x="1519" y="799"/>
              <a:ext cx="0" cy="2722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47" name="Google Shape;247;p12"/>
            <p:cNvCxnSpPr/>
            <p:nvPr/>
          </p:nvCxnSpPr>
          <p:spPr>
            <a:xfrm>
              <a:off x="1066" y="799"/>
              <a:ext cx="0" cy="2722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48" name="Google Shape;248;p12"/>
            <p:cNvCxnSpPr/>
            <p:nvPr/>
          </p:nvCxnSpPr>
          <p:spPr>
            <a:xfrm>
              <a:off x="612" y="799"/>
              <a:ext cx="0" cy="2722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grpSp>
        <p:nvGrpSpPr>
          <p:cNvPr id="249" name="Google Shape;249;p12"/>
          <p:cNvGrpSpPr/>
          <p:nvPr/>
        </p:nvGrpSpPr>
        <p:grpSpPr>
          <a:xfrm>
            <a:off x="6732587" y="1268412"/>
            <a:ext cx="2160587" cy="4321175"/>
            <a:chOff x="158" y="799"/>
            <a:chExt cx="1361" cy="2722"/>
          </a:xfrm>
        </p:grpSpPr>
        <p:cxnSp>
          <p:nvCxnSpPr>
            <p:cNvPr id="250" name="Google Shape;250;p12"/>
            <p:cNvCxnSpPr/>
            <p:nvPr/>
          </p:nvCxnSpPr>
          <p:spPr>
            <a:xfrm>
              <a:off x="158" y="799"/>
              <a:ext cx="0" cy="2722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51" name="Google Shape;251;p12"/>
            <p:cNvCxnSpPr/>
            <p:nvPr/>
          </p:nvCxnSpPr>
          <p:spPr>
            <a:xfrm>
              <a:off x="1519" y="799"/>
              <a:ext cx="0" cy="2722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52" name="Google Shape;252;p12"/>
            <p:cNvCxnSpPr/>
            <p:nvPr/>
          </p:nvCxnSpPr>
          <p:spPr>
            <a:xfrm>
              <a:off x="1066" y="799"/>
              <a:ext cx="0" cy="2722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53" name="Google Shape;253;p12"/>
            <p:cNvCxnSpPr/>
            <p:nvPr/>
          </p:nvCxnSpPr>
          <p:spPr>
            <a:xfrm>
              <a:off x="612" y="799"/>
              <a:ext cx="0" cy="2722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grpSp>
        <p:nvGrpSpPr>
          <p:cNvPr id="254" name="Google Shape;254;p12"/>
          <p:cNvGrpSpPr/>
          <p:nvPr/>
        </p:nvGrpSpPr>
        <p:grpSpPr>
          <a:xfrm>
            <a:off x="3851275" y="1125537"/>
            <a:ext cx="2160587" cy="4321175"/>
            <a:chOff x="158" y="799"/>
            <a:chExt cx="1361" cy="2722"/>
          </a:xfrm>
        </p:grpSpPr>
        <p:cxnSp>
          <p:nvCxnSpPr>
            <p:cNvPr id="255" name="Google Shape;255;p12"/>
            <p:cNvCxnSpPr/>
            <p:nvPr/>
          </p:nvCxnSpPr>
          <p:spPr>
            <a:xfrm>
              <a:off x="158" y="799"/>
              <a:ext cx="0" cy="2722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56" name="Google Shape;256;p12"/>
            <p:cNvCxnSpPr/>
            <p:nvPr/>
          </p:nvCxnSpPr>
          <p:spPr>
            <a:xfrm>
              <a:off x="1519" y="799"/>
              <a:ext cx="0" cy="2722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57" name="Google Shape;257;p12"/>
            <p:cNvCxnSpPr/>
            <p:nvPr/>
          </p:nvCxnSpPr>
          <p:spPr>
            <a:xfrm>
              <a:off x="1066" y="799"/>
              <a:ext cx="0" cy="2722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58" name="Google Shape;258;p12"/>
            <p:cNvCxnSpPr/>
            <p:nvPr/>
          </p:nvCxnSpPr>
          <p:spPr>
            <a:xfrm>
              <a:off x="612" y="799"/>
              <a:ext cx="0" cy="2722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cxnSp>
        <p:nvCxnSpPr>
          <p:cNvPr id="259" name="Google Shape;259;p12"/>
          <p:cNvCxnSpPr/>
          <p:nvPr/>
        </p:nvCxnSpPr>
        <p:spPr>
          <a:xfrm rot="10800000">
            <a:off x="3132137" y="1268412"/>
            <a:ext cx="0" cy="432117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260" name="Google Shape;260;p12"/>
          <p:cNvSpPr txBox="1"/>
          <p:nvPr/>
        </p:nvSpPr>
        <p:spPr>
          <a:xfrm>
            <a:off x="203200" y="3471862"/>
            <a:ext cx="360362" cy="373062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accent1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/>
          </a:p>
        </p:txBody>
      </p:sp>
      <p:sp>
        <p:nvSpPr>
          <p:cNvPr id="261" name="Google Shape;261;p12"/>
          <p:cNvSpPr txBox="1"/>
          <p:nvPr/>
        </p:nvSpPr>
        <p:spPr>
          <a:xfrm>
            <a:off x="827087" y="3500437"/>
            <a:ext cx="360362" cy="373062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accent1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262" name="Google Shape;262;p12"/>
          <p:cNvSpPr txBox="1"/>
          <p:nvPr/>
        </p:nvSpPr>
        <p:spPr>
          <a:xfrm>
            <a:off x="1476375" y="3500437"/>
            <a:ext cx="360362" cy="373062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accent1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/>
          </a:p>
        </p:txBody>
      </p:sp>
      <p:sp>
        <p:nvSpPr>
          <p:cNvPr id="263" name="Google Shape;263;p12"/>
          <p:cNvSpPr txBox="1"/>
          <p:nvPr/>
        </p:nvSpPr>
        <p:spPr>
          <a:xfrm>
            <a:off x="2195512" y="3500437"/>
            <a:ext cx="360362" cy="373062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accent1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/>
          </a:p>
        </p:txBody>
      </p:sp>
      <p:sp>
        <p:nvSpPr>
          <p:cNvPr id="264" name="Google Shape;264;p12"/>
          <p:cNvSpPr txBox="1"/>
          <p:nvPr/>
        </p:nvSpPr>
        <p:spPr>
          <a:xfrm>
            <a:off x="2930525" y="3494087"/>
            <a:ext cx="360362" cy="373062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accent1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endParaRPr/>
          </a:p>
        </p:txBody>
      </p:sp>
      <p:sp>
        <p:nvSpPr>
          <p:cNvPr id="265" name="Google Shape;265;p12"/>
          <p:cNvSpPr txBox="1"/>
          <p:nvPr/>
        </p:nvSpPr>
        <p:spPr>
          <a:xfrm>
            <a:off x="3627437" y="3494087"/>
            <a:ext cx="360362" cy="373062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accent1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r>
            <a:endParaRPr/>
          </a:p>
        </p:txBody>
      </p:sp>
      <p:sp>
        <p:nvSpPr>
          <p:cNvPr id="266" name="Google Shape;266;p12"/>
          <p:cNvSpPr txBox="1"/>
          <p:nvPr/>
        </p:nvSpPr>
        <p:spPr>
          <a:xfrm>
            <a:off x="4397375" y="3494087"/>
            <a:ext cx="360362" cy="373062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accent1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r>
            <a:endParaRPr/>
          </a:p>
        </p:txBody>
      </p:sp>
      <p:sp>
        <p:nvSpPr>
          <p:cNvPr id="267" name="Google Shape;267;p12"/>
          <p:cNvSpPr txBox="1"/>
          <p:nvPr/>
        </p:nvSpPr>
        <p:spPr>
          <a:xfrm>
            <a:off x="5114925" y="3486150"/>
            <a:ext cx="360362" cy="373062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accent1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r>
            <a:endParaRPr/>
          </a:p>
        </p:txBody>
      </p:sp>
      <p:sp>
        <p:nvSpPr>
          <p:cNvPr id="268" name="Google Shape;268;p12"/>
          <p:cNvSpPr txBox="1"/>
          <p:nvPr/>
        </p:nvSpPr>
        <p:spPr>
          <a:xfrm>
            <a:off x="7956550" y="3500437"/>
            <a:ext cx="360362" cy="373062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accent1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</a:t>
            </a:r>
            <a:endParaRPr/>
          </a:p>
        </p:txBody>
      </p:sp>
      <p:sp>
        <p:nvSpPr>
          <p:cNvPr id="269" name="Google Shape;269;p12"/>
          <p:cNvSpPr txBox="1"/>
          <p:nvPr/>
        </p:nvSpPr>
        <p:spPr>
          <a:xfrm>
            <a:off x="8593137" y="3509962"/>
            <a:ext cx="360362" cy="373062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accent1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</a:t>
            </a:r>
            <a:endParaRPr/>
          </a:p>
        </p:txBody>
      </p:sp>
      <p:sp>
        <p:nvSpPr>
          <p:cNvPr id="270" name="Google Shape;270;p12"/>
          <p:cNvSpPr txBox="1"/>
          <p:nvPr/>
        </p:nvSpPr>
        <p:spPr>
          <a:xfrm>
            <a:off x="5795962" y="3500437"/>
            <a:ext cx="360362" cy="373062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accent1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</a:t>
            </a:r>
            <a:endParaRPr/>
          </a:p>
        </p:txBody>
      </p:sp>
      <p:sp>
        <p:nvSpPr>
          <p:cNvPr id="271" name="Google Shape;271;p12"/>
          <p:cNvSpPr txBox="1"/>
          <p:nvPr/>
        </p:nvSpPr>
        <p:spPr>
          <a:xfrm>
            <a:off x="6521450" y="3498850"/>
            <a:ext cx="360362" cy="373062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accent1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</a:t>
            </a:r>
            <a:endParaRPr/>
          </a:p>
        </p:txBody>
      </p:sp>
      <p:sp>
        <p:nvSpPr>
          <p:cNvPr id="272" name="Google Shape;272;p12"/>
          <p:cNvSpPr txBox="1"/>
          <p:nvPr/>
        </p:nvSpPr>
        <p:spPr>
          <a:xfrm>
            <a:off x="7262812" y="3498850"/>
            <a:ext cx="360362" cy="373062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accent1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r>
            <a:endParaRPr/>
          </a:p>
        </p:txBody>
      </p:sp>
      <p:sp>
        <p:nvSpPr>
          <p:cNvPr id="273" name="Google Shape;273;p12"/>
          <p:cNvSpPr txBox="1"/>
          <p:nvPr/>
        </p:nvSpPr>
        <p:spPr>
          <a:xfrm>
            <a:off x="8466137" y="3019425"/>
            <a:ext cx="461962" cy="373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t, ч</a:t>
            </a:r>
            <a:endParaRPr/>
          </a:p>
        </p:txBody>
      </p:sp>
      <p:sp>
        <p:nvSpPr>
          <p:cNvPr id="274" name="Google Shape;274;p12"/>
          <p:cNvSpPr txBox="1"/>
          <p:nvPr/>
        </p:nvSpPr>
        <p:spPr>
          <a:xfrm>
            <a:off x="207962" y="2525712"/>
            <a:ext cx="360362" cy="373062"/>
          </a:xfrm>
          <a:prstGeom prst="rect">
            <a:avLst/>
          </a:prstGeom>
          <a:solidFill>
            <a:srgbClr val="CCFFCC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275" name="Google Shape;275;p12"/>
          <p:cNvSpPr txBox="1"/>
          <p:nvPr/>
        </p:nvSpPr>
        <p:spPr>
          <a:xfrm>
            <a:off x="207962" y="1771650"/>
            <a:ext cx="360362" cy="373062"/>
          </a:xfrm>
          <a:prstGeom prst="rect">
            <a:avLst/>
          </a:prstGeom>
          <a:solidFill>
            <a:srgbClr val="CCFFCC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/>
          </a:p>
        </p:txBody>
      </p:sp>
      <p:sp>
        <p:nvSpPr>
          <p:cNvPr id="276" name="Google Shape;276;p12"/>
          <p:cNvSpPr txBox="1"/>
          <p:nvPr/>
        </p:nvSpPr>
        <p:spPr>
          <a:xfrm>
            <a:off x="193675" y="3994150"/>
            <a:ext cx="360362" cy="373062"/>
          </a:xfrm>
          <a:prstGeom prst="rect">
            <a:avLst/>
          </a:prstGeom>
          <a:solidFill>
            <a:srgbClr val="CCFFCC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-2</a:t>
            </a:r>
            <a:endParaRPr/>
          </a:p>
        </p:txBody>
      </p:sp>
      <p:sp>
        <p:nvSpPr>
          <p:cNvPr id="277" name="Google Shape;277;p12"/>
          <p:cNvSpPr txBox="1"/>
          <p:nvPr/>
        </p:nvSpPr>
        <p:spPr>
          <a:xfrm>
            <a:off x="214312" y="5408612"/>
            <a:ext cx="360362" cy="373062"/>
          </a:xfrm>
          <a:prstGeom prst="rect">
            <a:avLst/>
          </a:prstGeom>
          <a:solidFill>
            <a:srgbClr val="CCFFCC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-6</a:t>
            </a:r>
            <a:endParaRPr/>
          </a:p>
        </p:txBody>
      </p:sp>
      <p:sp>
        <p:nvSpPr>
          <p:cNvPr id="278" name="Google Shape;278;p12"/>
          <p:cNvSpPr txBox="1"/>
          <p:nvPr/>
        </p:nvSpPr>
        <p:spPr>
          <a:xfrm>
            <a:off x="204787" y="4711700"/>
            <a:ext cx="360362" cy="373062"/>
          </a:xfrm>
          <a:prstGeom prst="rect">
            <a:avLst/>
          </a:prstGeom>
          <a:solidFill>
            <a:srgbClr val="CCFFCC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-4</a:t>
            </a:r>
            <a:endParaRPr/>
          </a:p>
        </p:txBody>
      </p:sp>
      <p:sp>
        <p:nvSpPr>
          <p:cNvPr id="279" name="Google Shape;279;p12"/>
          <p:cNvSpPr txBox="1"/>
          <p:nvPr/>
        </p:nvSpPr>
        <p:spPr>
          <a:xfrm>
            <a:off x="323850" y="1268412"/>
            <a:ext cx="636587" cy="3889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</a:t>
            </a:r>
            <a:r>
              <a:rPr b="0" baseline="3000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,С</a:t>
            </a:r>
            <a:endParaRPr/>
          </a:p>
        </p:txBody>
      </p:sp>
      <p:sp>
        <p:nvSpPr>
          <p:cNvPr id="280" name="Google Shape;280;p12"/>
          <p:cNvSpPr/>
          <p:nvPr/>
        </p:nvSpPr>
        <p:spPr>
          <a:xfrm>
            <a:off x="246062" y="1609725"/>
            <a:ext cx="8621712" cy="3971925"/>
          </a:xfrm>
          <a:custGeom>
            <a:rect b="b" l="l" r="r" t="t"/>
            <a:pathLst>
              <a:path extrusionOk="0" h="2502" w="5431">
                <a:moveTo>
                  <a:pt x="0" y="1811"/>
                </a:moveTo>
                <a:cubicBezTo>
                  <a:pt x="167" y="1886"/>
                  <a:pt x="335" y="1962"/>
                  <a:pt x="448" y="2040"/>
                </a:cubicBezTo>
                <a:cubicBezTo>
                  <a:pt x="561" y="2118"/>
                  <a:pt x="601" y="2201"/>
                  <a:pt x="677" y="2277"/>
                </a:cubicBezTo>
                <a:cubicBezTo>
                  <a:pt x="753" y="2353"/>
                  <a:pt x="792" y="2492"/>
                  <a:pt x="906" y="2497"/>
                </a:cubicBezTo>
                <a:cubicBezTo>
                  <a:pt x="1020" y="2502"/>
                  <a:pt x="1212" y="2418"/>
                  <a:pt x="1363" y="2305"/>
                </a:cubicBezTo>
                <a:cubicBezTo>
                  <a:pt x="1514" y="2192"/>
                  <a:pt x="1697" y="2014"/>
                  <a:pt x="1811" y="1820"/>
                </a:cubicBezTo>
                <a:cubicBezTo>
                  <a:pt x="1925" y="1626"/>
                  <a:pt x="1972" y="1298"/>
                  <a:pt x="2048" y="1144"/>
                </a:cubicBezTo>
                <a:cubicBezTo>
                  <a:pt x="2124" y="990"/>
                  <a:pt x="2155" y="973"/>
                  <a:pt x="2268" y="897"/>
                </a:cubicBezTo>
                <a:cubicBezTo>
                  <a:pt x="2381" y="821"/>
                  <a:pt x="2574" y="798"/>
                  <a:pt x="2725" y="687"/>
                </a:cubicBezTo>
                <a:cubicBezTo>
                  <a:pt x="2876" y="576"/>
                  <a:pt x="3024" y="343"/>
                  <a:pt x="3173" y="229"/>
                </a:cubicBezTo>
                <a:cubicBezTo>
                  <a:pt x="3322" y="115"/>
                  <a:pt x="3470" y="2"/>
                  <a:pt x="3621" y="1"/>
                </a:cubicBezTo>
                <a:cubicBezTo>
                  <a:pt x="3772" y="0"/>
                  <a:pt x="3924" y="107"/>
                  <a:pt x="4078" y="220"/>
                </a:cubicBezTo>
                <a:cubicBezTo>
                  <a:pt x="4232" y="333"/>
                  <a:pt x="4392" y="523"/>
                  <a:pt x="4544" y="677"/>
                </a:cubicBezTo>
                <a:cubicBezTo>
                  <a:pt x="4696" y="831"/>
                  <a:pt x="4844" y="917"/>
                  <a:pt x="4992" y="1144"/>
                </a:cubicBezTo>
                <a:cubicBezTo>
                  <a:pt x="5140" y="1371"/>
                  <a:pt x="5285" y="1705"/>
                  <a:pt x="5431" y="2040"/>
                </a:cubicBezTo>
              </a:path>
            </a:pathLst>
          </a:custGeom>
          <a:noFill/>
          <a:ln cap="flat" cmpd="sng" w="63500">
            <a:solidFill>
              <a:srgbClr val="FF3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1" name="Google Shape;281;p12"/>
          <p:cNvCxnSpPr/>
          <p:nvPr/>
        </p:nvCxnSpPr>
        <p:spPr>
          <a:xfrm>
            <a:off x="1684337" y="3802062"/>
            <a:ext cx="0" cy="177165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282" name="Google Shape;282;p12"/>
          <p:cNvSpPr/>
          <p:nvPr/>
        </p:nvSpPr>
        <p:spPr>
          <a:xfrm>
            <a:off x="1625600" y="5518150"/>
            <a:ext cx="93662" cy="106362"/>
          </a:xfrm>
          <a:prstGeom prst="ellipse">
            <a:avLst/>
          </a:prstGeom>
          <a:solidFill>
            <a:srgbClr val="FF3300"/>
          </a:solidFill>
          <a:ln cap="flat" cmpd="sng" w="9525">
            <a:solidFill>
              <a:srgbClr val="FF33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3" name="Google Shape;283;p12"/>
          <p:cNvCxnSpPr/>
          <p:nvPr/>
        </p:nvCxnSpPr>
        <p:spPr>
          <a:xfrm rot="10800000">
            <a:off x="571500" y="5588000"/>
            <a:ext cx="104775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84" name="Google Shape;284;p12"/>
          <p:cNvCxnSpPr/>
          <p:nvPr/>
        </p:nvCxnSpPr>
        <p:spPr>
          <a:xfrm>
            <a:off x="4578350" y="2659062"/>
            <a:ext cx="0" cy="75565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285" name="Google Shape;285;p12"/>
          <p:cNvSpPr/>
          <p:nvPr/>
        </p:nvSpPr>
        <p:spPr>
          <a:xfrm>
            <a:off x="4533900" y="2663825"/>
            <a:ext cx="93662" cy="106362"/>
          </a:xfrm>
          <a:prstGeom prst="ellipse">
            <a:avLst/>
          </a:prstGeom>
          <a:solidFill>
            <a:srgbClr val="FF3300"/>
          </a:solidFill>
          <a:ln cap="flat" cmpd="sng" w="9525">
            <a:solidFill>
              <a:srgbClr val="FF33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6" name="Google Shape;286;p12"/>
          <p:cNvCxnSpPr/>
          <p:nvPr/>
        </p:nvCxnSpPr>
        <p:spPr>
          <a:xfrm flipH="1">
            <a:off x="561975" y="2708275"/>
            <a:ext cx="3987800" cy="11112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87" name="Google Shape;287;p12"/>
          <p:cNvCxnSpPr/>
          <p:nvPr/>
        </p:nvCxnSpPr>
        <p:spPr>
          <a:xfrm>
            <a:off x="5280025" y="1968500"/>
            <a:ext cx="0" cy="1452562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288" name="Google Shape;288;p12"/>
          <p:cNvSpPr/>
          <p:nvPr/>
        </p:nvSpPr>
        <p:spPr>
          <a:xfrm>
            <a:off x="5235575" y="1943100"/>
            <a:ext cx="93662" cy="106362"/>
          </a:xfrm>
          <a:prstGeom prst="ellipse">
            <a:avLst/>
          </a:prstGeom>
          <a:solidFill>
            <a:srgbClr val="FF3300"/>
          </a:solidFill>
          <a:ln cap="flat" cmpd="sng" w="9525">
            <a:solidFill>
              <a:srgbClr val="FF33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9" name="Google Shape;289;p12"/>
          <p:cNvCxnSpPr/>
          <p:nvPr/>
        </p:nvCxnSpPr>
        <p:spPr>
          <a:xfrm flipH="1">
            <a:off x="566737" y="1984375"/>
            <a:ext cx="4660900" cy="3175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90" name="Google Shape;290;p12"/>
          <p:cNvCxnSpPr/>
          <p:nvPr/>
        </p:nvCxnSpPr>
        <p:spPr>
          <a:xfrm flipH="1">
            <a:off x="8872537" y="3732212"/>
            <a:ext cx="15875" cy="1074737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291" name="Google Shape;291;p12"/>
          <p:cNvSpPr/>
          <p:nvPr/>
        </p:nvSpPr>
        <p:spPr>
          <a:xfrm>
            <a:off x="8828087" y="4781550"/>
            <a:ext cx="93662" cy="106362"/>
          </a:xfrm>
          <a:prstGeom prst="ellipse">
            <a:avLst/>
          </a:prstGeom>
          <a:solidFill>
            <a:srgbClr val="FF3300"/>
          </a:solidFill>
          <a:ln cap="flat" cmpd="sng" w="9525">
            <a:solidFill>
              <a:srgbClr val="FF33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3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3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3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4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7" name="Google Shape;297;p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4437" y="428625"/>
            <a:ext cx="7804150" cy="1071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28875" y="1785937"/>
            <a:ext cx="4643437" cy="4276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9" name="Google Shape;299;p13"/>
          <p:cNvGrpSpPr/>
          <p:nvPr/>
        </p:nvGrpSpPr>
        <p:grpSpPr>
          <a:xfrm>
            <a:off x="2571750" y="3714750"/>
            <a:ext cx="4500562" cy="2441575"/>
            <a:chOff x="2571736" y="3714752"/>
            <a:chExt cx="4500594" cy="2441034"/>
          </a:xfrm>
        </p:grpSpPr>
        <p:grpSp>
          <p:nvGrpSpPr>
            <p:cNvPr id="300" name="Google Shape;300;p13"/>
            <p:cNvGrpSpPr/>
            <p:nvPr/>
          </p:nvGrpSpPr>
          <p:grpSpPr>
            <a:xfrm>
              <a:off x="2571736" y="3714752"/>
              <a:ext cx="4500594" cy="2071229"/>
              <a:chOff x="2571736" y="3714752"/>
              <a:chExt cx="4500594" cy="2071229"/>
            </a:xfrm>
          </p:grpSpPr>
          <p:sp>
            <p:nvSpPr>
              <p:cNvPr id="301" name="Google Shape;301;p13"/>
              <p:cNvSpPr txBox="1"/>
              <p:nvPr/>
            </p:nvSpPr>
            <p:spPr>
              <a:xfrm>
                <a:off x="2571736" y="3786174"/>
                <a:ext cx="4500594" cy="1999807"/>
              </a:xfrm>
              <a:prstGeom prst="rect">
                <a:avLst/>
              </a:prstGeom>
              <a:solidFill>
                <a:schemeClr val="accent1"/>
              </a:solidFill>
              <a:ln cap="flat" cmpd="sng" w="25400">
                <a:solidFill>
                  <a:srgbClr val="385D8A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02" name="Google Shape;302;p13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3357554" y="3714752"/>
                <a:ext cx="3071802" cy="203845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03" name="Google Shape;303;p13"/>
            <p:cNvSpPr txBox="1"/>
            <p:nvPr/>
          </p:nvSpPr>
          <p:spPr>
            <a:xfrm>
              <a:off x="3000364" y="5786454"/>
              <a:ext cx="3786214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Натуральные числа</a:t>
              </a:r>
              <a:endParaRPr/>
            </a:p>
          </p:txBody>
        </p:sp>
      </p:grpSp>
      <p:sp>
        <p:nvSpPr>
          <p:cNvPr id="304" name="Google Shape;304;p13"/>
          <p:cNvSpPr txBox="1"/>
          <p:nvPr/>
        </p:nvSpPr>
        <p:spPr>
          <a:xfrm>
            <a:off x="2500312" y="1785937"/>
            <a:ext cx="4643437" cy="142875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3"/>
          <p:cNvSpPr txBox="1"/>
          <p:nvPr/>
        </p:nvSpPr>
        <p:spPr>
          <a:xfrm>
            <a:off x="2214562" y="1571625"/>
            <a:ext cx="5715000" cy="485775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625" y="1928812"/>
            <a:ext cx="8229600" cy="3571875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14"/>
          <p:cNvSpPr txBox="1"/>
          <p:nvPr/>
        </p:nvSpPr>
        <p:spPr>
          <a:xfrm>
            <a:off x="2571750" y="5473700"/>
            <a:ext cx="4071937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b="1" i="1" lang="en-US" sz="28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y=f(x) и y=g(x)</a:t>
            </a:r>
            <a:endParaRPr/>
          </a:p>
        </p:txBody>
      </p:sp>
      <p:sp>
        <p:nvSpPr>
          <p:cNvPr id="312" name="Google Shape;312;p14"/>
          <p:cNvSpPr txBox="1"/>
          <p:nvPr/>
        </p:nvSpPr>
        <p:spPr>
          <a:xfrm>
            <a:off x="428625" y="1571625"/>
            <a:ext cx="8215312" cy="369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СООТВЕТСТВИЯ  f  и g  на рис.а  и рис. </a:t>
            </a:r>
            <a:r>
              <a:rPr b="0" i="1" lang="en-US" sz="18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б</a:t>
            </a:r>
            <a:r>
              <a:rPr b="0" i="0" lang="en-US" sz="18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ЯВЛЯЮТСЯ ФУНКЦИЯМИ</a:t>
            </a:r>
            <a:endParaRPr/>
          </a:p>
        </p:txBody>
      </p:sp>
      <p:sp>
        <p:nvSpPr>
          <p:cNvPr id="313" name="Google Shape;313;p14"/>
          <p:cNvSpPr txBox="1"/>
          <p:nvPr/>
        </p:nvSpPr>
        <p:spPr>
          <a:xfrm>
            <a:off x="1214437" y="5143500"/>
            <a:ext cx="6929437" cy="369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СООТВЕТСТВИЯ f  и g  на рис.в  и рис. </a:t>
            </a:r>
            <a:r>
              <a:rPr b="0" i="1" lang="en-US" sz="18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г</a:t>
            </a:r>
            <a:r>
              <a:rPr b="0" i="0" lang="en-US" sz="18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НЕ ЯВЛЯЮТСЯ ФУНКЦИЯМИ</a:t>
            </a:r>
            <a:endParaRPr/>
          </a:p>
        </p:txBody>
      </p:sp>
      <p:sp>
        <p:nvSpPr>
          <p:cNvPr id="314" name="Google Shape;314;p14"/>
          <p:cNvSpPr txBox="1"/>
          <p:nvPr/>
        </p:nvSpPr>
        <p:spPr>
          <a:xfrm>
            <a:off x="1500187" y="500062"/>
            <a:ext cx="62865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4807"/>
              </a:buClr>
              <a:buSzPts val="3600"/>
              <a:buFont typeface="Calibri"/>
              <a:buNone/>
            </a:pPr>
            <a:r>
              <a:rPr b="1" i="0" lang="en-US" sz="3600" u="none">
                <a:solidFill>
                  <a:srgbClr val="984807"/>
                </a:solidFill>
                <a:latin typeface="Calibri"/>
                <a:ea typeface="Calibri"/>
                <a:cs typeface="Calibri"/>
                <a:sym typeface="Calibri"/>
              </a:rPr>
              <a:t>Определение функции</a:t>
            </a:r>
            <a:endParaRPr/>
          </a:p>
        </p:txBody>
      </p:sp>
      <p:sp>
        <p:nvSpPr>
          <p:cNvPr id="315" name="Google Shape;315;p1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15126" t="6982"/>
          <a:stretch/>
        </p:blipFill>
        <p:spPr>
          <a:xfrm>
            <a:off x="928687" y="1357312"/>
            <a:ext cx="7215187" cy="384810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15"/>
          <p:cNvSpPr txBox="1"/>
          <p:nvPr/>
        </p:nvSpPr>
        <p:spPr>
          <a:xfrm>
            <a:off x="785812" y="1357312"/>
            <a:ext cx="785812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а)</a:t>
            </a:r>
            <a:endParaRPr/>
          </a:p>
        </p:txBody>
      </p:sp>
      <p:sp>
        <p:nvSpPr>
          <p:cNvPr id="322" name="Google Shape;322;p15"/>
          <p:cNvSpPr txBox="1"/>
          <p:nvPr/>
        </p:nvSpPr>
        <p:spPr>
          <a:xfrm>
            <a:off x="5072062" y="1428750"/>
            <a:ext cx="785812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б)</a:t>
            </a:r>
            <a:endParaRPr/>
          </a:p>
        </p:txBody>
      </p:sp>
      <p:sp>
        <p:nvSpPr>
          <p:cNvPr id="323" name="Google Shape;323;p15"/>
          <p:cNvSpPr txBox="1"/>
          <p:nvPr/>
        </p:nvSpPr>
        <p:spPr>
          <a:xfrm>
            <a:off x="857250" y="357187"/>
            <a:ext cx="7572375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На каком рисунке задана функция?</a:t>
            </a:r>
            <a:endParaRPr/>
          </a:p>
        </p:txBody>
      </p:sp>
      <p:sp>
        <p:nvSpPr>
          <p:cNvPr id="324" name="Google Shape;324;p15"/>
          <p:cNvSpPr txBox="1"/>
          <p:nvPr/>
        </p:nvSpPr>
        <p:spPr>
          <a:xfrm>
            <a:off x="714375" y="5786437"/>
            <a:ext cx="157162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y = x</a:t>
            </a:r>
            <a:r>
              <a:rPr b="1" baseline="30000" i="0" lang="en-US" sz="28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325" name="Google Shape;325;p15"/>
          <p:cNvSpPr txBox="1"/>
          <p:nvPr/>
        </p:nvSpPr>
        <p:spPr>
          <a:xfrm>
            <a:off x="2500312" y="5786437"/>
            <a:ext cx="157162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f(x) = x</a:t>
            </a:r>
            <a:r>
              <a:rPr b="1" baseline="30000" i="0" lang="en-US" sz="28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326" name="Google Shape;326;p15"/>
          <p:cNvSpPr txBox="1"/>
          <p:nvPr/>
        </p:nvSpPr>
        <p:spPr>
          <a:xfrm>
            <a:off x="5572125" y="4929187"/>
            <a:ext cx="28575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не функция</a:t>
            </a:r>
            <a:endParaRPr/>
          </a:p>
        </p:txBody>
      </p:sp>
      <p:sp>
        <p:nvSpPr>
          <p:cNvPr id="327" name="Google Shape;327;p15"/>
          <p:cNvSpPr txBox="1"/>
          <p:nvPr/>
        </p:nvSpPr>
        <p:spPr>
          <a:xfrm>
            <a:off x="785812" y="5000625"/>
            <a:ext cx="28575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функция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RCTR142" id="332" name="Google Shape;33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6500" y="428625"/>
            <a:ext cx="2108200" cy="2565400"/>
          </a:xfrm>
          <a:prstGeom prst="rect">
            <a:avLst/>
          </a:prstGeom>
          <a:noFill/>
          <a:ln>
            <a:noFill/>
          </a:ln>
        </p:spPr>
      </p:pic>
      <p:sp>
        <p:nvSpPr>
          <p:cNvPr descr="Контурные ромбики" id="333" name="Google Shape;333;p16"/>
          <p:cNvSpPr/>
          <p:nvPr/>
        </p:nvSpPr>
        <p:spPr>
          <a:xfrm>
            <a:off x="323850" y="2454275"/>
            <a:ext cx="647700" cy="625475"/>
          </a:xfrm>
          <a:prstGeom prst="ellipse">
            <a:avLst/>
          </a:prstGeom>
          <a:solidFill>
            <a:srgbClr val="ABD9D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endParaRPr/>
          </a:p>
        </p:txBody>
      </p:sp>
      <p:sp>
        <p:nvSpPr>
          <p:cNvPr id="334" name="Google Shape;334;p16"/>
          <p:cNvSpPr txBox="1"/>
          <p:nvPr/>
        </p:nvSpPr>
        <p:spPr>
          <a:xfrm>
            <a:off x="1258887" y="2238375"/>
            <a:ext cx="1655762" cy="1655762"/>
          </a:xfrm>
          <a:prstGeom prst="rect">
            <a:avLst/>
          </a:prstGeom>
          <a:solidFill>
            <a:srgbClr val="E6B9B8"/>
          </a:solidFill>
          <a:ln cap="flat" cmpd="sng" w="444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5" name="Google Shape;335;p16"/>
          <p:cNvGrpSpPr/>
          <p:nvPr/>
        </p:nvGrpSpPr>
        <p:grpSpPr>
          <a:xfrm>
            <a:off x="1714500" y="3857625"/>
            <a:ext cx="863600" cy="547687"/>
            <a:chOff x="1111" y="2478"/>
            <a:chExt cx="544" cy="453"/>
          </a:xfrm>
        </p:grpSpPr>
        <p:sp>
          <p:nvSpPr>
            <p:cNvPr id="336" name="Google Shape;336;p16"/>
            <p:cNvSpPr txBox="1"/>
            <p:nvPr/>
          </p:nvSpPr>
          <p:spPr>
            <a:xfrm>
              <a:off x="1111" y="2478"/>
              <a:ext cx="544" cy="4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37" name="Google Shape;337;p1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269" y="2586"/>
              <a:ext cx="227" cy="25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8" name="Google Shape;338;p16"/>
          <p:cNvGrpSpPr/>
          <p:nvPr/>
        </p:nvGrpSpPr>
        <p:grpSpPr>
          <a:xfrm>
            <a:off x="3643312" y="2786062"/>
            <a:ext cx="1944687" cy="669925"/>
            <a:chOff x="1655" y="2775"/>
            <a:chExt cx="1225" cy="422"/>
          </a:xfrm>
        </p:grpSpPr>
        <p:sp>
          <p:nvSpPr>
            <p:cNvPr descr="Крупная сетка" id="339" name="Google Shape;339;p16"/>
            <p:cNvSpPr txBox="1"/>
            <p:nvPr/>
          </p:nvSpPr>
          <p:spPr>
            <a:xfrm>
              <a:off x="1655" y="2788"/>
              <a:ext cx="1225" cy="409"/>
            </a:xfrm>
            <a:prstGeom prst="rect">
              <a:avLst/>
            </a:prstGeom>
            <a:solidFill>
              <a:srgbClr val="66FF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40" name="Google Shape;340;p1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822" y="2775"/>
              <a:ext cx="863" cy="40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descr="Контурные ромбики" id="341" name="Google Shape;341;p16"/>
          <p:cNvSpPr/>
          <p:nvPr/>
        </p:nvSpPr>
        <p:spPr>
          <a:xfrm>
            <a:off x="323850" y="4365625"/>
            <a:ext cx="647700" cy="625475"/>
          </a:xfrm>
          <a:prstGeom prst="ellipse">
            <a:avLst/>
          </a:prstGeom>
          <a:solidFill>
            <a:srgbClr val="ABD9D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</a:t>
            </a:r>
            <a:endParaRPr/>
          </a:p>
        </p:txBody>
      </p:sp>
      <p:sp>
        <p:nvSpPr>
          <p:cNvPr id="342" name="Google Shape;342;p16"/>
          <p:cNvSpPr/>
          <p:nvPr/>
        </p:nvSpPr>
        <p:spPr>
          <a:xfrm>
            <a:off x="1187450" y="4541837"/>
            <a:ext cx="1728787" cy="1728787"/>
          </a:xfrm>
          <a:prstGeom prst="ellipse">
            <a:avLst/>
          </a:prstGeom>
          <a:solidFill>
            <a:srgbClr val="D7E4BD"/>
          </a:solidFill>
          <a:ln cap="flat" cmpd="sng" w="4445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16"/>
          <p:cNvSpPr/>
          <p:nvPr/>
        </p:nvSpPr>
        <p:spPr>
          <a:xfrm>
            <a:off x="2093912" y="5426075"/>
            <a:ext cx="715962" cy="396875"/>
          </a:xfrm>
          <a:custGeom>
            <a:rect b="b" l="l" r="r" t="t"/>
            <a:pathLst>
              <a:path extrusionOk="0" h="250" w="451">
                <a:moveTo>
                  <a:pt x="0" y="0"/>
                </a:moveTo>
                <a:lnTo>
                  <a:pt x="451" y="250"/>
                </a:lnTo>
              </a:path>
            </a:pathLst>
          </a:custGeom>
          <a:noFill/>
          <a:ln cap="flat" cmpd="sng" w="3175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16"/>
          <p:cNvSpPr/>
          <p:nvPr/>
        </p:nvSpPr>
        <p:spPr>
          <a:xfrm flipH="1">
            <a:off x="2051050" y="5405437"/>
            <a:ext cx="71437" cy="73025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5" name="Google Shape;345;p16"/>
          <p:cNvGrpSpPr/>
          <p:nvPr/>
        </p:nvGrpSpPr>
        <p:grpSpPr>
          <a:xfrm>
            <a:off x="2051050" y="5046662"/>
            <a:ext cx="863600" cy="719137"/>
            <a:chOff x="1111" y="2478"/>
            <a:chExt cx="544" cy="453"/>
          </a:xfrm>
        </p:grpSpPr>
        <p:sp>
          <p:nvSpPr>
            <p:cNvPr id="346" name="Google Shape;346;p16"/>
            <p:cNvSpPr txBox="1"/>
            <p:nvPr/>
          </p:nvSpPr>
          <p:spPr>
            <a:xfrm>
              <a:off x="1111" y="2478"/>
              <a:ext cx="544" cy="4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47" name="Google Shape;347;p1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280" y="2597"/>
              <a:ext cx="204" cy="23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8" name="Google Shape;348;p16"/>
          <p:cNvGrpSpPr/>
          <p:nvPr/>
        </p:nvGrpSpPr>
        <p:grpSpPr>
          <a:xfrm>
            <a:off x="3635375" y="5118100"/>
            <a:ext cx="1944687" cy="669925"/>
            <a:chOff x="1655" y="2775"/>
            <a:chExt cx="1225" cy="422"/>
          </a:xfrm>
        </p:grpSpPr>
        <p:sp>
          <p:nvSpPr>
            <p:cNvPr descr="Крупная сетка" id="349" name="Google Shape;349;p16"/>
            <p:cNvSpPr txBox="1"/>
            <p:nvPr/>
          </p:nvSpPr>
          <p:spPr>
            <a:xfrm>
              <a:off x="1655" y="2788"/>
              <a:ext cx="1225" cy="409"/>
            </a:xfrm>
            <a:prstGeom prst="rect">
              <a:avLst/>
            </a:prstGeom>
            <a:solidFill>
              <a:srgbClr val="66FF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50" name="Google Shape;350;p1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771" y="2775"/>
              <a:ext cx="965" cy="40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descr="Крупная сетка" id="351" name="Google Shape;351;p16"/>
          <p:cNvSpPr txBox="1"/>
          <p:nvPr/>
        </p:nvSpPr>
        <p:spPr>
          <a:xfrm>
            <a:off x="4356100" y="3716337"/>
            <a:ext cx="2089150" cy="10810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None/>
            </a:pPr>
            <a:r>
              <a:rPr b="1" i="1" lang="en-US" sz="28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Зависимая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None/>
            </a:pPr>
            <a:r>
              <a:rPr b="1" i="1" lang="en-US" sz="28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переменная</a:t>
            </a:r>
            <a:endParaRPr/>
          </a:p>
        </p:txBody>
      </p:sp>
      <p:sp>
        <p:nvSpPr>
          <p:cNvPr descr="Крупная сетка" id="352" name="Google Shape;352;p16"/>
          <p:cNvSpPr txBox="1"/>
          <p:nvPr/>
        </p:nvSpPr>
        <p:spPr>
          <a:xfrm>
            <a:off x="6732587" y="3716337"/>
            <a:ext cx="2089150" cy="1081087"/>
          </a:xfrm>
          <a:prstGeom prst="rect">
            <a:avLst/>
          </a:prstGeom>
          <a:solidFill>
            <a:srgbClr val="D7E4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800"/>
              <a:buFont typeface="Times New Roman"/>
              <a:buNone/>
            </a:pPr>
            <a:r>
              <a:rPr b="1" i="1" lang="en-US" sz="2800" u="none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Независимая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800"/>
              <a:buFont typeface="Times New Roman"/>
              <a:buNone/>
            </a:pPr>
            <a:r>
              <a:rPr b="1" i="1" lang="en-US" sz="2800" u="none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переменная</a:t>
            </a:r>
            <a:endParaRPr/>
          </a:p>
        </p:txBody>
      </p:sp>
      <p:sp>
        <p:nvSpPr>
          <p:cNvPr id="353" name="Google Shape;353;p16"/>
          <p:cNvSpPr/>
          <p:nvPr/>
        </p:nvSpPr>
        <p:spPr>
          <a:xfrm>
            <a:off x="4121150" y="3538537"/>
            <a:ext cx="795337" cy="357187"/>
          </a:xfrm>
          <a:custGeom>
            <a:rect b="b" l="l" r="r" t="t"/>
            <a:pathLst>
              <a:path extrusionOk="0" h="225" w="501">
                <a:moveTo>
                  <a:pt x="0" y="0"/>
                </a:moveTo>
                <a:lnTo>
                  <a:pt x="501" y="225"/>
                </a:lnTo>
              </a:path>
            </a:pathLst>
          </a:custGeom>
          <a:noFill/>
          <a:ln cap="flat" cmpd="sng" w="571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16"/>
          <p:cNvSpPr/>
          <p:nvPr/>
        </p:nvSpPr>
        <p:spPr>
          <a:xfrm>
            <a:off x="4121150" y="4691062"/>
            <a:ext cx="768350" cy="384175"/>
          </a:xfrm>
          <a:custGeom>
            <a:rect b="b" l="l" r="r" t="t"/>
            <a:pathLst>
              <a:path extrusionOk="0" h="242" w="484">
                <a:moveTo>
                  <a:pt x="0" y="242"/>
                </a:moveTo>
                <a:lnTo>
                  <a:pt x="484" y="0"/>
                </a:lnTo>
              </a:path>
            </a:pathLst>
          </a:custGeom>
          <a:noFill/>
          <a:ln cap="flat" cmpd="sng" w="571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16"/>
          <p:cNvSpPr/>
          <p:nvPr/>
        </p:nvSpPr>
        <p:spPr>
          <a:xfrm>
            <a:off x="3563937" y="2708275"/>
            <a:ext cx="914400" cy="9144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16"/>
          <p:cNvSpPr/>
          <p:nvPr/>
        </p:nvSpPr>
        <p:spPr>
          <a:xfrm>
            <a:off x="3563937" y="4941887"/>
            <a:ext cx="914400" cy="936625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16"/>
          <p:cNvSpPr/>
          <p:nvPr/>
        </p:nvSpPr>
        <p:spPr>
          <a:xfrm>
            <a:off x="4714875" y="3000375"/>
            <a:ext cx="357187" cy="428625"/>
          </a:xfrm>
          <a:prstGeom prst="ellipse">
            <a:avLst/>
          </a:prstGeom>
          <a:noFill/>
          <a:ln cap="flat" cmpd="sng" w="38100">
            <a:solidFill>
              <a:srgbClr val="008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16"/>
          <p:cNvSpPr/>
          <p:nvPr/>
        </p:nvSpPr>
        <p:spPr>
          <a:xfrm>
            <a:off x="4857750" y="5357812"/>
            <a:ext cx="357187" cy="428625"/>
          </a:xfrm>
          <a:prstGeom prst="ellipse">
            <a:avLst/>
          </a:prstGeom>
          <a:noFill/>
          <a:ln cap="flat" cmpd="sng" w="38100">
            <a:solidFill>
              <a:srgbClr val="008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16"/>
          <p:cNvSpPr/>
          <p:nvPr/>
        </p:nvSpPr>
        <p:spPr>
          <a:xfrm>
            <a:off x="5075237" y="3233737"/>
            <a:ext cx="2014537" cy="569912"/>
          </a:xfrm>
          <a:custGeom>
            <a:rect b="b" l="l" r="r" t="t"/>
            <a:pathLst>
              <a:path extrusionOk="0" h="359" w="1269">
                <a:moveTo>
                  <a:pt x="0" y="0"/>
                </a:moveTo>
                <a:lnTo>
                  <a:pt x="1269" y="359"/>
                </a:lnTo>
              </a:path>
            </a:pathLst>
          </a:custGeom>
          <a:noFill/>
          <a:ln cap="flat" cmpd="sng" w="57150">
            <a:solidFill>
              <a:srgbClr val="008000"/>
            </a:solidFill>
            <a:prstDash val="solid"/>
            <a:round/>
            <a:headEnd len="med" w="med" type="none"/>
            <a:tailEnd len="med" w="med" type="triangl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16"/>
          <p:cNvSpPr/>
          <p:nvPr/>
        </p:nvSpPr>
        <p:spPr>
          <a:xfrm>
            <a:off x="5219700" y="4703762"/>
            <a:ext cx="1897062" cy="765175"/>
          </a:xfrm>
          <a:custGeom>
            <a:rect b="b" l="l" r="r" t="t"/>
            <a:pathLst>
              <a:path extrusionOk="0" h="482" w="1195">
                <a:moveTo>
                  <a:pt x="0" y="482"/>
                </a:moveTo>
                <a:lnTo>
                  <a:pt x="1195" y="0"/>
                </a:lnTo>
              </a:path>
            </a:pathLst>
          </a:custGeom>
          <a:noFill/>
          <a:ln cap="flat" cmpd="sng" w="57150">
            <a:solidFill>
              <a:srgbClr val="008000"/>
            </a:solidFill>
            <a:prstDash val="solid"/>
            <a:round/>
            <a:headEnd len="med" w="med" type="none"/>
            <a:tailEnd len="med" w="med" type="triangl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1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2" name="Google Shape;362;p16"/>
          <p:cNvGrpSpPr/>
          <p:nvPr/>
        </p:nvGrpSpPr>
        <p:grpSpPr>
          <a:xfrm>
            <a:off x="642937" y="3000375"/>
            <a:ext cx="863600" cy="547687"/>
            <a:chOff x="1111" y="2478"/>
            <a:chExt cx="544" cy="453"/>
          </a:xfrm>
        </p:grpSpPr>
        <p:sp>
          <p:nvSpPr>
            <p:cNvPr id="363" name="Google Shape;363;p16"/>
            <p:cNvSpPr txBox="1"/>
            <p:nvPr/>
          </p:nvSpPr>
          <p:spPr>
            <a:xfrm>
              <a:off x="1111" y="2478"/>
              <a:ext cx="544" cy="4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64" name="Google Shape;364;p1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269" y="2586"/>
              <a:ext cx="227" cy="2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5" name="Google Shape;365;p16"/>
          <p:cNvSpPr txBox="1"/>
          <p:nvPr/>
        </p:nvSpPr>
        <p:spPr>
          <a:xfrm>
            <a:off x="2571750" y="6356350"/>
            <a:ext cx="46434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5968"/>
              </a:buClr>
              <a:buSzPts val="1200"/>
              <a:buFont typeface="Calibri"/>
              <a:buNone/>
            </a:pPr>
            <a:r>
              <a:rPr b="1" i="1" lang="en-US" sz="1200" u="none">
                <a:solidFill>
                  <a:srgbClr val="215968"/>
                </a:solidFill>
                <a:latin typeface="Calibri"/>
                <a:ea typeface="Calibri"/>
                <a:cs typeface="Calibri"/>
                <a:sym typeface="Calibri"/>
              </a:rPr>
              <a:t>Слайд из презентации Каратановой М.Н. г.Фокино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7"/>
          <p:cNvSpPr txBox="1"/>
          <p:nvPr>
            <p:ph type="title"/>
          </p:nvPr>
        </p:nvSpPr>
        <p:spPr>
          <a:xfrm>
            <a:off x="428625" y="25717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6600"/>
              <a:buFont typeface="Arial"/>
              <a:buNone/>
            </a:pPr>
            <a:r>
              <a:rPr b="0" i="0" lang="en-US" sz="6600" u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Вычисление</a:t>
            </a:r>
            <a:br>
              <a:rPr b="0" i="0" lang="en-US" sz="6600" u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6600" u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значения функции </a:t>
            </a:r>
            <a:br>
              <a:rPr b="0" i="0" lang="en-US" sz="6600" u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6600" u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по формуле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Google Shape;375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7312" y="357187"/>
            <a:ext cx="6402387" cy="458470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18"/>
          <p:cNvSpPr txBox="1"/>
          <p:nvPr/>
        </p:nvSpPr>
        <p:spPr>
          <a:xfrm>
            <a:off x="857250" y="5286375"/>
            <a:ext cx="2928937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Y- объём куба</a:t>
            </a:r>
            <a:endParaRPr/>
          </a:p>
        </p:txBody>
      </p:sp>
      <p:grpSp>
        <p:nvGrpSpPr>
          <p:cNvPr id="377" name="Google Shape;377;p18"/>
          <p:cNvGrpSpPr/>
          <p:nvPr/>
        </p:nvGrpSpPr>
        <p:grpSpPr>
          <a:xfrm>
            <a:off x="4643437" y="5072062"/>
            <a:ext cx="2214562" cy="785812"/>
            <a:chOff x="4643438" y="5072074"/>
            <a:chExt cx="2214578" cy="785818"/>
          </a:xfrm>
        </p:grpSpPr>
        <p:sp>
          <p:nvSpPr>
            <p:cNvPr id="378" name="Google Shape;378;p18"/>
            <p:cNvSpPr txBox="1"/>
            <p:nvPr/>
          </p:nvSpPr>
          <p:spPr>
            <a:xfrm>
              <a:off x="4643438" y="5072074"/>
              <a:ext cx="2214578" cy="785818"/>
            </a:xfrm>
            <a:prstGeom prst="rect">
              <a:avLst/>
            </a:prstGeom>
            <a:solidFill>
              <a:srgbClr val="8EB4E3"/>
            </a:solidFill>
            <a:ln cap="flat" cmpd="sng" w="25400">
              <a:solidFill>
                <a:srgbClr val="385D8A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8"/>
            <p:cNvSpPr txBox="1"/>
            <p:nvPr/>
          </p:nvSpPr>
          <p:spPr>
            <a:xfrm>
              <a:off x="5000628" y="5072074"/>
              <a:ext cx="1785950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Arial"/>
                <a:buNone/>
              </a:pPr>
              <a:r>
                <a:rPr b="1" i="0" lang="en-US" sz="4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Y = X</a:t>
              </a:r>
              <a:r>
                <a:rPr b="1" baseline="30000" i="0" lang="en-US" sz="4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5" name="Google Shape;385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6987" y="1928812"/>
            <a:ext cx="6132512" cy="314325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19"/>
          <p:cNvSpPr txBox="1"/>
          <p:nvPr/>
        </p:nvSpPr>
        <p:spPr>
          <a:xfrm>
            <a:off x="3643312" y="4572000"/>
            <a:ext cx="1785937" cy="5715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oogle Shape;93;p2"/>
          <p:cNvGrpSpPr/>
          <p:nvPr/>
        </p:nvGrpSpPr>
        <p:grpSpPr>
          <a:xfrm>
            <a:off x="142875" y="-214312"/>
            <a:ext cx="9001125" cy="3643312"/>
            <a:chOff x="142844" y="-214338"/>
            <a:chExt cx="9001156" cy="3643338"/>
          </a:xfrm>
        </p:grpSpPr>
        <p:pic>
          <p:nvPicPr>
            <p:cNvPr id="94" name="Google Shape;94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42844" y="-214338"/>
              <a:ext cx="6737918" cy="32147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406082" y="0"/>
              <a:ext cx="6737918" cy="32147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1857356" y="285728"/>
              <a:ext cx="5572164" cy="314327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7" name="Google Shape;97;p2"/>
          <p:cNvPicPr preferRelativeResize="0"/>
          <p:nvPr/>
        </p:nvPicPr>
        <p:blipFill rotWithShape="1">
          <a:blip r:embed="rId5">
            <a:alphaModFix/>
          </a:blip>
          <a:srcRect b="22926" l="0" r="0" t="0"/>
          <a:stretch/>
        </p:blipFill>
        <p:spPr>
          <a:xfrm>
            <a:off x="4429125" y="3714750"/>
            <a:ext cx="4143375" cy="274955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/>
          <p:nvPr/>
        </p:nvSpPr>
        <p:spPr>
          <a:xfrm>
            <a:off x="6715140" y="2786058"/>
            <a:ext cx="1857388" cy="646331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1A62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3A1A62"/>
                </a:solidFill>
                <a:latin typeface="Calibri"/>
                <a:ea typeface="Calibri"/>
                <a:cs typeface="Calibri"/>
                <a:sym typeface="Calibri"/>
              </a:rPr>
              <a:t>МНОЖЕСТВО Х: ВСЕ ЖИЛЬЦЫ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99" name="Google Shape;99;p2"/>
          <p:cNvSpPr txBox="1"/>
          <p:nvPr/>
        </p:nvSpPr>
        <p:spPr>
          <a:xfrm>
            <a:off x="6786578" y="5929330"/>
            <a:ext cx="2000264" cy="646331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1A62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3A1A62"/>
                </a:solidFill>
                <a:latin typeface="Calibri"/>
                <a:ea typeface="Calibri"/>
                <a:cs typeface="Calibri"/>
                <a:sym typeface="Calibri"/>
              </a:rPr>
              <a:t>МНОЖЕСТВО Y: НОМЕРА КВАРТИР 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00" name="Google Shape;100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7800" y="3357562"/>
            <a:ext cx="4179887" cy="3357562"/>
          </a:xfrm>
          <a:prstGeom prst="rect">
            <a:avLst/>
          </a:prstGeom>
          <a:noFill/>
          <a:ln cap="flat" cmpd="sng" w="3810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01" name="Google Shape;101;p2"/>
          <p:cNvSpPr txBox="1"/>
          <p:nvPr/>
        </p:nvSpPr>
        <p:spPr>
          <a:xfrm>
            <a:off x="5000625" y="3786187"/>
            <a:ext cx="4000500" cy="1754187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Правило соответствия (зависимости) между множествами : 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«Каждому жильцу дома будет соответствовать номер его квартиры».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0"/>
          <p:cNvSpPr txBox="1"/>
          <p:nvPr/>
        </p:nvSpPr>
        <p:spPr>
          <a:xfrm>
            <a:off x="539750" y="0"/>
            <a:ext cx="8229600" cy="765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Задание функции с помощью формулы.</a:t>
            </a:r>
            <a:endParaRPr/>
          </a:p>
        </p:txBody>
      </p:sp>
      <p:sp>
        <p:nvSpPr>
          <p:cNvPr id="392" name="Google Shape;392;p20"/>
          <p:cNvSpPr txBox="1"/>
          <p:nvPr/>
        </p:nvSpPr>
        <p:spPr>
          <a:xfrm>
            <a:off x="611187" y="765175"/>
            <a:ext cx="6861175" cy="1373187"/>
          </a:xfrm>
          <a:prstGeom prst="rect">
            <a:avLst/>
          </a:prstGeom>
          <a:solidFill>
            <a:srgbClr val="99FF99">
              <a:alpha val="55686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Формула позволяет для любого значения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аргумента находить соответствующее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значение  функции путём вычислений.</a:t>
            </a:r>
            <a:endParaRPr/>
          </a:p>
        </p:txBody>
      </p:sp>
      <p:sp>
        <p:nvSpPr>
          <p:cNvPr id="393" name="Google Shape;393;p20"/>
          <p:cNvSpPr txBox="1"/>
          <p:nvPr/>
        </p:nvSpPr>
        <p:spPr>
          <a:xfrm>
            <a:off x="179387" y="2205037"/>
            <a:ext cx="1584325" cy="457200"/>
          </a:xfrm>
          <a:prstGeom prst="rect">
            <a:avLst/>
          </a:prstGeom>
          <a:solidFill>
            <a:srgbClr val="FFFF00">
              <a:alpha val="4274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Пример 1.</a:t>
            </a:r>
            <a:endParaRPr/>
          </a:p>
        </p:txBody>
      </p:sp>
      <p:sp>
        <p:nvSpPr>
          <p:cNvPr id="394" name="Google Shape;394;p20"/>
          <p:cNvSpPr txBox="1"/>
          <p:nvPr/>
        </p:nvSpPr>
        <p:spPr>
          <a:xfrm>
            <a:off x="1979612" y="2205037"/>
            <a:ext cx="5011737" cy="830262"/>
          </a:xfrm>
          <a:prstGeom prst="rect">
            <a:avLst/>
          </a:prstGeom>
          <a:solidFill>
            <a:srgbClr val="FFFF00">
              <a:alpha val="4274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Найти значение функции </a:t>
            </a:r>
            <a:r>
              <a:rPr b="1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 = x</a:t>
            </a:r>
            <a:r>
              <a:rPr b="1" baseline="3000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1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x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</a:t>
            </a:r>
            <a:r>
              <a:rPr b="1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х = - 2; х = 5; х = а; х = 3а</a:t>
            </a: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  <p:sp>
        <p:nvSpPr>
          <p:cNvPr id="395" name="Google Shape;395;p20"/>
          <p:cNvSpPr/>
          <p:nvPr/>
        </p:nvSpPr>
        <p:spPr>
          <a:xfrm>
            <a:off x="179387" y="3429000"/>
            <a:ext cx="431800" cy="409575"/>
          </a:xfrm>
          <a:prstGeom prst="ellipse">
            <a:avLst/>
          </a:prstGeom>
          <a:solidFill>
            <a:srgbClr val="FFFF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endParaRPr/>
          </a:p>
        </p:txBody>
      </p:sp>
      <p:sp>
        <p:nvSpPr>
          <p:cNvPr id="396" name="Google Shape;396;p20"/>
          <p:cNvSpPr txBox="1"/>
          <p:nvPr/>
        </p:nvSpPr>
        <p:spPr>
          <a:xfrm>
            <a:off x="808037" y="3325812"/>
            <a:ext cx="677545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i="1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если х = -2, то у</a:t>
            </a:r>
            <a:r>
              <a:rPr b="1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(-2)</a:t>
            </a:r>
            <a:r>
              <a:rPr b="1" baseline="3000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1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(-2) = -8 – 2 = -10</a:t>
            </a:r>
            <a:endParaRPr/>
          </a:p>
        </p:txBody>
      </p:sp>
      <p:sp>
        <p:nvSpPr>
          <p:cNvPr id="397" name="Google Shape;397;p20"/>
          <p:cNvSpPr/>
          <p:nvPr/>
        </p:nvSpPr>
        <p:spPr>
          <a:xfrm>
            <a:off x="179387" y="4149725"/>
            <a:ext cx="431800" cy="409575"/>
          </a:xfrm>
          <a:prstGeom prst="ellipse">
            <a:avLst/>
          </a:prstGeom>
          <a:solidFill>
            <a:srgbClr val="FFFF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</a:t>
            </a:r>
            <a:endParaRPr/>
          </a:p>
        </p:txBody>
      </p:sp>
      <p:sp>
        <p:nvSpPr>
          <p:cNvPr id="398" name="Google Shape;398;p20"/>
          <p:cNvSpPr txBox="1"/>
          <p:nvPr/>
        </p:nvSpPr>
        <p:spPr>
          <a:xfrm>
            <a:off x="827087" y="4076700"/>
            <a:ext cx="61976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i="1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если х= 5, то у</a:t>
            </a:r>
            <a:r>
              <a:rPr b="1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5</a:t>
            </a:r>
            <a:r>
              <a:rPr b="1" baseline="3000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1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+ 5 = 125 + 5 = 130</a:t>
            </a:r>
            <a:endParaRPr/>
          </a:p>
        </p:txBody>
      </p:sp>
      <p:sp>
        <p:nvSpPr>
          <p:cNvPr id="399" name="Google Shape;399;p20"/>
          <p:cNvSpPr/>
          <p:nvPr/>
        </p:nvSpPr>
        <p:spPr>
          <a:xfrm>
            <a:off x="179387" y="4941887"/>
            <a:ext cx="431800" cy="409575"/>
          </a:xfrm>
          <a:prstGeom prst="ellipse">
            <a:avLst/>
          </a:prstGeom>
          <a:solidFill>
            <a:srgbClr val="FFFF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</a:t>
            </a:r>
            <a:endParaRPr/>
          </a:p>
        </p:txBody>
      </p:sp>
      <p:sp>
        <p:nvSpPr>
          <p:cNvPr id="400" name="Google Shape;400;p20"/>
          <p:cNvSpPr txBox="1"/>
          <p:nvPr/>
        </p:nvSpPr>
        <p:spPr>
          <a:xfrm>
            <a:off x="827087" y="4868862"/>
            <a:ext cx="387667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i="1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если х= а, то у</a:t>
            </a:r>
            <a:r>
              <a:rPr b="1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</a:t>
            </a:r>
            <a:r>
              <a:rPr b="1" i="1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</a:t>
            </a:r>
            <a:r>
              <a:rPr b="1" baseline="3000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1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</a:t>
            </a:r>
            <a:r>
              <a:rPr b="1" i="1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</a:t>
            </a:r>
            <a:r>
              <a:rPr b="1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401" name="Google Shape;401;p20"/>
          <p:cNvSpPr/>
          <p:nvPr/>
        </p:nvSpPr>
        <p:spPr>
          <a:xfrm>
            <a:off x="179387" y="5734050"/>
            <a:ext cx="431800" cy="409575"/>
          </a:xfrm>
          <a:prstGeom prst="ellipse">
            <a:avLst/>
          </a:prstGeom>
          <a:solidFill>
            <a:srgbClr val="FFFF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</a:t>
            </a:r>
            <a:endParaRPr/>
          </a:p>
        </p:txBody>
      </p:sp>
      <p:sp>
        <p:nvSpPr>
          <p:cNvPr id="402" name="Google Shape;402;p20"/>
          <p:cNvSpPr txBox="1"/>
          <p:nvPr/>
        </p:nvSpPr>
        <p:spPr>
          <a:xfrm>
            <a:off x="827087" y="5661025"/>
            <a:ext cx="6173787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i="1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если х= 3а, то у</a:t>
            </a:r>
            <a:r>
              <a:rPr b="1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(3</a:t>
            </a:r>
            <a:r>
              <a:rPr b="1" i="1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</a:t>
            </a:r>
            <a:r>
              <a:rPr b="1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b="1" baseline="3000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1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+ 3</a:t>
            </a:r>
            <a:r>
              <a:rPr b="1" i="1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 = </a:t>
            </a:r>
            <a:r>
              <a:rPr b="1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27</a:t>
            </a:r>
            <a:r>
              <a:rPr b="1" i="1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</a:t>
            </a:r>
            <a:r>
              <a:rPr b="1" baseline="3000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1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+ 3</a:t>
            </a:r>
            <a:r>
              <a:rPr b="1" i="1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</a:t>
            </a:r>
            <a:endParaRPr/>
          </a:p>
        </p:txBody>
      </p:sp>
      <p:sp>
        <p:nvSpPr>
          <p:cNvPr id="403" name="Google Shape;403;p20"/>
          <p:cNvSpPr txBox="1"/>
          <p:nvPr/>
        </p:nvSpPr>
        <p:spPr>
          <a:xfrm>
            <a:off x="2571750" y="6356350"/>
            <a:ext cx="46434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5968"/>
              </a:buClr>
              <a:buSzPts val="1200"/>
              <a:buFont typeface="Calibri"/>
              <a:buNone/>
            </a:pPr>
            <a:r>
              <a:rPr b="1" i="1" lang="en-US" sz="1200" u="none">
                <a:solidFill>
                  <a:srgbClr val="215968"/>
                </a:solidFill>
                <a:latin typeface="Calibri"/>
                <a:ea typeface="Calibri"/>
                <a:cs typeface="Calibri"/>
                <a:sym typeface="Calibri"/>
              </a:rPr>
              <a:t>Слайд из презентации Каратановой М.Н. г.Фокино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8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8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57875" y="785812"/>
            <a:ext cx="2916237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43375" y="2836862"/>
            <a:ext cx="2571750" cy="340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>
            <p:ph idx="1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4312" y="1000125"/>
            <a:ext cx="2714625" cy="2786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00312" y="1071562"/>
            <a:ext cx="817562" cy="981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"/>
          <p:cNvSpPr txBox="1"/>
          <p:nvPr/>
        </p:nvSpPr>
        <p:spPr>
          <a:xfrm>
            <a:off x="428625" y="3714750"/>
            <a:ext cx="1857375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Calibri"/>
              <a:buNone/>
            </a:pPr>
            <a:r>
              <a:rPr b="1" i="0" lang="en-US" sz="3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Смирнов </a:t>
            </a:r>
            <a:endParaRPr/>
          </a:p>
        </p:txBody>
      </p:sp>
      <p:pic>
        <p:nvPicPr>
          <p:cNvPr id="111" name="Google Shape;111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29437" y="3643312"/>
            <a:ext cx="1362075" cy="1087437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/>
          <p:nvPr/>
        </p:nvSpPr>
        <p:spPr>
          <a:xfrm>
            <a:off x="2428875" y="6000750"/>
            <a:ext cx="1571625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Calibri"/>
              <a:buNone/>
            </a:pPr>
            <a:r>
              <a:rPr b="1" i="0" lang="en-US" sz="3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Петров </a:t>
            </a:r>
            <a:endParaRPr/>
          </a:p>
        </p:txBody>
      </p:sp>
      <p:sp>
        <p:nvSpPr>
          <p:cNvPr id="113" name="Google Shape;113;p3"/>
          <p:cNvSpPr txBox="1"/>
          <p:nvPr/>
        </p:nvSpPr>
        <p:spPr>
          <a:xfrm>
            <a:off x="500062" y="142875"/>
            <a:ext cx="8215312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Правило соответствия (зависимости) между множествами :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«Каждому жильцу дома будет соответствовать номер его квартиры».</a:t>
            </a:r>
            <a:endParaRPr/>
          </a:p>
        </p:txBody>
      </p:sp>
      <p:sp>
        <p:nvSpPr>
          <p:cNvPr id="114" name="Google Shape;114;p3"/>
          <p:cNvSpPr txBox="1"/>
          <p:nvPr/>
        </p:nvSpPr>
        <p:spPr>
          <a:xfrm>
            <a:off x="4500562" y="6000750"/>
            <a:ext cx="1643062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Calibri"/>
              <a:buNone/>
            </a:pPr>
            <a:r>
              <a:rPr b="1" i="0" lang="en-US" sz="3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Петрова </a:t>
            </a:r>
            <a:endParaRPr/>
          </a:p>
        </p:txBody>
      </p:sp>
      <p:pic>
        <p:nvPicPr>
          <p:cNvPr id="115" name="Google Shape;115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571625" y="2928937"/>
            <a:ext cx="2855912" cy="3143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6" name="Google Shape;116;p3"/>
          <p:cNvGrpSpPr/>
          <p:nvPr/>
        </p:nvGrpSpPr>
        <p:grpSpPr>
          <a:xfrm>
            <a:off x="3714750" y="2500312"/>
            <a:ext cx="1428750" cy="1416050"/>
            <a:chOff x="2428860" y="357166"/>
            <a:chExt cx="2214558" cy="1986909"/>
          </a:xfrm>
        </p:grpSpPr>
        <p:pic>
          <p:nvPicPr>
            <p:cNvPr id="117" name="Google Shape;117;p3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643174" y="357166"/>
              <a:ext cx="2000244" cy="19869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p3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2428860" y="357166"/>
              <a:ext cx="1137995" cy="192880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687" y="3357562"/>
            <a:ext cx="2087562" cy="2328862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4"/>
          <p:cNvSpPr txBox="1"/>
          <p:nvPr/>
        </p:nvSpPr>
        <p:spPr>
          <a:xfrm>
            <a:off x="1071562" y="5572125"/>
            <a:ext cx="1857375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Calibri"/>
              <a:buNone/>
            </a:pPr>
            <a:r>
              <a:rPr b="1" i="0" lang="en-US" sz="3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Петров </a:t>
            </a:r>
            <a:endParaRPr/>
          </a:p>
        </p:txBody>
      </p:sp>
      <p:cxnSp>
        <p:nvCxnSpPr>
          <p:cNvPr id="125" name="Google Shape;125;p4"/>
          <p:cNvCxnSpPr/>
          <p:nvPr/>
        </p:nvCxnSpPr>
        <p:spPr>
          <a:xfrm>
            <a:off x="3071812" y="4643437"/>
            <a:ext cx="2928937" cy="1587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med" w="med" type="none"/>
            <a:tailEnd len="med" w="med" type="stealth"/>
          </a:ln>
        </p:spPr>
      </p:cxnSp>
      <p:pic>
        <p:nvPicPr>
          <p:cNvPr id="126" name="Google Shape;12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5812" y="214312"/>
            <a:ext cx="2087562" cy="2328862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4"/>
          <p:cNvSpPr txBox="1"/>
          <p:nvPr/>
        </p:nvSpPr>
        <p:spPr>
          <a:xfrm>
            <a:off x="928687" y="2428875"/>
            <a:ext cx="1857375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Calibri"/>
              <a:buNone/>
            </a:pPr>
            <a:r>
              <a:rPr b="1" i="0" lang="en-US" sz="3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Смирнов </a:t>
            </a:r>
            <a:endParaRPr/>
          </a:p>
        </p:txBody>
      </p:sp>
      <p:cxnSp>
        <p:nvCxnSpPr>
          <p:cNvPr id="128" name="Google Shape;128;p4"/>
          <p:cNvCxnSpPr/>
          <p:nvPr/>
        </p:nvCxnSpPr>
        <p:spPr>
          <a:xfrm>
            <a:off x="2928937" y="1500187"/>
            <a:ext cx="2928937" cy="1587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med" w="med" type="none"/>
            <a:tailEnd len="med" w="med" type="stealth"/>
          </a:ln>
        </p:spPr>
      </p:cxnSp>
      <p:pic>
        <p:nvPicPr>
          <p:cNvPr id="129" name="Google Shape;12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86437" y="500062"/>
            <a:ext cx="1538287" cy="18430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0" name="Google Shape;130;p4"/>
          <p:cNvGrpSpPr/>
          <p:nvPr/>
        </p:nvGrpSpPr>
        <p:grpSpPr>
          <a:xfrm>
            <a:off x="6000750" y="3429000"/>
            <a:ext cx="2214562" cy="2130425"/>
            <a:chOff x="2428860" y="357166"/>
            <a:chExt cx="1693486" cy="1986909"/>
          </a:xfrm>
        </p:grpSpPr>
        <p:pic>
          <p:nvPicPr>
            <p:cNvPr id="131" name="Google Shape;131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643174" y="357166"/>
              <a:ext cx="1479172" cy="19869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428860" y="357166"/>
              <a:ext cx="1137995" cy="192880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3" name="Google Shape;133;p4"/>
          <p:cNvSpPr txBox="1"/>
          <p:nvPr/>
        </p:nvSpPr>
        <p:spPr>
          <a:xfrm>
            <a:off x="3071812" y="571500"/>
            <a:ext cx="2500312" cy="8302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Соответствие (зависимость)</a:t>
            </a:r>
            <a:endParaRPr/>
          </a:p>
        </p:txBody>
      </p:sp>
      <p:sp>
        <p:nvSpPr>
          <p:cNvPr id="134" name="Google Shape;134;p4"/>
          <p:cNvSpPr txBox="1"/>
          <p:nvPr/>
        </p:nvSpPr>
        <p:spPr>
          <a:xfrm>
            <a:off x="3143250" y="3571875"/>
            <a:ext cx="2500312" cy="8302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Соответствие (зависимость)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5812" y="4071937"/>
            <a:ext cx="8099425" cy="14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5"/>
          <p:cNvSpPr/>
          <p:nvPr/>
        </p:nvSpPr>
        <p:spPr>
          <a:xfrm>
            <a:off x="1285875" y="3929062"/>
            <a:ext cx="6858000" cy="1571625"/>
          </a:xfrm>
          <a:prstGeom prst="ellipse">
            <a:avLst/>
          </a:prstGeom>
          <a:noFill/>
          <a:ln cap="flat" cmpd="sng" w="5715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28875" y="214312"/>
            <a:ext cx="4357687" cy="3214687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5"/>
          <p:cNvSpPr/>
          <p:nvPr/>
        </p:nvSpPr>
        <p:spPr>
          <a:xfrm>
            <a:off x="1214437" y="428625"/>
            <a:ext cx="6858000" cy="2857500"/>
          </a:xfrm>
          <a:prstGeom prst="ellipse">
            <a:avLst/>
          </a:prstGeom>
          <a:noFill/>
          <a:ln cap="flat" cmpd="sng" w="5715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5"/>
          <p:cNvSpPr txBox="1"/>
          <p:nvPr/>
        </p:nvSpPr>
        <p:spPr>
          <a:xfrm>
            <a:off x="500062" y="5786437"/>
            <a:ext cx="8143875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Правило соответствия (зависимости) между множествами 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«Каждому съедобному грибу будет соответствовать табличка «съедобные», а ядовитому – «несъедобные».</a:t>
            </a:r>
            <a:endParaRPr/>
          </a:p>
        </p:txBody>
      </p:sp>
      <p:sp>
        <p:nvSpPr>
          <p:cNvPr id="144" name="Google Shape;144;p5"/>
          <p:cNvSpPr txBox="1"/>
          <p:nvPr/>
        </p:nvSpPr>
        <p:spPr>
          <a:xfrm>
            <a:off x="571500" y="571500"/>
            <a:ext cx="2357437" cy="708025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Множество х : грибы</a:t>
            </a:r>
            <a:endParaRPr/>
          </a:p>
        </p:txBody>
      </p:sp>
      <p:sp>
        <p:nvSpPr>
          <p:cNvPr id="145" name="Google Shape;145;p5"/>
          <p:cNvSpPr txBox="1"/>
          <p:nvPr/>
        </p:nvSpPr>
        <p:spPr>
          <a:xfrm>
            <a:off x="857250" y="3429000"/>
            <a:ext cx="2000250" cy="708025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Множество y: таблички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642937"/>
            <a:ext cx="1919287" cy="18589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1" name="Google Shape;151;p6"/>
          <p:cNvCxnSpPr/>
          <p:nvPr/>
        </p:nvCxnSpPr>
        <p:spPr>
          <a:xfrm>
            <a:off x="2928937" y="1714500"/>
            <a:ext cx="2786062" cy="785812"/>
          </a:xfrm>
          <a:prstGeom prst="straightConnector1">
            <a:avLst/>
          </a:prstGeom>
          <a:noFill/>
          <a:ln cap="flat" cmpd="sng" w="57150">
            <a:solidFill>
              <a:srgbClr val="558ED5"/>
            </a:solidFill>
            <a:prstDash val="solid"/>
            <a:miter lim="800000"/>
            <a:headEnd len="med" w="med" type="none"/>
            <a:tailEnd len="med" w="med" type="stealth"/>
          </a:ln>
        </p:spPr>
      </p:cxnSp>
      <p:pic>
        <p:nvPicPr>
          <p:cNvPr id="152" name="Google Shape;15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00687" y="2643187"/>
            <a:ext cx="3302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g4.jpg" id="153" name="Google Shape;153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3000" y="4143375"/>
            <a:ext cx="1500187" cy="20081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4" name="Google Shape;154;p6"/>
          <p:cNvCxnSpPr/>
          <p:nvPr/>
        </p:nvCxnSpPr>
        <p:spPr>
          <a:xfrm flipH="1" rot="10800000">
            <a:off x="2928937" y="4000500"/>
            <a:ext cx="2928937" cy="1428750"/>
          </a:xfrm>
          <a:prstGeom prst="straightConnector1">
            <a:avLst/>
          </a:prstGeom>
          <a:noFill/>
          <a:ln cap="flat" cmpd="sng" w="57150">
            <a:solidFill>
              <a:srgbClr val="558ED5"/>
            </a:solidFill>
            <a:prstDash val="solid"/>
            <a:miter lim="800000"/>
            <a:headEnd len="med" w="med" type="none"/>
            <a:tailEnd len="med" w="med" type="stealth"/>
          </a:ln>
        </p:spPr>
      </p:cxnSp>
      <p:sp>
        <p:nvSpPr>
          <p:cNvPr id="155" name="Google Shape;155;p6"/>
          <p:cNvSpPr txBox="1"/>
          <p:nvPr/>
        </p:nvSpPr>
        <p:spPr>
          <a:xfrm>
            <a:off x="2786062" y="2857500"/>
            <a:ext cx="2500312" cy="8302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Соответствие (зависимость)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"/>
          <p:cNvSpPr txBox="1"/>
          <p:nvPr>
            <p:ph type="title"/>
          </p:nvPr>
        </p:nvSpPr>
        <p:spPr>
          <a:xfrm>
            <a:off x="457200" y="274637"/>
            <a:ext cx="8229600" cy="460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</a:pPr>
            <a:br>
              <a:rPr b="1" i="0" lang="en-US" sz="44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4400" u="sng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Определение функции</a:t>
            </a:r>
            <a:endParaRPr/>
          </a:p>
        </p:txBody>
      </p:sp>
      <p:pic>
        <p:nvPicPr>
          <p:cNvPr id="161" name="Google Shape;16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143000"/>
            <a:ext cx="9063037" cy="471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7"/>
          <p:cNvSpPr txBox="1"/>
          <p:nvPr/>
        </p:nvSpPr>
        <p:spPr>
          <a:xfrm>
            <a:off x="2214562" y="2214562"/>
            <a:ext cx="642937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f(x)</a:t>
            </a:r>
            <a:endParaRPr/>
          </a:p>
        </p:txBody>
      </p:sp>
      <p:sp>
        <p:nvSpPr>
          <p:cNvPr id="163" name="Google Shape;163;p7"/>
          <p:cNvSpPr txBox="1"/>
          <p:nvPr/>
        </p:nvSpPr>
        <p:spPr>
          <a:xfrm>
            <a:off x="3500437" y="5857875"/>
            <a:ext cx="2071687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y = f(x)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1750" y="1857375"/>
            <a:ext cx="4038600" cy="2643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71750" y="1928812"/>
            <a:ext cx="4000500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71750" y="1928812"/>
            <a:ext cx="4000500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3350" y="333375"/>
            <a:ext cx="8910637" cy="583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687" y="3357562"/>
            <a:ext cx="2087562" cy="2328862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9"/>
          <p:cNvSpPr txBox="1"/>
          <p:nvPr/>
        </p:nvSpPr>
        <p:spPr>
          <a:xfrm>
            <a:off x="1071562" y="5572125"/>
            <a:ext cx="1857375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Calibri"/>
              <a:buNone/>
            </a:pPr>
            <a:r>
              <a:rPr b="1" i="0" lang="en-US" sz="320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Петров </a:t>
            </a:r>
            <a:endParaRPr/>
          </a:p>
        </p:txBody>
      </p:sp>
      <p:cxnSp>
        <p:nvCxnSpPr>
          <p:cNvPr id="178" name="Google Shape;178;p9"/>
          <p:cNvCxnSpPr/>
          <p:nvPr/>
        </p:nvCxnSpPr>
        <p:spPr>
          <a:xfrm>
            <a:off x="3071812" y="4643437"/>
            <a:ext cx="2928937" cy="1587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med" w="med" type="none"/>
            <a:tailEnd len="med" w="med" type="stealth"/>
          </a:ln>
        </p:spPr>
      </p:cxnSp>
      <p:pic>
        <p:nvPicPr>
          <p:cNvPr id="179" name="Google Shape;17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5812" y="214312"/>
            <a:ext cx="2087562" cy="2328862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9"/>
          <p:cNvSpPr txBox="1"/>
          <p:nvPr/>
        </p:nvSpPr>
        <p:spPr>
          <a:xfrm>
            <a:off x="928687" y="2428875"/>
            <a:ext cx="1857375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Calibri"/>
              <a:buNone/>
            </a:pPr>
            <a:r>
              <a:rPr b="1" i="0" lang="en-US" sz="320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Смирнов </a:t>
            </a:r>
            <a:endParaRPr/>
          </a:p>
        </p:txBody>
      </p:sp>
      <p:pic>
        <p:nvPicPr>
          <p:cNvPr id="181" name="Google Shape;18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00375" y="2357437"/>
            <a:ext cx="4143375" cy="8524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9"/>
          <p:cNvCxnSpPr/>
          <p:nvPr/>
        </p:nvCxnSpPr>
        <p:spPr>
          <a:xfrm>
            <a:off x="2928937" y="1500187"/>
            <a:ext cx="2928937" cy="1587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med" w="med" type="none"/>
            <a:tailEnd len="med" w="med" type="stealth"/>
          </a:ln>
        </p:spPr>
      </p:cxnSp>
      <p:pic>
        <p:nvPicPr>
          <p:cNvPr id="183" name="Google Shape;183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86437" y="500062"/>
            <a:ext cx="1538287" cy="1843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57562" y="928687"/>
            <a:ext cx="2000250" cy="476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5" name="Google Shape;185;p9"/>
          <p:cNvGrpSpPr/>
          <p:nvPr/>
        </p:nvGrpSpPr>
        <p:grpSpPr>
          <a:xfrm>
            <a:off x="6000750" y="3429000"/>
            <a:ext cx="2214562" cy="2130425"/>
            <a:chOff x="2428860" y="357166"/>
            <a:chExt cx="1693486" cy="1986909"/>
          </a:xfrm>
        </p:grpSpPr>
        <p:pic>
          <p:nvPicPr>
            <p:cNvPr id="186" name="Google Shape;186;p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643174" y="357166"/>
              <a:ext cx="1479172" cy="19869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7" name="Google Shape;187;p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428860" y="357166"/>
              <a:ext cx="1137995" cy="192880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8" name="Google Shape;188;p9"/>
          <p:cNvSpPr txBox="1"/>
          <p:nvPr/>
        </p:nvSpPr>
        <p:spPr>
          <a:xfrm>
            <a:off x="3500437" y="5214937"/>
            <a:ext cx="3429000" cy="8302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Calibri"/>
              <a:buNone/>
            </a:pPr>
            <a:r>
              <a:rPr b="1" i="0" lang="en-US" sz="480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b="1" i="0" lang="en-US" sz="280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i="0" lang="en-US" sz="320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Петров ) = 46</a:t>
            </a:r>
            <a:endParaRPr/>
          </a:p>
        </p:txBody>
      </p:sp>
      <p:sp>
        <p:nvSpPr>
          <p:cNvPr id="189" name="Google Shape;189;p9"/>
          <p:cNvSpPr txBox="1"/>
          <p:nvPr/>
        </p:nvSpPr>
        <p:spPr>
          <a:xfrm>
            <a:off x="3071812" y="571500"/>
            <a:ext cx="2500312" cy="8302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Соответствие (зависимость)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2012-10-23T09:26:59Z</dcterms:created>
  <dc:creator>Домашний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