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72" r:id="rId3"/>
    <p:sldId id="273" r:id="rId4"/>
    <p:sldId id="274" r:id="rId5"/>
    <p:sldId id="262" r:id="rId6"/>
    <p:sldId id="276" r:id="rId7"/>
    <p:sldId id="263" r:id="rId8"/>
    <p:sldId id="264" r:id="rId9"/>
    <p:sldId id="265" r:id="rId10"/>
    <p:sldId id="266" r:id="rId11"/>
    <p:sldId id="257" r:id="rId12"/>
    <p:sldId id="258" r:id="rId13"/>
    <p:sldId id="275" r:id="rId14"/>
    <p:sldId id="270" r:id="rId15"/>
    <p:sldId id="269" r:id="rId16"/>
    <p:sldId id="268" r:id="rId17"/>
    <p:sldId id="279" r:id="rId18"/>
    <p:sldId id="280" r:id="rId19"/>
    <p:sldId id="277" r:id="rId20"/>
  </p:sldIdLst>
  <p:sldSz cx="10691813" cy="7559675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FFA6"/>
    <a:srgbClr val="0099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899" y="-9334"/>
            <a:ext cx="10723753" cy="7578343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1972" y="2650553"/>
            <a:ext cx="6813013" cy="1814743"/>
          </a:xfrm>
        </p:spPr>
        <p:txBody>
          <a:bodyPr anchor="b">
            <a:noAutofit/>
          </a:bodyPr>
          <a:lstStyle>
            <a:lvl1pPr algn="r">
              <a:defRPr sz="5952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1972" y="4465295"/>
            <a:ext cx="6813013" cy="12091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0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8" y="671971"/>
            <a:ext cx="7422197" cy="3751839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8" y="4927788"/>
            <a:ext cx="7422197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1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050" y="671971"/>
            <a:ext cx="7100026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87454" y="4003828"/>
            <a:ext cx="6337219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4927788"/>
            <a:ext cx="7422198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64420" y="871246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89888" y="3181894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2256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6" y="2129659"/>
            <a:ext cx="7422198" cy="2861014"/>
          </a:xfrm>
        </p:spPr>
        <p:txBody>
          <a:bodyPr anchor="b">
            <a:normAutofit/>
          </a:bodyPr>
          <a:lstStyle>
            <a:lvl1pPr algn="l">
              <a:defRPr sz="485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4990673"/>
            <a:ext cx="7422198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904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050" y="671971"/>
            <a:ext cx="7100026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2784" y="4423810"/>
            <a:ext cx="7422200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4990673"/>
            <a:ext cx="7422198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64420" y="871246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89888" y="3181894"/>
            <a:ext cx="534730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4231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4" y="671971"/>
            <a:ext cx="7414890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12784" y="4423810"/>
            <a:ext cx="7422200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4990673"/>
            <a:ext cx="7422198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2741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516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9097" y="671972"/>
            <a:ext cx="1144496" cy="5788752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2786" y="671972"/>
            <a:ext cx="6074393" cy="578875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13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96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49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6" y="2977208"/>
            <a:ext cx="7422198" cy="2013467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4990673"/>
            <a:ext cx="7422198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3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8" y="671971"/>
            <a:ext cx="7422197" cy="1455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788" y="2381649"/>
            <a:ext cx="3610836" cy="42778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4148" y="2381651"/>
            <a:ext cx="3610837" cy="4277834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64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7" y="671971"/>
            <a:ext cx="7422196" cy="1455937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2382084"/>
            <a:ext cx="3613833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786" y="3017307"/>
            <a:ext cx="3613833" cy="364217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21149" y="2382084"/>
            <a:ext cx="3613833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21149" y="3017307"/>
            <a:ext cx="3613833" cy="364217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91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6" y="671971"/>
            <a:ext cx="7422197" cy="1455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55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29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6" y="1651933"/>
            <a:ext cx="3262479" cy="1409272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5789" y="567610"/>
            <a:ext cx="3959194" cy="609187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786" y="3061205"/>
            <a:ext cx="3262479" cy="2848876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55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86" y="5291772"/>
            <a:ext cx="7422197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12786" y="671971"/>
            <a:ext cx="7422197" cy="423919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786" y="5916496"/>
            <a:ext cx="7422197" cy="742987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14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900" y="-9334"/>
            <a:ext cx="10723754" cy="7578343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787" y="671971"/>
            <a:ext cx="7422196" cy="145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86" y="2381651"/>
            <a:ext cx="7422197" cy="427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0211" y="6659484"/>
            <a:ext cx="79993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1758B-1672-414C-AC1B-14FB8D445D02}" type="datetimeFigureOut">
              <a:rPr lang="fr-FR" smtClean="0"/>
              <a:t>28/08/2024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2787" y="6659484"/>
            <a:ext cx="54055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35572" y="6659484"/>
            <a:ext cx="59941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3DC78C1-4925-47CF-8B6D-19D6A5C38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55551" y="1298432"/>
            <a:ext cx="878317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0" dirty="0">
                <a:latin typeface="Century Gothic" panose="020B0502020202020204" pitchFamily="34" charset="0"/>
              </a:rPr>
              <a:t>Réunion Parents </a:t>
            </a:r>
          </a:p>
          <a:p>
            <a:pPr algn="ctr"/>
            <a:endParaRPr lang="fr-FR" sz="4400" dirty="0">
              <a:latin typeface="Century Gothic" panose="020B0502020202020204" pitchFamily="34" charset="0"/>
            </a:endParaRPr>
          </a:p>
          <a:p>
            <a:pPr algn="ctr"/>
            <a:r>
              <a:rPr lang="fr-FR" sz="4400" dirty="0">
                <a:latin typeface="Century Gothic" panose="020B0502020202020204" pitchFamily="34" charset="0"/>
              </a:rPr>
              <a:t>Mardi 21 septembre 2021 à 18H</a:t>
            </a:r>
          </a:p>
        </p:txBody>
      </p:sp>
    </p:spTree>
    <p:extLst>
      <p:ext uri="{BB962C8B-B14F-4D97-AF65-F5344CB8AC3E}">
        <p14:creationId xmlns:p14="http://schemas.microsoft.com/office/powerpoint/2010/main" val="1651162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80556" y="450166"/>
            <a:ext cx="69878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Fonctionnement: maths </a:t>
            </a:r>
          </a:p>
        </p:txBody>
      </p:sp>
      <p:sp>
        <p:nvSpPr>
          <p:cNvPr id="3" name="Rectangle 2"/>
          <p:cNvSpPr/>
          <p:nvPr/>
        </p:nvSpPr>
        <p:spPr>
          <a:xfrm>
            <a:off x="439635" y="2051534"/>
            <a:ext cx="8983550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latin typeface="Century Gothic" panose="020B0502020202020204" pitchFamily="34" charset="0"/>
              </a:rPr>
              <a:t>Méthode J’apprends les maths avec </a:t>
            </a:r>
            <a:r>
              <a:rPr lang="fr-FR" sz="2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Picbille</a:t>
            </a:r>
            <a:r>
              <a:rPr lang="fr-FR" sz="2400" dirty="0">
                <a:latin typeface="Century Gothic" panose="020B0502020202020204" pitchFamily="34" charset="0"/>
              </a:rPr>
              <a:t> </a:t>
            </a:r>
            <a:r>
              <a:rPr lang="fr-FR" sz="2400" b="1" u="sng" dirty="0">
                <a:latin typeface="Century Gothic" panose="020B0502020202020204" pitchFamily="34" charset="0"/>
              </a:rPr>
              <a:t>FICHIER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Numération</a:t>
            </a:r>
            <a:r>
              <a:rPr lang="fr-FR" sz="2400" dirty="0">
                <a:latin typeface="Century Gothic" panose="020B0502020202020204" pitchFamily="34" charset="0"/>
              </a:rPr>
              <a:t>: nombre jusqu’à 100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Compter/ dénombrer/ comparer/ ranger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Calcul</a:t>
            </a:r>
            <a:r>
              <a:rPr lang="fr-FR" sz="2400" dirty="0">
                <a:latin typeface="Century Gothic" panose="020B0502020202020204" pitchFamily="34" charset="0"/>
              </a:rPr>
              <a:t>: Addition en ligne et en colonne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             Soustraction en ligne et en colonne sans retenue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Géométrie</a:t>
            </a:r>
            <a:r>
              <a:rPr lang="fr-FR" sz="2400" dirty="0">
                <a:latin typeface="Century Gothic" panose="020B0502020202020204" pitchFamily="34" charset="0"/>
              </a:rPr>
              <a:t>: tracés à la règle/ figures planes/ solides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Grandeurs et mesures</a:t>
            </a:r>
            <a:r>
              <a:rPr lang="fr-FR" sz="2400" dirty="0">
                <a:latin typeface="Century Gothic" panose="020B0502020202020204" pitchFamily="34" charset="0"/>
              </a:rPr>
              <a:t>: heure/ monnaie/ longueurs/ masses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1031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4906" y="450166"/>
            <a:ext cx="91791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Fonctionnement: autres matières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8448" y="1601368"/>
            <a:ext cx="8935459" cy="56323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>
                <a:latin typeface="Century Gothic" panose="020B0502020202020204" pitchFamily="34" charset="0"/>
              </a:rPr>
              <a:t>QLM</a:t>
            </a:r>
            <a:r>
              <a:rPr lang="fr-FR" sz="2400" dirty="0">
                <a:latin typeface="Century Gothic" panose="020B0502020202020204" pitchFamily="34" charset="0"/>
              </a:rPr>
              <a:t>: méthode d’investigation (les petits chercheurs): 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Questions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Hypothèses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Recherche de solution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Conclusion 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Anglais</a:t>
            </a:r>
            <a:r>
              <a:rPr lang="fr-FR" sz="2400" dirty="0">
                <a:latin typeface="Century Gothic" panose="020B0502020202020204" pitchFamily="34" charset="0"/>
              </a:rPr>
              <a:t>: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Avec Marie-Jo, maitresse de GS à la retraite mais bénévole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EMC</a:t>
            </a:r>
            <a:r>
              <a:rPr lang="fr-FR" sz="2400" dirty="0">
                <a:latin typeface="Century Gothic" panose="020B0502020202020204" pitchFamily="34" charset="0"/>
              </a:rPr>
              <a:t>: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Discussion débat échange 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Musique/Arts visuels</a:t>
            </a:r>
            <a:r>
              <a:rPr lang="fr-FR" sz="2400" dirty="0">
                <a:latin typeface="Century Gothic" panose="020B0502020202020204" pitchFamily="34" charset="0"/>
              </a:rPr>
              <a:t>: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Selon les différents projets de l’année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Thématiques géographiques et/ou historiques</a:t>
            </a:r>
          </a:p>
        </p:txBody>
      </p:sp>
    </p:spTree>
    <p:extLst>
      <p:ext uri="{BB962C8B-B14F-4D97-AF65-F5344CB8AC3E}">
        <p14:creationId xmlns:p14="http://schemas.microsoft.com/office/powerpoint/2010/main" val="1015082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445" y="27284"/>
            <a:ext cx="5315500" cy="753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224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35469" y="0"/>
            <a:ext cx="3818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Journée type</a:t>
            </a:r>
          </a:p>
        </p:txBody>
      </p:sp>
      <p:sp>
        <p:nvSpPr>
          <p:cNvPr id="3" name="Rectangle 2"/>
          <p:cNvSpPr/>
          <p:nvPr/>
        </p:nvSpPr>
        <p:spPr>
          <a:xfrm>
            <a:off x="753814" y="769441"/>
            <a:ext cx="9001182" cy="65633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u="sng" dirty="0">
                <a:latin typeface="Century Gothic" panose="020B0502020202020204" pitchFamily="34" charset="0"/>
              </a:rPr>
              <a:t>8H20 / ENTREE: </a:t>
            </a:r>
            <a:r>
              <a:rPr lang="fr-FR" sz="2000" dirty="0">
                <a:latin typeface="Century Gothic" panose="020B0502020202020204" pitchFamily="34" charset="0"/>
              </a:rPr>
              <a:t>Lavage des mains au savon </a:t>
            </a:r>
            <a:endParaRPr lang="fr-FR" sz="2000" b="1" u="sng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ACUEIL /RITUELS</a:t>
            </a:r>
            <a:r>
              <a:rPr lang="fr-FR" sz="2000" b="1" dirty="0">
                <a:latin typeface="Century Gothic" panose="020B0502020202020204" pitchFamily="34" charset="0"/>
              </a:rPr>
              <a:t> :</a:t>
            </a:r>
            <a:r>
              <a:rPr lang="fr-FR" sz="2000" b="1" u="sng" dirty="0">
                <a:latin typeface="Century Gothic" panose="020B0502020202020204" pitchFamily="34" charset="0"/>
              </a:rPr>
              <a:t> </a:t>
            </a:r>
            <a:r>
              <a:rPr lang="fr-FR" sz="2000" dirty="0">
                <a:latin typeface="Century Gothic" panose="020B0502020202020204" pitchFamily="34" charset="0"/>
              </a:rPr>
              <a:t>date ( calendrier, écriture date) 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Écriture (mots en cursive sur ardoise) 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Français</a:t>
            </a:r>
            <a:r>
              <a:rPr lang="fr-FR" sz="2000" dirty="0">
                <a:latin typeface="Century Gothic" panose="020B0502020202020204" pitchFamily="34" charset="0"/>
              </a:rPr>
              <a:t> : VOCABULAIRE / LECTURE / ORTHOGRAPHE / ETUDE DES SONS </a:t>
            </a:r>
          </a:p>
          <a:p>
            <a:endParaRPr lang="fr-FR" sz="1100" dirty="0">
              <a:latin typeface="Century Gothic" panose="020B0502020202020204" pitchFamily="34" charset="0"/>
            </a:endParaRPr>
          </a:p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RECREATION /LAVAGE DES MAINS </a:t>
            </a:r>
          </a:p>
          <a:p>
            <a:endParaRPr lang="fr-FR" sz="1100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Maths</a:t>
            </a:r>
            <a:r>
              <a:rPr lang="fr-FR" sz="2000" dirty="0">
                <a:latin typeface="Century Gothic" panose="020B0502020202020204" pitchFamily="34" charset="0"/>
              </a:rPr>
              <a:t> : CALCUL MENTAL / NUMERATION / GEOMETRIE 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POESIE / CHANT /ANGLAIS</a:t>
            </a:r>
          </a:p>
          <a:p>
            <a:endParaRPr lang="fr-FR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1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11h20 : SORTIE / REPAS/ CANTINE / Désinfection des tables</a:t>
            </a:r>
          </a:p>
          <a:p>
            <a:pPr algn="ctr"/>
            <a:endParaRPr lang="fr-FR" sz="105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Devoirs</a:t>
            </a:r>
            <a:r>
              <a:rPr lang="fr-FR" sz="2000" dirty="0">
                <a:latin typeface="Century Gothic" panose="020B0502020202020204" pitchFamily="34" charset="0"/>
              </a:rPr>
              <a:t>  MOTS DANS LE CAHIER JAUNE </a:t>
            </a:r>
          </a:p>
          <a:p>
            <a:r>
              <a:rPr lang="fr-FR" sz="2000" b="1" u="sng" dirty="0">
                <a:latin typeface="Century Gothic" panose="020B0502020202020204" pitchFamily="34" charset="0"/>
              </a:rPr>
              <a:t>Français et mathématiques en atelier </a:t>
            </a:r>
          </a:p>
          <a:p>
            <a:endParaRPr lang="fr-FR" b="1" u="sng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Questionner le monde</a:t>
            </a:r>
            <a:r>
              <a:rPr lang="fr-FR" sz="2000" b="1" dirty="0">
                <a:latin typeface="Century Gothic" panose="020B0502020202020204" pitchFamily="34" charset="0"/>
              </a:rPr>
              <a:t> : </a:t>
            </a:r>
            <a:r>
              <a:rPr lang="fr-FR" sz="2000" dirty="0">
                <a:latin typeface="Century Gothic" panose="020B0502020202020204" pitchFamily="34" charset="0"/>
              </a:rPr>
              <a:t>SCIENCES / TEMPS/ ESPACE 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pPr algn="ctr"/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RECREATION /LAVAGE DES MAINS 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Ecriture / encodage / dictée 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EPS / ARTS VISUELS / INFORMATIQUE / projet couture 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Méthodologie</a:t>
            </a:r>
            <a:r>
              <a:rPr lang="fr-FR" sz="2000" dirty="0">
                <a:latin typeface="Century Gothic" panose="020B0502020202020204" pitchFamily="34" charset="0"/>
              </a:rPr>
              <a:t>: CARTABLE</a:t>
            </a:r>
          </a:p>
        </p:txBody>
      </p:sp>
    </p:spTree>
    <p:extLst>
      <p:ext uri="{BB962C8B-B14F-4D97-AF65-F5344CB8AC3E}">
        <p14:creationId xmlns:p14="http://schemas.microsoft.com/office/powerpoint/2010/main" val="3411665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2621" y="450166"/>
            <a:ext cx="9063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Dispositif d’aide: </a:t>
            </a:r>
            <a:r>
              <a:rPr lang="fr-FR" sz="4400" dirty="0" err="1">
                <a:latin typeface="Century Gothic" panose="020B0502020202020204" pitchFamily="34" charset="0"/>
              </a:rPr>
              <a:t>Rased</a:t>
            </a:r>
            <a:r>
              <a:rPr lang="fr-FR" sz="4400" dirty="0">
                <a:latin typeface="Century Gothic" panose="020B0502020202020204" pitchFamily="34" charset="0"/>
              </a:rPr>
              <a:t>/Psy/APC</a:t>
            </a:r>
          </a:p>
        </p:txBody>
      </p:sp>
      <p:sp>
        <p:nvSpPr>
          <p:cNvPr id="3" name="Rectangle 2"/>
          <p:cNvSpPr/>
          <p:nvPr/>
        </p:nvSpPr>
        <p:spPr>
          <a:xfrm>
            <a:off x="439634" y="2051534"/>
            <a:ext cx="894351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>
                <a:latin typeface="Century Gothic" panose="020B0502020202020204" pitchFamily="34" charset="0"/>
              </a:rPr>
              <a:t>Poste E</a:t>
            </a:r>
            <a:r>
              <a:rPr lang="fr-FR" sz="2400" dirty="0">
                <a:latin typeface="Century Gothic" panose="020B0502020202020204" pitchFamily="34" charset="0"/>
              </a:rPr>
              <a:t>: Mme Pauline Guillain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Aide en petit groupe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Psychologue scolaire</a:t>
            </a:r>
            <a:r>
              <a:rPr lang="fr-FR" sz="2400" b="1" dirty="0">
                <a:latin typeface="Century Gothic" panose="020B0502020202020204" pitchFamily="34" charset="0"/>
              </a:rPr>
              <a:t>: </a:t>
            </a:r>
            <a:r>
              <a:rPr lang="fr-FR" sz="2400" dirty="0">
                <a:latin typeface="Century Gothic" panose="020B0502020202020204" pitchFamily="34" charset="0"/>
              </a:rPr>
              <a:t>Florence PENAVAIRE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pour tous les élèves et aussi leurs parents afin d’aider au mieux les enfants.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Comment contacter: via le cahier jaune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APC</a:t>
            </a:r>
            <a:r>
              <a:rPr lang="fr-FR" sz="2400" dirty="0">
                <a:latin typeface="Century Gothic" panose="020B0502020202020204" pitchFamily="34" charset="0"/>
              </a:rPr>
              <a:t>: aide personnalisée par petit groupe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Les lundis et jeudis de 11h30 à 12h15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Début: Lundi 1 octobre jusqu'aux vacances de la Toussaint</a:t>
            </a:r>
          </a:p>
        </p:txBody>
      </p:sp>
    </p:spTree>
    <p:extLst>
      <p:ext uri="{BB962C8B-B14F-4D97-AF65-F5344CB8AC3E}">
        <p14:creationId xmlns:p14="http://schemas.microsoft.com/office/powerpoint/2010/main" val="3782167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85092" y="450166"/>
            <a:ext cx="55787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Recommandations:</a:t>
            </a:r>
          </a:p>
        </p:txBody>
      </p:sp>
      <p:sp>
        <p:nvSpPr>
          <p:cNvPr id="3" name="Rectangle 2"/>
          <p:cNvSpPr/>
          <p:nvPr/>
        </p:nvSpPr>
        <p:spPr>
          <a:xfrm>
            <a:off x="819462" y="1460691"/>
            <a:ext cx="8166018" cy="5324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u="sng" dirty="0">
                <a:latin typeface="Century Gothic" panose="020B0502020202020204" pitchFamily="34" charset="0"/>
              </a:rPr>
              <a:t>Devoirs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Pas plus de 15-20 min le soir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Ne pas bloquer votre enfant / ne pas insister 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Ce ne sont que des révisions de ce qu’on fait en journée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dirty="0">
                <a:latin typeface="Century Gothic" panose="020B0502020202020204" pitchFamily="34" charset="0"/>
              </a:rPr>
              <a:t>Les cahiers ou fichiers sont donnés à signer à tour de 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rôle en fin de semaine.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Langage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Faire reformuler lorsque votre enfant fait des erreurs à l’oral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Écriture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Veiller à la bonne tenue du stylo/crayon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b="1" u="sng" dirty="0">
                <a:latin typeface="Century Gothic" panose="020B0502020202020204" pitchFamily="34" charset="0"/>
              </a:rPr>
              <a:t>Ecrans et sommeil:</a:t>
            </a:r>
          </a:p>
          <a:p>
            <a:r>
              <a:rPr lang="fr-FR" sz="2000" dirty="0">
                <a:latin typeface="Century Gothic" panose="020B0502020202020204" pitchFamily="34" charset="0"/>
              </a:rPr>
              <a:t>Télé, tablettes et téléphones à limiter surtout avant d’aller dormir</a:t>
            </a:r>
          </a:p>
          <a:p>
            <a:r>
              <a:rPr lang="fr-FR" sz="2000" u="sng" dirty="0">
                <a:latin typeface="Century Gothic" panose="020B0502020202020204" pitchFamily="34" charset="0"/>
              </a:rPr>
              <a:t>Rappel</a:t>
            </a:r>
            <a:r>
              <a:rPr lang="fr-FR" sz="2000" dirty="0">
                <a:latin typeface="Century Gothic" panose="020B0502020202020204" pitchFamily="34" charset="0"/>
              </a:rPr>
              <a:t>: de 6 à 13 ans c’est environ 9 à 11h par nuit</a:t>
            </a:r>
          </a:p>
        </p:txBody>
      </p:sp>
    </p:spTree>
    <p:extLst>
      <p:ext uri="{BB962C8B-B14F-4D97-AF65-F5344CB8AC3E}">
        <p14:creationId xmlns:p14="http://schemas.microsoft.com/office/powerpoint/2010/main" val="4131014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84469" y="450166"/>
            <a:ext cx="5379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Projets/ Sorties/ 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375139" y="1371600"/>
            <a:ext cx="4196862" cy="489364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400" dirty="0">
                <a:latin typeface="Century Gothic" panose="020B0502020202020204" pitchFamily="34" charset="0"/>
              </a:rPr>
              <a:t>PROJET COUTURE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Spectacle figuier blanc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Nettoyons la nature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Unicef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Sous les couvertures/salon du livre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Partenariat AZUR et le recyclage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Médiathèque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Les ateliers natures 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88BFFA-78DC-43B4-A1B6-8C789F4E243A}"/>
              </a:ext>
            </a:extLst>
          </p:cNvPr>
          <p:cNvSpPr/>
          <p:nvPr/>
        </p:nvSpPr>
        <p:spPr>
          <a:xfrm>
            <a:off x="4865565" y="1371600"/>
            <a:ext cx="5343525" cy="101566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r>
              <a:rPr lang="fr-FR" sz="2000" b="1" dirty="0">
                <a:latin typeface="Century Gothic" panose="020B0502020202020204" pitchFamily="34" charset="0"/>
              </a:rPr>
              <a:t>Cité des sciences :  </a:t>
            </a:r>
            <a:r>
              <a:rPr lang="fr-FR" sz="2000" dirty="0">
                <a:latin typeface="Century Gothic" panose="020B0502020202020204" pitchFamily="34" charset="0"/>
              </a:rPr>
              <a:t>1</a:t>
            </a:r>
            <a:r>
              <a:rPr lang="fr-FR" sz="2000" baseline="30000" dirty="0">
                <a:latin typeface="Century Gothic" panose="020B0502020202020204" pitchFamily="34" charset="0"/>
              </a:rPr>
              <a:t>ère</a:t>
            </a:r>
            <a:r>
              <a:rPr lang="fr-FR" sz="2000" dirty="0">
                <a:latin typeface="Century Gothic" panose="020B0502020202020204" pitchFamily="34" charset="0"/>
              </a:rPr>
              <a:t> sortie courant décembre</a:t>
            </a:r>
          </a:p>
          <a:p>
            <a:r>
              <a:rPr lang="fr-FR" sz="2000" b="1" dirty="0">
                <a:latin typeface="Century Gothic" panose="020B0502020202020204" pitchFamily="34" charset="0"/>
              </a:rPr>
              <a:t>Une </a:t>
            </a:r>
            <a:r>
              <a:rPr lang="fr-FR" sz="2000" dirty="0">
                <a:latin typeface="Century Gothic" panose="020B0502020202020204" pitchFamily="34" charset="0"/>
              </a:rPr>
              <a:t>prévue en </a:t>
            </a:r>
            <a:r>
              <a:rPr lang="fr-FR" sz="2000" b="1" dirty="0">
                <a:latin typeface="Century Gothic" panose="020B0502020202020204" pitchFamily="34" charset="0"/>
              </a:rPr>
              <a:t>Juin</a:t>
            </a:r>
            <a:r>
              <a:rPr lang="fr-FR" sz="20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28DE7E-0624-4767-A12E-4237C864DFF0}"/>
              </a:ext>
            </a:extLst>
          </p:cNvPr>
          <p:cNvSpPr/>
          <p:nvPr/>
        </p:nvSpPr>
        <p:spPr>
          <a:xfrm>
            <a:off x="4865564" y="3133506"/>
            <a:ext cx="5451110" cy="317009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2000" b="1" u="sng" dirty="0">
                <a:latin typeface="Century Gothic" panose="020B0502020202020204" pitchFamily="34" charset="0"/>
              </a:rPr>
              <a:t>Sport les </a:t>
            </a:r>
            <a:r>
              <a:rPr lang="fr-FR" sz="20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MARDIS</a:t>
            </a:r>
            <a:r>
              <a:rPr lang="fr-FR" sz="2000" b="1" u="sng" dirty="0">
                <a:latin typeface="Century Gothic" panose="020B0502020202020204" pitchFamily="34" charset="0"/>
              </a:rPr>
              <a:t> ET </a:t>
            </a:r>
            <a:r>
              <a:rPr lang="fr-FR" sz="2000" b="1" u="sng" dirty="0">
                <a:solidFill>
                  <a:schemeClr val="accent2"/>
                </a:solidFill>
                <a:latin typeface="Century Gothic" panose="020B0502020202020204" pitchFamily="34" charset="0"/>
              </a:rPr>
              <a:t>VENDREDI </a:t>
            </a:r>
          </a:p>
          <a:p>
            <a:endParaRPr lang="fr-FR" b="1" u="sng" dirty="0">
              <a:solidFill>
                <a:schemeClr val="accent2"/>
              </a:solidFill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A l’école ( salle de sport / cour de récréation )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latin typeface="Century Gothic" panose="020B0502020202020204" pitchFamily="34" charset="0"/>
              </a:rPr>
              <a:t>Sport de ballons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latin typeface="Century Gothic" panose="020B0502020202020204" pitchFamily="34" charset="0"/>
              </a:rPr>
              <a:t>Danse 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latin typeface="Century Gothic" panose="020B0502020202020204" pitchFamily="34" charset="0"/>
              </a:rPr>
              <a:t>Athlétisme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latin typeface="Century Gothic" panose="020B0502020202020204" pitchFamily="34" charset="0"/>
              </a:rPr>
              <a:t>Thèque </a:t>
            </a:r>
          </a:p>
          <a:p>
            <a:endParaRPr lang="fr-FR" b="1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endParaRPr lang="fr-FR" b="1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latin typeface="Century Gothic" panose="020B0502020202020204" pitchFamily="34" charset="0"/>
              </a:rPr>
              <a:t>Sport d’ opposition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latin typeface="Century Gothic" panose="020B0502020202020204" pitchFamily="34" charset="0"/>
              </a:rPr>
              <a:t>Acrosport </a:t>
            </a:r>
          </a:p>
        </p:txBody>
      </p:sp>
    </p:spTree>
    <p:extLst>
      <p:ext uri="{BB962C8B-B14F-4D97-AF65-F5344CB8AC3E}">
        <p14:creationId xmlns:p14="http://schemas.microsoft.com/office/powerpoint/2010/main" val="3122579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C2803D-CEF6-483B-8C80-3C4B0311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74" y="714400"/>
            <a:ext cx="7422196" cy="64101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BENEYLU </a:t>
            </a:r>
            <a:br>
              <a:rPr lang="fr-FR" dirty="0"/>
            </a:b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B672A9A-173A-46BA-BC91-BC77519D20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94" y="88589"/>
            <a:ext cx="3600450" cy="126682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AFD76DB-40CF-4730-A418-BD81E80526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55" y="1871888"/>
            <a:ext cx="4676968" cy="293133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A8F2738-9336-4266-82EA-C76D205D8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861" y="3828916"/>
            <a:ext cx="5521297" cy="344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551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C2803D-CEF6-483B-8C80-3C4B0311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74" y="714400"/>
            <a:ext cx="7422196" cy="64101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err="1"/>
              <a:t>pHARe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6755D89-A60B-4205-8F03-DB413836F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435" y="1888744"/>
            <a:ext cx="8572941" cy="461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914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82393" y="2560320"/>
            <a:ext cx="59811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600" dirty="0">
                <a:latin typeface="Century Gothic" panose="020B050202020202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236550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61810" y="450166"/>
            <a:ext cx="22504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L’école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34793" y="1313389"/>
            <a:ext cx="621224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u="sng" dirty="0">
                <a:latin typeface="Century Gothic" panose="020B0502020202020204" pitchFamily="34" charset="0"/>
              </a:rPr>
              <a:t>13 classes: 343 élèves</a:t>
            </a:r>
            <a:endParaRPr lang="fr-FR" sz="4400" dirty="0">
              <a:latin typeface="Century Gothic" panose="020B0502020202020204" pitchFamily="34" charset="0"/>
            </a:endParaRPr>
          </a:p>
          <a:p>
            <a:pPr marL="571500" indent="-571500">
              <a:buFontTx/>
              <a:buChar char="-"/>
            </a:pPr>
            <a:r>
              <a:rPr lang="fr-FR" sz="4400" dirty="0">
                <a:latin typeface="Century Gothic" panose="020B0502020202020204" pitchFamily="34" charset="0"/>
              </a:rPr>
              <a:t>3x2 CP</a:t>
            </a:r>
          </a:p>
          <a:p>
            <a:pPr marL="571500" indent="-571500">
              <a:buFontTx/>
              <a:buChar char="-"/>
            </a:pPr>
            <a:r>
              <a:rPr lang="fr-FR" sz="4400" dirty="0">
                <a:latin typeface="Century Gothic" panose="020B0502020202020204" pitchFamily="34" charset="0"/>
              </a:rPr>
              <a:t>3 CE1</a:t>
            </a:r>
          </a:p>
          <a:p>
            <a:pPr marL="571500" indent="-571500">
              <a:buFontTx/>
              <a:buChar char="-"/>
            </a:pPr>
            <a:r>
              <a:rPr lang="fr-FR" sz="4400" dirty="0">
                <a:latin typeface="Century Gothic" panose="020B0502020202020204" pitchFamily="34" charset="0"/>
              </a:rPr>
              <a:t>2 CE2</a:t>
            </a:r>
          </a:p>
          <a:p>
            <a:pPr marL="571500" indent="-571500">
              <a:buFontTx/>
              <a:buChar char="-"/>
            </a:pPr>
            <a:r>
              <a:rPr lang="fr-FR" sz="4400" dirty="0">
                <a:latin typeface="Century Gothic" panose="020B0502020202020204" pitchFamily="34" charset="0"/>
              </a:rPr>
              <a:t>1 CE2/CM1</a:t>
            </a:r>
          </a:p>
          <a:p>
            <a:pPr marL="571500" indent="-571500">
              <a:buFontTx/>
              <a:buChar char="-"/>
            </a:pPr>
            <a:r>
              <a:rPr lang="fr-FR" sz="4400" dirty="0">
                <a:latin typeface="Century Gothic" panose="020B0502020202020204" pitchFamily="34" charset="0"/>
              </a:rPr>
              <a:t>2 CM1</a:t>
            </a:r>
          </a:p>
          <a:p>
            <a:pPr marL="571500" indent="-571500">
              <a:buFontTx/>
              <a:buChar char="-"/>
            </a:pPr>
            <a:r>
              <a:rPr lang="fr-FR" sz="4400" dirty="0">
                <a:latin typeface="Century Gothic" panose="020B0502020202020204" pitchFamily="34" charset="0"/>
              </a:rPr>
              <a:t>3 CM2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331397" y="2120160"/>
            <a:ext cx="3837282" cy="4216539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classes équipées de Tableau Numérique Interactif </a:t>
            </a:r>
            <a:endParaRPr lang="fr-FR" sz="2000" dirty="0">
              <a:latin typeface="Century Gothic" panose="020B0502020202020204" pitchFamily="34" charset="0"/>
            </a:endParaRPr>
          </a:p>
          <a:p>
            <a:endParaRPr lang="fr-FR" sz="2800" i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fr-FR" sz="28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- Ecole classée en REP </a:t>
            </a:r>
          </a:p>
          <a:p>
            <a:endParaRPr lang="fr-FR" sz="2800" i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fr-FR" sz="28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- Circonscription Argenteuil Sud</a:t>
            </a:r>
            <a:r>
              <a:rPr lang="fr-FR" sz="44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5298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61810" y="450166"/>
            <a:ext cx="22252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L’école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84399" y="1418493"/>
            <a:ext cx="792717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i="1" u="sng" dirty="0">
                <a:latin typeface="Century Gothic" panose="020B0502020202020204" pitchFamily="34" charset="0"/>
              </a:rPr>
              <a:t>Joindre l' école</a:t>
            </a:r>
            <a:r>
              <a:rPr lang="fr-FR" sz="2800" i="1" dirty="0">
                <a:latin typeface="Century Gothic" panose="020B0502020202020204" pitchFamily="34" charset="0"/>
              </a:rPr>
              <a:t> : </a:t>
            </a:r>
            <a:r>
              <a:rPr lang="fr-FR" sz="2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Directeur Mr </a:t>
            </a:r>
            <a:r>
              <a:rPr lang="fr-FR" sz="2800" i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Touabi</a:t>
            </a:r>
            <a:r>
              <a:rPr lang="fr-FR" sz="2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fr-FR" sz="2800" dirty="0">
              <a:latin typeface="Century Gothic" panose="020B0502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fr-FR" sz="2800" i="1" dirty="0">
                <a:latin typeface="Century Gothic" panose="020B0502020202020204" pitchFamily="34" charset="0"/>
              </a:rPr>
              <a:t>01.34.11.48.55 : absences </a:t>
            </a:r>
          </a:p>
          <a:p>
            <a:r>
              <a:rPr lang="fr-FR" sz="2800" i="1" dirty="0">
                <a:latin typeface="Century Gothic" panose="020B0502020202020204" pitchFamily="34" charset="0"/>
              </a:rPr>
              <a:t>                               demandes de rendez vous</a:t>
            </a:r>
          </a:p>
          <a:p>
            <a:r>
              <a:rPr lang="fr-FR" sz="2800" i="1" dirty="0">
                <a:latin typeface="Century Gothic" panose="020B0502020202020204" pitchFamily="34" charset="0"/>
              </a:rPr>
              <a:t> </a:t>
            </a:r>
            <a:endParaRPr lang="fr-FR" sz="2800" dirty="0">
              <a:latin typeface="Century Gothic" panose="020B0502020202020204" pitchFamily="34" charset="0"/>
            </a:endParaRPr>
          </a:p>
          <a:p>
            <a:r>
              <a:rPr lang="fr-FR" sz="2800" i="1" dirty="0">
                <a:latin typeface="Century Gothic" panose="020B0502020202020204" pitchFamily="34" charset="0"/>
              </a:rPr>
              <a:t>- 06.37.55.26.56 : urgences, retards ...</a:t>
            </a:r>
            <a:endParaRPr lang="fr-FR" sz="2800" dirty="0"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50571" y="4861092"/>
            <a:ext cx="7460342" cy="181588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i="1" u="sng" dirty="0">
                <a:latin typeface="Century Gothic" panose="020B0502020202020204" pitchFamily="34" charset="0"/>
              </a:rPr>
              <a:t>Horaires :</a:t>
            </a:r>
          </a:p>
          <a:p>
            <a:endParaRPr lang="fr-FR" sz="2800" dirty="0">
              <a:latin typeface="Century Gothic" panose="020B0502020202020204" pitchFamily="34" charset="0"/>
            </a:endParaRPr>
          </a:p>
          <a:p>
            <a:r>
              <a:rPr lang="fr-FR" sz="2800" i="1" dirty="0">
                <a:latin typeface="Century Gothic" panose="020B0502020202020204" pitchFamily="34" charset="0"/>
                <a:sym typeface="Wingdings" panose="05000000000000000000" pitchFamily="2" charset="2"/>
              </a:rPr>
              <a:t> 0</a:t>
            </a:r>
            <a:r>
              <a:rPr lang="fr-FR" sz="2800" i="1" dirty="0">
                <a:latin typeface="Century Gothic" panose="020B0502020202020204" pitchFamily="34" charset="0"/>
              </a:rPr>
              <a:t>8h20 et 13h20 pour les arrivées </a:t>
            </a:r>
            <a:endParaRPr lang="fr-FR" sz="2800" dirty="0">
              <a:latin typeface="Century Gothic" panose="020B0502020202020204" pitchFamily="34" charset="0"/>
            </a:endParaRPr>
          </a:p>
          <a:p>
            <a:r>
              <a:rPr lang="fr-FR" sz="2800" i="1" dirty="0">
                <a:latin typeface="Century Gothic" panose="020B0502020202020204" pitchFamily="34" charset="0"/>
                <a:sym typeface="Wingdings" panose="05000000000000000000" pitchFamily="2" charset="2"/>
              </a:rPr>
              <a:t> </a:t>
            </a:r>
            <a:r>
              <a:rPr lang="fr-FR" sz="2800" i="1" dirty="0">
                <a:latin typeface="Century Gothic" panose="020B0502020202020204" pitchFamily="34" charset="0"/>
              </a:rPr>
              <a:t>11h20 / 16h20 pour les sorties </a:t>
            </a:r>
            <a:endParaRPr lang="fr-FR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881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18933" y="0"/>
            <a:ext cx="7805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Règlement intérieur: Rappel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15930" y="769441"/>
            <a:ext cx="912685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1" u="sng" dirty="0">
                <a:latin typeface="Century Gothic" panose="020B0502020202020204" pitchFamily="34" charset="0"/>
              </a:rPr>
              <a:t>Justifier toutes les absences</a:t>
            </a:r>
            <a:r>
              <a:rPr lang="fr-FR" sz="2400" i="1" dirty="0">
                <a:latin typeface="Century Gothic" panose="020B0502020202020204" pitchFamily="34" charset="0"/>
              </a:rPr>
              <a:t> : </a:t>
            </a:r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i="1" dirty="0">
                <a:latin typeface="Century Gothic" panose="020B0502020202020204" pitchFamily="34" charset="0"/>
              </a:rPr>
              <a:t>Mot dans le cahier jaune et certificat médical si la durée est de plus de 24 heures / Suspicion COVID, transmettre les résultats le plus tôt possible  </a:t>
            </a:r>
            <a:br>
              <a:rPr lang="fr-FR" sz="2400" i="1" dirty="0">
                <a:latin typeface="Century Gothic" panose="020B0502020202020204" pitchFamily="34" charset="0"/>
              </a:rPr>
            </a:br>
            <a:endParaRPr lang="fr-FR" sz="2400" dirty="0">
              <a:latin typeface="Century Gothic" panose="020B0502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 i="1" dirty="0">
                <a:latin typeface="Century Gothic" panose="020B0502020202020204" pitchFamily="34" charset="0"/>
              </a:rPr>
              <a:t>Pas de bonbons, pas de portables, de parapluies, de lunettes de soleil</a:t>
            </a:r>
          </a:p>
          <a:p>
            <a:pPr marL="342900" indent="-342900">
              <a:buFontTx/>
              <a:buChar char="-"/>
            </a:pPr>
            <a:endParaRPr lang="fr-FR" sz="2400" dirty="0">
              <a:latin typeface="Century Gothic" panose="020B0502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 b="1" i="1" u="sng" dirty="0">
                <a:latin typeface="Century Gothic" panose="020B0502020202020204" pitchFamily="34" charset="0"/>
              </a:rPr>
              <a:t>Jeux</a:t>
            </a:r>
            <a:r>
              <a:rPr lang="fr-FR" sz="2400" i="1" dirty="0">
                <a:latin typeface="Century Gothic" panose="020B0502020202020204" pitchFamily="34" charset="0"/>
              </a:rPr>
              <a:t>: uniquement des petites billes, les toupies, cartes </a:t>
            </a:r>
            <a:r>
              <a:rPr lang="fr-FR" sz="2400" i="1" dirty="0" err="1">
                <a:latin typeface="Century Gothic" panose="020B0502020202020204" pitchFamily="34" charset="0"/>
              </a:rPr>
              <a:t>Pokemon</a:t>
            </a:r>
            <a:r>
              <a:rPr lang="fr-FR" sz="2400" i="1" dirty="0">
                <a:latin typeface="Century Gothic" panose="020B0502020202020204" pitchFamily="34" charset="0"/>
              </a:rPr>
              <a:t>, cordes à sauter, élastiques / chaque jeu est individuel et ne peut être partagé </a:t>
            </a:r>
            <a:br>
              <a:rPr lang="fr-FR" sz="2400" i="1" dirty="0">
                <a:latin typeface="Century Gothic" panose="020B0502020202020204" pitchFamily="34" charset="0"/>
              </a:rPr>
            </a:br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i="1" dirty="0">
                <a:latin typeface="Century Gothic" panose="020B0502020202020204" pitchFamily="34" charset="0"/>
              </a:rPr>
              <a:t>- </a:t>
            </a:r>
            <a:r>
              <a:rPr lang="fr-FR" sz="2400" b="1" i="1" u="sng" dirty="0">
                <a:latin typeface="Century Gothic" panose="020B0502020202020204" pitchFamily="34" charset="0"/>
              </a:rPr>
              <a:t>Attention à la tenue </a:t>
            </a:r>
            <a:r>
              <a:rPr lang="fr-FR" sz="2400" i="1" dirty="0">
                <a:latin typeface="Century Gothic" panose="020B0502020202020204" pitchFamily="34" charset="0"/>
              </a:rPr>
              <a:t>: pas de nombril visible et pas de tongs ou claquettes !</a:t>
            </a:r>
            <a:endParaRPr lang="fr-FR" sz="2400" dirty="0">
              <a:latin typeface="Century Gothic" panose="020B0502020202020204" pitchFamily="34" charset="0"/>
            </a:endParaRPr>
          </a:p>
          <a:p>
            <a:br>
              <a:rPr lang="fr-FR" sz="2400" i="1" dirty="0">
                <a:latin typeface="Century Gothic" panose="020B0502020202020204" pitchFamily="34" charset="0"/>
              </a:rPr>
            </a:br>
            <a:r>
              <a:rPr lang="fr-FR" sz="2400" i="1" dirty="0">
                <a:latin typeface="Century Gothic" panose="020B0502020202020204" pitchFamily="34" charset="0"/>
              </a:rPr>
              <a:t>- Attestation de sécurité sociale </a:t>
            </a:r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i="1" dirty="0">
                <a:latin typeface="Century Gothic" panose="020B0502020202020204" pitchFamily="34" charset="0"/>
              </a:rPr>
              <a:t>- Assurance scolaire OBLIGATOIRE </a:t>
            </a:r>
            <a:endParaRPr lang="fr-F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65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84600" y="96143"/>
            <a:ext cx="47296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Les classes </a:t>
            </a:r>
          </a:p>
          <a:p>
            <a:pPr algn="ctr"/>
            <a:r>
              <a:rPr lang="fr-FR" sz="4400" dirty="0">
                <a:latin typeface="Century Gothic" panose="020B0502020202020204" pitchFamily="34" charset="0"/>
              </a:rPr>
              <a:t>(3x2 CP)</a:t>
            </a:r>
          </a:p>
          <a:p>
            <a:pPr algn="ctr"/>
            <a:endParaRPr lang="fr-FR" sz="4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675359"/>
              </p:ext>
            </p:extLst>
          </p:nvPr>
        </p:nvGraphicFramePr>
        <p:xfrm>
          <a:off x="537699" y="1562343"/>
          <a:ext cx="9088538" cy="2497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9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5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17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entury Gothic" panose="020B0502020202020204" pitchFamily="34" charset="0"/>
                        </a:rPr>
                        <a:t>CPA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entury Gothic" panose="020B0502020202020204" pitchFamily="34" charset="0"/>
                        </a:rPr>
                        <a:t>CPB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Century Gothic" panose="020B0502020202020204" pitchFamily="34" charset="0"/>
                        </a:rPr>
                        <a:t>CPC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93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Mme</a:t>
                      </a:r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 GUERREIRO Tanya</a:t>
                      </a:r>
                    </a:p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Mme VANDENABEELE Camille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Mme LAROCHE Gaëlle</a:t>
                      </a:r>
                    </a:p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Mme</a:t>
                      </a:r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 ROYANT Ophélie</a:t>
                      </a:r>
                      <a:endParaRPr lang="fr-FR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Mr Maxime PROUST Maxime</a:t>
                      </a:r>
                    </a:p>
                    <a:p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Mme ANNEQUIN Céline</a:t>
                      </a:r>
                    </a:p>
                    <a:p>
                      <a:r>
                        <a:rPr lang="fr-FR" sz="1600" baseline="0" dirty="0">
                          <a:latin typeface="Century Gothic" panose="020B0502020202020204" pitchFamily="34" charset="0"/>
                        </a:rPr>
                        <a:t>Mr AMILHAT Léo/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237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12 Filles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14 Filles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14 Filles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37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14 Garçons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12 Garçons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Century Gothic" panose="020B0502020202020204" pitchFamily="34" charset="0"/>
                        </a:rPr>
                        <a:t>12 Garçons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25132" y="4289172"/>
            <a:ext cx="931367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Les règles de vie :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toilettes, bouteilles d' eau, goûter ...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endParaRPr lang="fr-F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Livrets numériques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: LSU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</a:t>
            </a:r>
            <a:r>
              <a:rPr lang="fr-FR" baseline="30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er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T : Samedi  11 décembre entre 08h30 et 12h00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fr-FR" baseline="30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T : donné à l'élève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3</a:t>
            </a:r>
            <a:r>
              <a:rPr lang="fr-FR" baseline="30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T : Samedi  25 juin 08h30 et 12h00</a:t>
            </a:r>
          </a:p>
          <a:p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Notes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: 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TB, B, AB, AR / point de couleurs pour la poésie / A-B-C-D pour les évaluations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Anniversaires: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À la fin de chaque période</a:t>
            </a:r>
          </a:p>
        </p:txBody>
      </p:sp>
    </p:spTree>
    <p:extLst>
      <p:ext uri="{BB962C8B-B14F-4D97-AF65-F5344CB8AC3E}">
        <p14:creationId xmlns:p14="http://schemas.microsoft.com/office/powerpoint/2010/main" val="399315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66912" y="4532375"/>
            <a:ext cx="841623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algn="ctr"/>
            <a:endParaRPr lang="fr-FR" sz="1600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944255"/>
              </p:ext>
            </p:extLst>
          </p:nvPr>
        </p:nvGraphicFramePr>
        <p:xfrm>
          <a:off x="600485" y="487997"/>
          <a:ext cx="9490842" cy="6525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2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7846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>
                          <a:latin typeface="Century Gothic" panose="020B0502020202020204" pitchFamily="34" charset="0"/>
                        </a:rPr>
                        <a:t>Les CP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>
                          <a:latin typeface="Century Gothic" panose="020B0502020202020204" pitchFamily="34" charset="0"/>
                        </a:rPr>
                        <a:t>Les CE1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5859"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BENDJEDDOU Ayoub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BOURKHIS </a:t>
                      </a:r>
                      <a:r>
                        <a:rPr lang="fr-FR" sz="2800" dirty="0" err="1">
                          <a:latin typeface="+mn-lt"/>
                        </a:rPr>
                        <a:t>Aliya</a:t>
                      </a:r>
                      <a:endParaRPr lang="fr-FR" sz="28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CHAMEK Manar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EMBOUAZZA Mohamed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GHANMI Mohamed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GOFFRI Emmanuella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HADJERAS Hind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JEAN NOEL CASAL </a:t>
                      </a:r>
                      <a:r>
                        <a:rPr lang="fr-FR" sz="2800" dirty="0" err="1">
                          <a:latin typeface="+mn-lt"/>
                        </a:rPr>
                        <a:t>Ona</a:t>
                      </a:r>
                      <a:endParaRPr lang="fr-FR" sz="28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LAGDANI </a:t>
                      </a:r>
                      <a:r>
                        <a:rPr lang="fr-FR" sz="2800" dirty="0" err="1">
                          <a:latin typeface="+mn-lt"/>
                        </a:rPr>
                        <a:t>Zayna</a:t>
                      </a:r>
                      <a:endParaRPr lang="fr-FR" sz="28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LALOU Anas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MOULAI Isaac</a:t>
                      </a:r>
                    </a:p>
                    <a:p>
                      <a:pPr algn="ctr"/>
                      <a:endParaRPr lang="fr-FR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ADOUNIS Youssef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ASWAD Amani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CARN Tom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CHIBI </a:t>
                      </a:r>
                      <a:r>
                        <a:rPr lang="fr-FR" sz="2800" dirty="0" err="1">
                          <a:latin typeface="+mn-lt"/>
                        </a:rPr>
                        <a:t>Aylan</a:t>
                      </a:r>
                      <a:endParaRPr lang="fr-FR" sz="28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CHIKHI Inès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HADI Mariam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IBEN SOUISSI Chaïma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LAHOUASSA Aya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MOUSSOUNI </a:t>
                      </a:r>
                      <a:r>
                        <a:rPr lang="fr-FR" sz="2800" dirty="0" err="1">
                          <a:latin typeface="+mn-lt"/>
                        </a:rPr>
                        <a:t>Kelthoum</a:t>
                      </a:r>
                      <a:endParaRPr lang="fr-FR" sz="28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 PEREIRA </a:t>
                      </a:r>
                      <a:r>
                        <a:rPr lang="fr-FR" sz="2800" dirty="0" err="1">
                          <a:latin typeface="+mn-lt"/>
                        </a:rPr>
                        <a:t>Lycia</a:t>
                      </a:r>
                      <a:endParaRPr lang="fr-FR" sz="2800" dirty="0">
                        <a:latin typeface="+mn-lt"/>
                      </a:endParaRP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SANDULEAC Gheorghe</a:t>
                      </a:r>
                    </a:p>
                    <a:p>
                      <a:pPr algn="ctr"/>
                      <a:r>
                        <a:rPr lang="fr-FR" sz="2800" dirty="0">
                          <a:latin typeface="+mn-lt"/>
                        </a:rPr>
                        <a:t>SNAIKI Ryad</a:t>
                      </a:r>
                      <a:endParaRPr lang="fr-FR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56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386896" y="0"/>
            <a:ext cx="463139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Le CP dédoublé</a:t>
            </a:r>
          </a:p>
          <a:p>
            <a:pPr algn="ctr"/>
            <a:endParaRPr lang="fr-FR" sz="4400" dirty="0">
              <a:latin typeface="Century Gothic" panose="020B0502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65758" y="1021674"/>
            <a:ext cx="94979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Century Gothic" panose="020B0502020202020204" pitchFamily="34" charset="0"/>
              </a:rPr>
              <a:t>Nouvelle disposition en REP depuis la rentrée 2018.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Résultats sont là.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En classe théoriquement c’est 1 enseignant/e pour 12 à 14 élèves.</a:t>
            </a:r>
          </a:p>
          <a:p>
            <a:endParaRPr lang="fr-FR" sz="2400" b="1" u="sng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Notre adaptation avec 2 enseignants dans la classe fait que nous ne pouvons accueillir au maximum que 2x12 élèves théoriquement. 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Plusieurs organisations: Ateliers rotations type maternelle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4 groupes ou 2 demi-groupes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En classe/en dehors de la classe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(salle </a:t>
            </a:r>
            <a:r>
              <a:rPr lang="fr-FR" sz="2400" dirty="0" err="1">
                <a:latin typeface="Century Gothic" panose="020B0502020202020204" pitchFamily="34" charset="0"/>
              </a:rPr>
              <a:t>Rased</a:t>
            </a:r>
            <a:r>
              <a:rPr lang="fr-FR" sz="2400" dirty="0">
                <a:latin typeface="Century Gothic" panose="020B0502020202020204" pitchFamily="34" charset="0"/>
              </a:rPr>
              <a:t>/Bibliothèque/….)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Possibilité « 3</a:t>
            </a:r>
            <a:r>
              <a:rPr lang="fr-FR" sz="2400" baseline="30000" dirty="0">
                <a:latin typeface="Century Gothic" panose="020B0502020202020204" pitchFamily="34" charset="0"/>
              </a:rPr>
              <a:t>e</a:t>
            </a:r>
            <a:r>
              <a:rPr lang="fr-FR" sz="2400" dirty="0">
                <a:latin typeface="Century Gothic" panose="020B0502020202020204" pitchFamily="34" charset="0"/>
              </a:rPr>
              <a:t> enseignante » pendant certaines séances </a:t>
            </a:r>
            <a:endParaRPr lang="fr-FR" sz="4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587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60330" y="450166"/>
            <a:ext cx="7228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Fonctionnement: Lecture </a:t>
            </a:r>
          </a:p>
        </p:txBody>
      </p:sp>
      <p:sp>
        <p:nvSpPr>
          <p:cNvPr id="3" name="Rectangle 2"/>
          <p:cNvSpPr/>
          <p:nvPr/>
        </p:nvSpPr>
        <p:spPr>
          <a:xfrm>
            <a:off x="608447" y="1938992"/>
            <a:ext cx="9538189" cy="52629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latin typeface="Century Gothic" panose="020B0502020202020204" pitchFamily="34" charset="0"/>
              </a:rPr>
              <a:t>La lecture est la </a:t>
            </a:r>
            <a:r>
              <a:rPr lang="fr-FR" sz="2400" b="1" u="sng" dirty="0">
                <a:latin typeface="Century Gothic" panose="020B0502020202020204" pitchFamily="34" charset="0"/>
              </a:rPr>
              <a:t>priorité</a:t>
            </a:r>
            <a:r>
              <a:rPr lang="fr-FR" sz="2400" dirty="0">
                <a:latin typeface="Century Gothic" panose="020B0502020202020204" pitchFamily="34" charset="0"/>
              </a:rPr>
              <a:t> du dispositif appelé « 100% réussite »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(Mais pas d’abandon des maths pour autant) 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u="sng" dirty="0">
                <a:latin typeface="Century Gothic" panose="020B0502020202020204" pitchFamily="34" charset="0"/>
              </a:rPr>
              <a:t>Objectif principal</a:t>
            </a:r>
            <a:r>
              <a:rPr lang="fr-FR" sz="2400" dirty="0">
                <a:latin typeface="Century Gothic" panose="020B0502020202020204" pitchFamily="34" charset="0"/>
              </a:rPr>
              <a:t>: augmenter l’étude des sons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Pour la 1</a:t>
            </a:r>
            <a:r>
              <a:rPr lang="fr-FR" sz="2400" baseline="30000" dirty="0">
                <a:latin typeface="Century Gothic" panose="020B0502020202020204" pitchFamily="34" charset="0"/>
              </a:rPr>
              <a:t>ère</a:t>
            </a:r>
            <a:r>
              <a:rPr lang="fr-FR" sz="2400" dirty="0">
                <a:latin typeface="Century Gothic" panose="020B0502020202020204" pitchFamily="34" charset="0"/>
              </a:rPr>
              <a:t> période, on double la quantité (6 =&gt;12 à 14)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Beaucoup d’exercices de phonologie dans la journée: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Localisation de sons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Découverte du graphème (= la ou les lettres qui permettent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   d’écrire ce son)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Décodage de syllabes simples contenant le son étudié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   (= lecture)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latin typeface="Century Gothic" panose="020B0502020202020204" pitchFamily="34" charset="0"/>
              </a:rPr>
              <a:t>Encodage de syllabes simples contenant le son étudié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   (= essai d’écriture de la syllabe)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38637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60330" y="450166"/>
            <a:ext cx="7228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dirty="0">
                <a:latin typeface="Century Gothic" panose="020B0502020202020204" pitchFamily="34" charset="0"/>
              </a:rPr>
              <a:t>Fonctionnement: Lecture </a:t>
            </a:r>
          </a:p>
        </p:txBody>
      </p:sp>
      <p:sp>
        <p:nvSpPr>
          <p:cNvPr id="3" name="Rectangle 2"/>
          <p:cNvSpPr/>
          <p:nvPr/>
        </p:nvSpPr>
        <p:spPr>
          <a:xfrm>
            <a:off x="608447" y="1938992"/>
            <a:ext cx="10192214" cy="52629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latin typeface="Century Gothic" panose="020B0502020202020204" pitchFamily="34" charset="0"/>
              </a:rPr>
              <a:t>Méthode </a:t>
            </a:r>
            <a:r>
              <a:rPr lang="fr-FR" sz="2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Croque lignes</a:t>
            </a:r>
            <a:r>
              <a:rPr lang="fr-FR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: </a:t>
            </a:r>
            <a:r>
              <a:rPr lang="fr-FR" sz="2400" dirty="0">
                <a:latin typeface="Century Gothic" panose="020B0502020202020204" pitchFamily="34" charset="0"/>
              </a:rPr>
              <a:t>histoires/documentaires/recette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                                          Fiches techniques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b="1" u="sng" dirty="0">
                <a:latin typeface="Century Gothic" panose="020B0502020202020204" pitchFamily="34" charset="0"/>
              </a:rPr>
              <a:t>Lundi</a:t>
            </a:r>
            <a:r>
              <a:rPr lang="fr-FR" sz="2400" dirty="0">
                <a:latin typeface="Century Gothic" panose="020B0502020202020204" pitchFamily="34" charset="0"/>
              </a:rPr>
              <a:t> Vocabulaire et dictée mots outils</a:t>
            </a:r>
          </a:p>
          <a:p>
            <a:r>
              <a:rPr lang="fr-FR" sz="2400" b="1" u="sng" dirty="0">
                <a:latin typeface="Century Gothic" panose="020B0502020202020204" pitchFamily="34" charset="0"/>
              </a:rPr>
              <a:t>Mardi</a:t>
            </a:r>
            <a:r>
              <a:rPr lang="fr-FR" sz="2400" dirty="0">
                <a:latin typeface="Century Gothic" panose="020B0502020202020204" pitchFamily="34" charset="0"/>
              </a:rPr>
              <a:t> Compréhension et dictée syllabes et mots référents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«  dictée arc en ciel »</a:t>
            </a:r>
          </a:p>
          <a:p>
            <a:r>
              <a:rPr lang="fr-FR" sz="2400" b="1" u="sng" dirty="0">
                <a:latin typeface="Century Gothic" panose="020B0502020202020204" pitchFamily="34" charset="0"/>
              </a:rPr>
              <a:t>Jeudi</a:t>
            </a:r>
            <a:r>
              <a:rPr lang="fr-FR" sz="2400" dirty="0">
                <a:latin typeface="Century Gothic" panose="020B0502020202020204" pitchFamily="34" charset="0"/>
              </a:rPr>
              <a:t> Lecture de syllabes/mots /phrases et 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          encodage de mots contenant le son étudiés  + nouveau son</a:t>
            </a:r>
          </a:p>
          <a:p>
            <a:r>
              <a:rPr lang="fr-FR" sz="2400" b="1" u="sng" dirty="0">
                <a:latin typeface="Century Gothic" panose="020B0502020202020204" pitchFamily="34" charset="0"/>
              </a:rPr>
              <a:t>Vendredi</a:t>
            </a:r>
            <a:r>
              <a:rPr lang="fr-FR" sz="2400" dirty="0">
                <a:latin typeface="Century Gothic" panose="020B0502020202020204" pitchFamily="34" charset="0"/>
              </a:rPr>
              <a:t> Lecture et production d’écrits</a:t>
            </a:r>
          </a:p>
          <a:p>
            <a:r>
              <a:rPr lang="fr-FR" sz="2400" dirty="0">
                <a:latin typeface="Century Gothic" panose="020B0502020202020204" pitchFamily="34" charset="0"/>
              </a:rPr>
              <a:t> 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Sous réserve de changements</a:t>
            </a:r>
          </a:p>
          <a:p>
            <a:endParaRPr lang="fr-FR" sz="2400" dirty="0">
              <a:latin typeface="Century Gothic" panose="020B0502020202020204" pitchFamily="34" charset="0"/>
            </a:endParaRPr>
          </a:p>
          <a:p>
            <a:r>
              <a:rPr lang="fr-FR" sz="2400" dirty="0">
                <a:latin typeface="Century Gothic" panose="020B0502020202020204" pitchFamily="34" charset="0"/>
              </a:rPr>
              <a:t>Importance primordial du relais Ecole / Maison pour la lecture </a:t>
            </a:r>
          </a:p>
        </p:txBody>
      </p:sp>
    </p:spTree>
    <p:extLst>
      <p:ext uri="{BB962C8B-B14F-4D97-AF65-F5344CB8AC3E}">
        <p14:creationId xmlns:p14="http://schemas.microsoft.com/office/powerpoint/2010/main" val="11221853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1124</TotalTime>
  <Words>1104</Words>
  <Application>Microsoft Office PowerPoint</Application>
  <PresentationFormat>Personnalisé</PresentationFormat>
  <Paragraphs>247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Trebuchet MS</vt:lpstr>
      <vt:lpstr>Wingdings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BENEYLU  </vt:lpstr>
      <vt:lpstr>pHARe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Annequin Celine</dc:creator>
  <cp:lastModifiedBy>Celine Annequin</cp:lastModifiedBy>
  <cp:revision>44</cp:revision>
  <dcterms:created xsi:type="dcterms:W3CDTF">2018-09-15T19:25:16Z</dcterms:created>
  <dcterms:modified xsi:type="dcterms:W3CDTF">2024-08-28T16:45:16Z</dcterms:modified>
</cp:coreProperties>
</file>