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304" r:id="rId3"/>
    <p:sldId id="308" r:id="rId4"/>
    <p:sldId id="311" r:id="rId5"/>
    <p:sldId id="313" r:id="rId6"/>
    <p:sldId id="314" r:id="rId7"/>
    <p:sldId id="310" r:id="rId8"/>
    <p:sldId id="303" r:id="rId9"/>
    <p:sldId id="259" r:id="rId10"/>
    <p:sldId id="305" r:id="rId11"/>
    <p:sldId id="302" r:id="rId12"/>
    <p:sldId id="299" r:id="rId13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99"/>
    <a:srgbClr val="006600"/>
    <a:srgbClr val="800000"/>
    <a:srgbClr val="A50021"/>
    <a:srgbClr val="99CC00"/>
    <a:srgbClr val="FFCC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0692" autoAdjust="0"/>
    <p:restoredTop sz="94660"/>
  </p:normalViewPr>
  <p:slideViewPr>
    <p:cSldViewPr>
      <p:cViewPr>
        <p:scale>
          <a:sx n="75" d="100"/>
          <a:sy n="75" d="100"/>
        </p:scale>
        <p:origin x="-170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BDEE8-08A0-4E61-8D1B-6FC725ACBA57}" type="doc">
      <dgm:prSet loTypeId="urn:microsoft.com/office/officeart/2008/layout/VerticalCurvedLis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C82067FB-8785-4635-9339-D71A05D34438}">
      <dgm:prSet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0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Музыкально-творческая деятельность</a:t>
          </a:r>
          <a:endParaRPr lang="ru-RU" sz="2000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7AD3229A-238E-416D-AF06-C5A013A10868}" type="parTrans" cxnId="{B0C48308-EABB-4D1E-BEE6-6485D2FF3AF3}">
      <dgm:prSet/>
      <dgm:spPr/>
      <dgm:t>
        <a:bodyPr/>
        <a:lstStyle/>
        <a:p>
          <a:pPr algn="ctr"/>
          <a:endParaRPr lang="ru-RU"/>
        </a:p>
      </dgm:t>
    </dgm:pt>
    <dgm:pt modelId="{C2EFA3D0-373A-4FE9-8B55-EC1DA3CD0AE2}" type="sibTrans" cxnId="{B0C48308-EABB-4D1E-BEE6-6485D2FF3AF3}">
      <dgm:prSet/>
      <dgm:spPr/>
      <dgm:t>
        <a:bodyPr/>
        <a:lstStyle/>
        <a:p>
          <a:pPr algn="ctr"/>
          <a:endParaRPr lang="ru-RU"/>
        </a:p>
      </dgm:t>
    </dgm:pt>
    <dgm:pt modelId="{06D80A41-75C7-4BB4-BEF4-37174CC8E256}">
      <dgm:prSet custT="1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20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Театрально-игровая деятельность</a:t>
          </a:r>
          <a:endParaRPr lang="ru-RU" sz="2000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5F170EA-0548-4A4B-ADC5-0E4E9BC1826F}" type="parTrans" cxnId="{97DBC428-1DC3-4341-81EA-799363D6B940}">
      <dgm:prSet/>
      <dgm:spPr/>
      <dgm:t>
        <a:bodyPr/>
        <a:lstStyle/>
        <a:p>
          <a:pPr algn="ctr"/>
          <a:endParaRPr lang="ru-RU"/>
        </a:p>
      </dgm:t>
    </dgm:pt>
    <dgm:pt modelId="{B330CA5B-3E3D-414A-9066-5506DDC6B9E2}" type="sibTrans" cxnId="{97DBC428-1DC3-4341-81EA-799363D6B940}">
      <dgm:prSet/>
      <dgm:spPr/>
      <dgm:t>
        <a:bodyPr/>
        <a:lstStyle/>
        <a:p>
          <a:pPr algn="ctr"/>
          <a:endParaRPr lang="ru-RU"/>
        </a:p>
      </dgm:t>
    </dgm:pt>
    <dgm:pt modelId="{318DD10F-FA77-44BB-99DA-5FB184566535}" type="pres">
      <dgm:prSet presAssocID="{7A9BDEE8-08A0-4E61-8D1B-6FC725ACBA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DBEEA5B-AB94-43BB-A7FC-FCD8357226E4}" type="pres">
      <dgm:prSet presAssocID="{7A9BDEE8-08A0-4E61-8D1B-6FC725ACBA57}" presName="Name1" presStyleCnt="0"/>
      <dgm:spPr/>
    </dgm:pt>
    <dgm:pt modelId="{7402FCCB-F4A1-477E-A7F9-063F69400C60}" type="pres">
      <dgm:prSet presAssocID="{7A9BDEE8-08A0-4E61-8D1B-6FC725ACBA57}" presName="cycle" presStyleCnt="0"/>
      <dgm:spPr/>
    </dgm:pt>
    <dgm:pt modelId="{490930E4-A093-49EE-AA58-0B3850662076}" type="pres">
      <dgm:prSet presAssocID="{7A9BDEE8-08A0-4E61-8D1B-6FC725ACBA57}" presName="srcNode" presStyleLbl="node1" presStyleIdx="0" presStyleCnt="2"/>
      <dgm:spPr/>
    </dgm:pt>
    <dgm:pt modelId="{D3BF6BEA-F023-4B54-AC89-4EABD3C03146}" type="pres">
      <dgm:prSet presAssocID="{7A9BDEE8-08A0-4E61-8D1B-6FC725ACBA57}" presName="conn" presStyleLbl="parChTrans1D2" presStyleIdx="0" presStyleCnt="1" custLinFactNeighborX="-3421" custLinFactNeighborY="1234"/>
      <dgm:spPr/>
      <dgm:t>
        <a:bodyPr/>
        <a:lstStyle/>
        <a:p>
          <a:endParaRPr lang="ru-RU"/>
        </a:p>
      </dgm:t>
    </dgm:pt>
    <dgm:pt modelId="{38AC59E7-DFEF-4C0D-95F5-57323E8AD402}" type="pres">
      <dgm:prSet presAssocID="{7A9BDEE8-08A0-4E61-8D1B-6FC725ACBA57}" presName="extraNode" presStyleLbl="node1" presStyleIdx="0" presStyleCnt="2"/>
      <dgm:spPr/>
    </dgm:pt>
    <dgm:pt modelId="{3445DFFB-207A-48B3-953C-A005F4B32581}" type="pres">
      <dgm:prSet presAssocID="{7A9BDEE8-08A0-4E61-8D1B-6FC725ACBA57}" presName="dstNode" presStyleLbl="node1" presStyleIdx="0" presStyleCnt="2"/>
      <dgm:spPr/>
    </dgm:pt>
    <dgm:pt modelId="{A9FB545B-5A3D-4D1C-BA35-91A5956263C5}" type="pres">
      <dgm:prSet presAssocID="{06D80A41-75C7-4BB4-BEF4-37174CC8E256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BF1F8-80F9-49DF-B24C-A4EC7A402A17}" type="pres">
      <dgm:prSet presAssocID="{06D80A41-75C7-4BB4-BEF4-37174CC8E256}" presName="accent_1" presStyleCnt="0"/>
      <dgm:spPr/>
    </dgm:pt>
    <dgm:pt modelId="{93389351-A2D4-4158-8E15-61620A6FDCF2}" type="pres">
      <dgm:prSet presAssocID="{06D80A41-75C7-4BB4-BEF4-37174CC8E256}" presName="accentRepeatNode" presStyleLbl="solidFgAcc1" presStyleIdx="0" presStyleCnt="2" custScaleX="76814" custScaleY="81568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1AA9F6E-B1EB-4676-9CED-87A2A0B25D1D}" type="pres">
      <dgm:prSet presAssocID="{C82067FB-8785-4635-9339-D71A05D34438}" presName="text_2" presStyleLbl="node1" presStyleIdx="1" presStyleCnt="2" custScaleX="117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6B611-37C9-4C2A-85AA-F4CC8A5D7BC1}" type="pres">
      <dgm:prSet presAssocID="{C82067FB-8785-4635-9339-D71A05D34438}" presName="accent_2" presStyleCnt="0"/>
      <dgm:spPr/>
    </dgm:pt>
    <dgm:pt modelId="{8479D05D-B0C8-4791-AE52-9F5771546457}" type="pres">
      <dgm:prSet presAssocID="{C82067FB-8785-4635-9339-D71A05D34438}" presName="accentRepeatNode" presStyleLbl="solidFgAcc1" presStyleIdx="1" presStyleCnt="2" custScaleX="81399" custScaleY="86275" custLinFactNeighborX="-28776" custLinFactNeighborY="0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</dgm:pt>
  </dgm:ptLst>
  <dgm:cxnLst>
    <dgm:cxn modelId="{97DBC428-1DC3-4341-81EA-799363D6B940}" srcId="{7A9BDEE8-08A0-4E61-8D1B-6FC725ACBA57}" destId="{06D80A41-75C7-4BB4-BEF4-37174CC8E256}" srcOrd="0" destOrd="0" parTransId="{35F170EA-0548-4A4B-ADC5-0E4E9BC1826F}" sibTransId="{B330CA5B-3E3D-414A-9066-5506DDC6B9E2}"/>
    <dgm:cxn modelId="{92D5D3BA-CA07-4F33-8484-1B2375AE384E}" type="presOf" srcId="{B330CA5B-3E3D-414A-9066-5506DDC6B9E2}" destId="{D3BF6BEA-F023-4B54-AC89-4EABD3C03146}" srcOrd="0" destOrd="0" presId="urn:microsoft.com/office/officeart/2008/layout/VerticalCurvedList"/>
    <dgm:cxn modelId="{26499514-2A9E-4201-A185-85CEDAD8E516}" type="presOf" srcId="{C82067FB-8785-4635-9339-D71A05D34438}" destId="{61AA9F6E-B1EB-4676-9CED-87A2A0B25D1D}" srcOrd="0" destOrd="0" presId="urn:microsoft.com/office/officeart/2008/layout/VerticalCurvedList"/>
    <dgm:cxn modelId="{6023B0A6-D24B-4258-B829-17F3F98EB135}" type="presOf" srcId="{7A9BDEE8-08A0-4E61-8D1B-6FC725ACBA57}" destId="{318DD10F-FA77-44BB-99DA-5FB184566535}" srcOrd="0" destOrd="0" presId="urn:microsoft.com/office/officeart/2008/layout/VerticalCurvedList"/>
    <dgm:cxn modelId="{B0C48308-EABB-4D1E-BEE6-6485D2FF3AF3}" srcId="{7A9BDEE8-08A0-4E61-8D1B-6FC725ACBA57}" destId="{C82067FB-8785-4635-9339-D71A05D34438}" srcOrd="1" destOrd="0" parTransId="{7AD3229A-238E-416D-AF06-C5A013A10868}" sibTransId="{C2EFA3D0-373A-4FE9-8B55-EC1DA3CD0AE2}"/>
    <dgm:cxn modelId="{19B185CC-4C12-4FC3-9BCB-E6699C24A22F}" type="presOf" srcId="{06D80A41-75C7-4BB4-BEF4-37174CC8E256}" destId="{A9FB545B-5A3D-4D1C-BA35-91A5956263C5}" srcOrd="0" destOrd="0" presId="urn:microsoft.com/office/officeart/2008/layout/VerticalCurvedList"/>
    <dgm:cxn modelId="{2ED66B0E-E0E4-4829-A742-ED011744A53E}" type="presParOf" srcId="{318DD10F-FA77-44BB-99DA-5FB184566535}" destId="{2DBEEA5B-AB94-43BB-A7FC-FCD8357226E4}" srcOrd="0" destOrd="0" presId="urn:microsoft.com/office/officeart/2008/layout/VerticalCurvedList"/>
    <dgm:cxn modelId="{EDD9B12F-5095-4173-8122-61F49AE07653}" type="presParOf" srcId="{2DBEEA5B-AB94-43BB-A7FC-FCD8357226E4}" destId="{7402FCCB-F4A1-477E-A7F9-063F69400C60}" srcOrd="0" destOrd="0" presId="urn:microsoft.com/office/officeart/2008/layout/VerticalCurvedList"/>
    <dgm:cxn modelId="{3D68854A-4EA7-429A-8380-3EF448ED80F0}" type="presParOf" srcId="{7402FCCB-F4A1-477E-A7F9-063F69400C60}" destId="{490930E4-A093-49EE-AA58-0B3850662076}" srcOrd="0" destOrd="0" presId="urn:microsoft.com/office/officeart/2008/layout/VerticalCurvedList"/>
    <dgm:cxn modelId="{D4830B24-15F0-46B9-835C-7EEA8271E90E}" type="presParOf" srcId="{7402FCCB-F4A1-477E-A7F9-063F69400C60}" destId="{D3BF6BEA-F023-4B54-AC89-4EABD3C03146}" srcOrd="1" destOrd="0" presId="urn:microsoft.com/office/officeart/2008/layout/VerticalCurvedList"/>
    <dgm:cxn modelId="{B480C317-2B5A-4AEA-AFDA-4E7A728CA07A}" type="presParOf" srcId="{7402FCCB-F4A1-477E-A7F9-063F69400C60}" destId="{38AC59E7-DFEF-4C0D-95F5-57323E8AD402}" srcOrd="2" destOrd="0" presId="urn:microsoft.com/office/officeart/2008/layout/VerticalCurvedList"/>
    <dgm:cxn modelId="{A494727C-949A-46E7-B932-FEFF6BC649C9}" type="presParOf" srcId="{7402FCCB-F4A1-477E-A7F9-063F69400C60}" destId="{3445DFFB-207A-48B3-953C-A005F4B32581}" srcOrd="3" destOrd="0" presId="urn:microsoft.com/office/officeart/2008/layout/VerticalCurvedList"/>
    <dgm:cxn modelId="{01C2AE21-216B-47CF-A54B-4580CCD67AC8}" type="presParOf" srcId="{2DBEEA5B-AB94-43BB-A7FC-FCD8357226E4}" destId="{A9FB545B-5A3D-4D1C-BA35-91A5956263C5}" srcOrd="1" destOrd="0" presId="urn:microsoft.com/office/officeart/2008/layout/VerticalCurvedList"/>
    <dgm:cxn modelId="{46FD9505-3AA3-4818-A929-B72DAB0B8B6C}" type="presParOf" srcId="{2DBEEA5B-AB94-43BB-A7FC-FCD8357226E4}" destId="{37EBF1F8-80F9-49DF-B24C-A4EC7A402A17}" srcOrd="2" destOrd="0" presId="urn:microsoft.com/office/officeart/2008/layout/VerticalCurvedList"/>
    <dgm:cxn modelId="{EF1893D5-1299-432A-AF83-B95F7A529BB1}" type="presParOf" srcId="{37EBF1F8-80F9-49DF-B24C-A4EC7A402A17}" destId="{93389351-A2D4-4158-8E15-61620A6FDCF2}" srcOrd="0" destOrd="0" presId="urn:microsoft.com/office/officeart/2008/layout/VerticalCurvedList"/>
    <dgm:cxn modelId="{AD530BB1-527F-435E-880D-B670A296FEFC}" type="presParOf" srcId="{2DBEEA5B-AB94-43BB-A7FC-FCD8357226E4}" destId="{61AA9F6E-B1EB-4676-9CED-87A2A0B25D1D}" srcOrd="3" destOrd="0" presId="urn:microsoft.com/office/officeart/2008/layout/VerticalCurvedList"/>
    <dgm:cxn modelId="{8DF860E9-A7B9-4A96-8145-1329566F42B9}" type="presParOf" srcId="{2DBEEA5B-AB94-43BB-A7FC-FCD8357226E4}" destId="{9166B611-37C9-4C2A-85AA-F4CC8A5D7BC1}" srcOrd="4" destOrd="0" presId="urn:microsoft.com/office/officeart/2008/layout/VerticalCurvedList"/>
    <dgm:cxn modelId="{30E89ED1-5239-4F31-833A-6DCFCA2F7DAB}" type="presParOf" srcId="{9166B611-37C9-4C2A-85AA-F4CC8A5D7BC1}" destId="{8479D05D-B0C8-4791-AE52-9F5771546457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785F92-973B-4C0E-B9EC-93F83BB2C602}" type="doc">
      <dgm:prSet loTypeId="urn:microsoft.com/office/officeart/2005/8/layout/list1" loCatId="list" qsTypeId="urn:microsoft.com/office/officeart/2005/8/quickstyle/simple1#7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370A43-25D3-4F85-A0F9-91F55E2B0806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Анимационные танцы</a:t>
          </a:r>
          <a:endParaRPr lang="ru-RU" sz="2800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CB7BB14-0DEF-4D53-BADD-17AE2482E166}" type="parTrans" cxnId="{BF4303E6-3B70-4E92-9AE4-904165C33CD6}">
      <dgm:prSet/>
      <dgm:spPr/>
      <dgm:t>
        <a:bodyPr/>
        <a:lstStyle/>
        <a:p>
          <a:endParaRPr lang="ru-RU" sz="2800"/>
        </a:p>
      </dgm:t>
    </dgm:pt>
    <dgm:pt modelId="{14592DDE-88CF-4BB2-A7D7-4433094A9120}" type="sibTrans" cxnId="{BF4303E6-3B70-4E92-9AE4-904165C33CD6}">
      <dgm:prSet/>
      <dgm:spPr/>
      <dgm:t>
        <a:bodyPr/>
        <a:lstStyle/>
        <a:p>
          <a:endParaRPr lang="ru-RU" sz="2800"/>
        </a:p>
      </dgm:t>
    </dgm:pt>
    <dgm:pt modelId="{DC2E0587-7003-41BB-88BC-69B2EF69C942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Музыкально – ритмические игры и упражнения</a:t>
          </a:r>
          <a:endParaRPr lang="ru-RU" sz="2400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99432DE-732B-4827-9715-44CF8A3D0780}" type="parTrans" cxnId="{8720575D-392C-4B9B-94AE-1641BE4BBAB8}">
      <dgm:prSet/>
      <dgm:spPr/>
      <dgm:t>
        <a:bodyPr/>
        <a:lstStyle/>
        <a:p>
          <a:endParaRPr lang="ru-RU" sz="2800"/>
        </a:p>
      </dgm:t>
    </dgm:pt>
    <dgm:pt modelId="{10EE22F1-F192-4317-A47D-F95C07529A8B}" type="sibTrans" cxnId="{8720575D-392C-4B9B-94AE-1641BE4BBAB8}">
      <dgm:prSet/>
      <dgm:spPr/>
      <dgm:t>
        <a:bodyPr/>
        <a:lstStyle/>
        <a:p>
          <a:endParaRPr lang="ru-RU" sz="2800"/>
        </a:p>
      </dgm:t>
    </dgm:pt>
    <dgm:pt modelId="{AD604298-64AA-4021-A8D8-3B31C2B58F99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Флэшмоб</a:t>
          </a:r>
          <a:endParaRPr lang="ru-RU" sz="2800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53CCFB78-86C6-4A48-BB42-E16031ECC471}" type="parTrans" cxnId="{CB555154-E2A9-47B5-A9CF-D2602BA21F7E}">
      <dgm:prSet/>
      <dgm:spPr/>
      <dgm:t>
        <a:bodyPr/>
        <a:lstStyle/>
        <a:p>
          <a:endParaRPr lang="ru-RU" sz="2800"/>
        </a:p>
      </dgm:t>
    </dgm:pt>
    <dgm:pt modelId="{75C8B952-1383-490F-AD92-CB4FEEBE05AB}" type="sibTrans" cxnId="{CB555154-E2A9-47B5-A9CF-D2602BA21F7E}">
      <dgm:prSet/>
      <dgm:spPr/>
      <dgm:t>
        <a:bodyPr/>
        <a:lstStyle/>
        <a:p>
          <a:endParaRPr lang="ru-RU" sz="2800"/>
        </a:p>
      </dgm:t>
    </dgm:pt>
    <dgm:pt modelId="{712E3CC1-49A3-4E94-99A1-90C4AF1687ED}" type="pres">
      <dgm:prSet presAssocID="{34785F92-973B-4C0E-B9EC-93F83BB2C6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D4125D-E1D4-4F18-BE6C-DE5DAD165A16}" type="pres">
      <dgm:prSet presAssocID="{90370A43-25D3-4F85-A0F9-91F55E2B0806}" presName="parentLin" presStyleCnt="0"/>
      <dgm:spPr/>
    </dgm:pt>
    <dgm:pt modelId="{6E10622E-3E9E-44B9-A390-DC46293C3B1D}" type="pres">
      <dgm:prSet presAssocID="{90370A43-25D3-4F85-A0F9-91F55E2B080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9AECE34-3E7E-459E-B61B-1225E1F20275}" type="pres">
      <dgm:prSet presAssocID="{90370A43-25D3-4F85-A0F9-91F55E2B0806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E686A-8229-4432-9018-D3D052209E89}" type="pres">
      <dgm:prSet presAssocID="{90370A43-25D3-4F85-A0F9-91F55E2B0806}" presName="negativeSpace" presStyleCnt="0"/>
      <dgm:spPr/>
    </dgm:pt>
    <dgm:pt modelId="{B443BA38-5CDC-43E5-ACD5-9E970473FCDF}" type="pres">
      <dgm:prSet presAssocID="{90370A43-25D3-4F85-A0F9-91F55E2B0806}" presName="childText" presStyleLbl="conFgAcc1" presStyleIdx="0" presStyleCnt="3" custLinFactY="-397472" custLinFactNeighborX="-7823" custLinFactNeighborY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71F2A-CB66-43CE-BEFE-5911C222D38A}" type="pres">
      <dgm:prSet presAssocID="{14592DDE-88CF-4BB2-A7D7-4433094A9120}" presName="spaceBetweenRectangles" presStyleCnt="0"/>
      <dgm:spPr/>
    </dgm:pt>
    <dgm:pt modelId="{601B1DDC-4CF4-47C7-8DC8-E65290C6E414}" type="pres">
      <dgm:prSet presAssocID="{DC2E0587-7003-41BB-88BC-69B2EF69C942}" presName="parentLin" presStyleCnt="0"/>
      <dgm:spPr/>
    </dgm:pt>
    <dgm:pt modelId="{1DD7E143-1344-453D-B514-0CF23706F97B}" type="pres">
      <dgm:prSet presAssocID="{DC2E0587-7003-41BB-88BC-69B2EF69C94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AA6AE2-16E9-40DD-BAF4-E65C913B7FAC}" type="pres">
      <dgm:prSet presAssocID="{DC2E0587-7003-41BB-88BC-69B2EF69C942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3D3F2-48D3-4FE3-906A-5FA2018AACE4}" type="pres">
      <dgm:prSet presAssocID="{DC2E0587-7003-41BB-88BC-69B2EF69C942}" presName="negativeSpace" presStyleCnt="0"/>
      <dgm:spPr/>
    </dgm:pt>
    <dgm:pt modelId="{75B9D3F0-E532-472D-B136-8C875F117751}" type="pres">
      <dgm:prSet presAssocID="{DC2E0587-7003-41BB-88BC-69B2EF69C942}" presName="childText" presStyleLbl="conFgAcc1" presStyleIdx="1" presStyleCnt="3">
        <dgm:presLayoutVars>
          <dgm:bulletEnabled val="1"/>
        </dgm:presLayoutVars>
      </dgm:prSet>
      <dgm:spPr/>
    </dgm:pt>
    <dgm:pt modelId="{475D1239-AAB3-4B26-A0D4-EDF2CBF1BCBB}" type="pres">
      <dgm:prSet presAssocID="{10EE22F1-F192-4317-A47D-F95C07529A8B}" presName="spaceBetweenRectangles" presStyleCnt="0"/>
      <dgm:spPr/>
    </dgm:pt>
    <dgm:pt modelId="{BF8D8369-2DCD-489C-A2BB-CE4ACB3506F1}" type="pres">
      <dgm:prSet presAssocID="{AD604298-64AA-4021-A8D8-3B31C2B58F99}" presName="parentLin" presStyleCnt="0"/>
      <dgm:spPr/>
    </dgm:pt>
    <dgm:pt modelId="{1EBD9F6B-469D-44A2-9C06-A50CCFACF6E9}" type="pres">
      <dgm:prSet presAssocID="{AD604298-64AA-4021-A8D8-3B31C2B58F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A4D6EB2-BD81-47D4-9871-94FEEB77CDE9}" type="pres">
      <dgm:prSet presAssocID="{AD604298-64AA-4021-A8D8-3B31C2B58F99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E9513-B51A-41C0-89A5-882A0109FC74}" type="pres">
      <dgm:prSet presAssocID="{AD604298-64AA-4021-A8D8-3B31C2B58F99}" presName="negativeSpace" presStyleCnt="0"/>
      <dgm:spPr/>
    </dgm:pt>
    <dgm:pt modelId="{270376D5-D6E7-49FD-9B48-0D51073783B1}" type="pres">
      <dgm:prSet presAssocID="{AD604298-64AA-4021-A8D8-3B31C2B58F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0D7466B-9069-40CD-871F-63243E44A190}" type="presOf" srcId="{90370A43-25D3-4F85-A0F9-91F55E2B0806}" destId="{F9AECE34-3E7E-459E-B61B-1225E1F20275}" srcOrd="1" destOrd="0" presId="urn:microsoft.com/office/officeart/2005/8/layout/list1"/>
    <dgm:cxn modelId="{E89DB2AC-6570-4372-BDA6-D45E60DD42D7}" type="presOf" srcId="{AD604298-64AA-4021-A8D8-3B31C2B58F99}" destId="{7A4D6EB2-BD81-47D4-9871-94FEEB77CDE9}" srcOrd="1" destOrd="0" presId="urn:microsoft.com/office/officeart/2005/8/layout/list1"/>
    <dgm:cxn modelId="{13B49AFA-99C5-4E4B-A61D-E02C8A6C6A1B}" type="presOf" srcId="{34785F92-973B-4C0E-B9EC-93F83BB2C602}" destId="{712E3CC1-49A3-4E94-99A1-90C4AF1687ED}" srcOrd="0" destOrd="0" presId="urn:microsoft.com/office/officeart/2005/8/layout/list1"/>
    <dgm:cxn modelId="{8D1F7713-AB63-489C-9552-EA8404B73DF9}" type="presOf" srcId="{90370A43-25D3-4F85-A0F9-91F55E2B0806}" destId="{6E10622E-3E9E-44B9-A390-DC46293C3B1D}" srcOrd="0" destOrd="0" presId="urn:microsoft.com/office/officeart/2005/8/layout/list1"/>
    <dgm:cxn modelId="{9BF524DA-485A-4177-9A62-E041B375C667}" type="presOf" srcId="{DC2E0587-7003-41BB-88BC-69B2EF69C942}" destId="{3CAA6AE2-16E9-40DD-BAF4-E65C913B7FAC}" srcOrd="1" destOrd="0" presId="urn:microsoft.com/office/officeart/2005/8/layout/list1"/>
    <dgm:cxn modelId="{8720575D-392C-4B9B-94AE-1641BE4BBAB8}" srcId="{34785F92-973B-4C0E-B9EC-93F83BB2C602}" destId="{DC2E0587-7003-41BB-88BC-69B2EF69C942}" srcOrd="1" destOrd="0" parTransId="{B99432DE-732B-4827-9715-44CF8A3D0780}" sibTransId="{10EE22F1-F192-4317-A47D-F95C07529A8B}"/>
    <dgm:cxn modelId="{BF4303E6-3B70-4E92-9AE4-904165C33CD6}" srcId="{34785F92-973B-4C0E-B9EC-93F83BB2C602}" destId="{90370A43-25D3-4F85-A0F9-91F55E2B0806}" srcOrd="0" destOrd="0" parTransId="{ACB7BB14-0DEF-4D53-BADD-17AE2482E166}" sibTransId="{14592DDE-88CF-4BB2-A7D7-4433094A9120}"/>
    <dgm:cxn modelId="{CB555154-E2A9-47B5-A9CF-D2602BA21F7E}" srcId="{34785F92-973B-4C0E-B9EC-93F83BB2C602}" destId="{AD604298-64AA-4021-A8D8-3B31C2B58F99}" srcOrd="2" destOrd="0" parTransId="{53CCFB78-86C6-4A48-BB42-E16031ECC471}" sibTransId="{75C8B952-1383-490F-AD92-CB4FEEBE05AB}"/>
    <dgm:cxn modelId="{CD93FDAA-7BDA-49A0-9148-D8A36E6FE8DF}" type="presOf" srcId="{DC2E0587-7003-41BB-88BC-69B2EF69C942}" destId="{1DD7E143-1344-453D-B514-0CF23706F97B}" srcOrd="0" destOrd="0" presId="urn:microsoft.com/office/officeart/2005/8/layout/list1"/>
    <dgm:cxn modelId="{6C54733E-369C-4FB9-BE81-A981CE2834BF}" type="presOf" srcId="{AD604298-64AA-4021-A8D8-3B31C2B58F99}" destId="{1EBD9F6B-469D-44A2-9C06-A50CCFACF6E9}" srcOrd="0" destOrd="0" presId="urn:microsoft.com/office/officeart/2005/8/layout/list1"/>
    <dgm:cxn modelId="{1045E161-F5FF-49C5-8EC8-36E74A0D1DD5}" type="presParOf" srcId="{712E3CC1-49A3-4E94-99A1-90C4AF1687ED}" destId="{61D4125D-E1D4-4F18-BE6C-DE5DAD165A16}" srcOrd="0" destOrd="0" presId="urn:microsoft.com/office/officeart/2005/8/layout/list1"/>
    <dgm:cxn modelId="{8E2B74B3-71EA-448C-A22D-E23389BAD516}" type="presParOf" srcId="{61D4125D-E1D4-4F18-BE6C-DE5DAD165A16}" destId="{6E10622E-3E9E-44B9-A390-DC46293C3B1D}" srcOrd="0" destOrd="0" presId="urn:microsoft.com/office/officeart/2005/8/layout/list1"/>
    <dgm:cxn modelId="{72C7344A-7BD2-4C38-9AFC-CA55EC750DC7}" type="presParOf" srcId="{61D4125D-E1D4-4F18-BE6C-DE5DAD165A16}" destId="{F9AECE34-3E7E-459E-B61B-1225E1F20275}" srcOrd="1" destOrd="0" presId="urn:microsoft.com/office/officeart/2005/8/layout/list1"/>
    <dgm:cxn modelId="{ECFF81BA-CB5D-4E44-980B-50304A279DC4}" type="presParOf" srcId="{712E3CC1-49A3-4E94-99A1-90C4AF1687ED}" destId="{B12E686A-8229-4432-9018-D3D052209E89}" srcOrd="1" destOrd="0" presId="urn:microsoft.com/office/officeart/2005/8/layout/list1"/>
    <dgm:cxn modelId="{1CAA971F-D1CF-49F1-BD68-E66AB22B3195}" type="presParOf" srcId="{712E3CC1-49A3-4E94-99A1-90C4AF1687ED}" destId="{B443BA38-5CDC-43E5-ACD5-9E970473FCDF}" srcOrd="2" destOrd="0" presId="urn:microsoft.com/office/officeart/2005/8/layout/list1"/>
    <dgm:cxn modelId="{328BF15B-31FF-4902-8B36-ECCE87DB7157}" type="presParOf" srcId="{712E3CC1-49A3-4E94-99A1-90C4AF1687ED}" destId="{03471F2A-CB66-43CE-BEFE-5911C222D38A}" srcOrd="3" destOrd="0" presId="urn:microsoft.com/office/officeart/2005/8/layout/list1"/>
    <dgm:cxn modelId="{17AB452B-19B6-4C8F-B564-F7F81D0DA749}" type="presParOf" srcId="{712E3CC1-49A3-4E94-99A1-90C4AF1687ED}" destId="{601B1DDC-4CF4-47C7-8DC8-E65290C6E414}" srcOrd="4" destOrd="0" presId="urn:microsoft.com/office/officeart/2005/8/layout/list1"/>
    <dgm:cxn modelId="{8E48A16E-8511-42CD-B18D-137FE9487B1C}" type="presParOf" srcId="{601B1DDC-4CF4-47C7-8DC8-E65290C6E414}" destId="{1DD7E143-1344-453D-B514-0CF23706F97B}" srcOrd="0" destOrd="0" presId="urn:microsoft.com/office/officeart/2005/8/layout/list1"/>
    <dgm:cxn modelId="{8D63B7CC-E71D-4D77-A6A2-07EC13B528E1}" type="presParOf" srcId="{601B1DDC-4CF4-47C7-8DC8-E65290C6E414}" destId="{3CAA6AE2-16E9-40DD-BAF4-E65C913B7FAC}" srcOrd="1" destOrd="0" presId="urn:microsoft.com/office/officeart/2005/8/layout/list1"/>
    <dgm:cxn modelId="{C805B432-217D-46A7-8CF8-0DF3B2DDFFEB}" type="presParOf" srcId="{712E3CC1-49A3-4E94-99A1-90C4AF1687ED}" destId="{A603D3F2-48D3-4FE3-906A-5FA2018AACE4}" srcOrd="5" destOrd="0" presId="urn:microsoft.com/office/officeart/2005/8/layout/list1"/>
    <dgm:cxn modelId="{308AAB40-5F84-4098-895F-218E35C2EA66}" type="presParOf" srcId="{712E3CC1-49A3-4E94-99A1-90C4AF1687ED}" destId="{75B9D3F0-E532-472D-B136-8C875F117751}" srcOrd="6" destOrd="0" presId="urn:microsoft.com/office/officeart/2005/8/layout/list1"/>
    <dgm:cxn modelId="{633B56E3-9B51-4455-8A19-492DAC5D57B4}" type="presParOf" srcId="{712E3CC1-49A3-4E94-99A1-90C4AF1687ED}" destId="{475D1239-AAB3-4B26-A0D4-EDF2CBF1BCBB}" srcOrd="7" destOrd="0" presId="urn:microsoft.com/office/officeart/2005/8/layout/list1"/>
    <dgm:cxn modelId="{7ACDAD06-58F9-4231-AF4B-BD8B2752AD43}" type="presParOf" srcId="{712E3CC1-49A3-4E94-99A1-90C4AF1687ED}" destId="{BF8D8369-2DCD-489C-A2BB-CE4ACB3506F1}" srcOrd="8" destOrd="0" presId="urn:microsoft.com/office/officeart/2005/8/layout/list1"/>
    <dgm:cxn modelId="{F5254A5A-11BD-46DE-A6C1-FD38CA95D84A}" type="presParOf" srcId="{BF8D8369-2DCD-489C-A2BB-CE4ACB3506F1}" destId="{1EBD9F6B-469D-44A2-9C06-A50CCFACF6E9}" srcOrd="0" destOrd="0" presId="urn:microsoft.com/office/officeart/2005/8/layout/list1"/>
    <dgm:cxn modelId="{350B9386-0B8F-44B2-8444-0277C694E437}" type="presParOf" srcId="{BF8D8369-2DCD-489C-A2BB-CE4ACB3506F1}" destId="{7A4D6EB2-BD81-47D4-9871-94FEEB77CDE9}" srcOrd="1" destOrd="0" presId="urn:microsoft.com/office/officeart/2005/8/layout/list1"/>
    <dgm:cxn modelId="{6D1FC513-090A-419E-9A83-9EF817804AC5}" type="presParOf" srcId="{712E3CC1-49A3-4E94-99A1-90C4AF1687ED}" destId="{0CEE9513-B51A-41C0-89A5-882A0109FC74}" srcOrd="9" destOrd="0" presId="urn:microsoft.com/office/officeart/2005/8/layout/list1"/>
    <dgm:cxn modelId="{BFDCE39B-C397-435D-A26E-D5F4CAAE1DFE}" type="presParOf" srcId="{712E3CC1-49A3-4E94-99A1-90C4AF1687ED}" destId="{270376D5-D6E7-49FD-9B48-0D51073783B1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>
            <a:off x="900113" y="0"/>
            <a:ext cx="8243887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71DFF-294D-4449-B44B-EFEDD685E95C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2A6C2-8BBF-451A-AD9C-E56E70572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27C0-A8D0-44C4-A942-C7ACB43A632F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4A24-DA5B-450B-931B-3C7C05510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8DD63-31DC-4E56-A4A0-17F64062A21C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8DBC-A25F-48B6-A757-B82B3E031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862F-79BD-4978-8826-357699D2AA75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CCCC1-69ED-4447-9034-F7E3BC847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DF3F-9DB9-4687-B3DC-C4C3EF92D742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B2617-55C1-4069-81E5-A4391E0A0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9F232-D3C3-4BCC-99BE-BFE94AD8A335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A33A1-DC44-4DCC-87A5-8240D5FF0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2DFE3-AEA3-4AC4-806E-433A1B434A5D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9D8D8-927A-42F3-A237-29FA73BBA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8837911-9F56-4121-AFD6-CED3EFE9A99E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549156D-07B0-4AC6-97E6-64A52E671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899592" y="692696"/>
            <a:ext cx="7488832" cy="55446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700213"/>
            <a:ext cx="6985000" cy="27368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000" cap="none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altLang="ru-RU" sz="2000" cap="none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altLang="ru-RU" sz="2000" cap="none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altLang="ru-RU" sz="2000" cap="none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altLang="ru-RU" sz="2000" cap="none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altLang="ru-RU" sz="2000" cap="none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altLang="ru-RU" sz="2000" cap="none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altLang="ru-RU" sz="2000" cap="none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sz="1600" cap="none" smtClean="0">
                <a:latin typeface="Cambria" pitchFamily="18" charset="0"/>
              </a:rPr>
              <a:t/>
            </a:r>
            <a:br>
              <a:rPr lang="ru-RU" sz="1600" cap="none" smtClean="0">
                <a:latin typeface="Cambria" pitchFamily="18" charset="0"/>
              </a:rPr>
            </a:br>
            <a:r>
              <a:rPr lang="ru-RU" sz="2000" cap="none" smtClean="0">
                <a:solidFill>
                  <a:srgbClr val="C00000"/>
                </a:solidFill>
                <a:latin typeface="Cambria" pitchFamily="18" charset="0"/>
              </a:rPr>
              <a:t>"РАЗВИТИЕ МУЗЫКАЛЬНО - ТЕАТРАЛИЗОВАННОЙ ДЕЯТЕЛЬНОСТИ СТАРШИХ ДОШКОЛЬНИКОВ ПОСРЕДСТВОМ МУЛЬТИПЛИКАЦИИ" </a:t>
            </a:r>
            <a:r>
              <a:rPr lang="ru-RU" altLang="ru-RU" sz="2000" cap="none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altLang="ru-RU" sz="2000" cap="none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altLang="ru-RU" sz="2000" cap="none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altLang="ru-RU" sz="2000" cap="none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altLang="ru-RU" sz="2000" cap="none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altLang="ru-RU" sz="2000" cap="none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altLang="ru-RU" sz="1600" cap="none" smtClean="0">
                <a:solidFill>
                  <a:srgbClr val="C00000"/>
                </a:solidFill>
                <a:latin typeface="Cambria Math" pitchFamily="18" charset="0"/>
              </a:rPr>
              <a:t>                                                   </a:t>
            </a:r>
            <a:r>
              <a:rPr lang="ru-RU" altLang="ru-RU" sz="1600" cap="none" smtClean="0">
                <a:solidFill>
                  <a:srgbClr val="000099"/>
                </a:solidFill>
                <a:latin typeface="Cambria Math" pitchFamily="18" charset="0"/>
              </a:rPr>
              <a:t>МУЗЫКАЛЬНЫЙ РУКОВОДИТЕЛЬ МДОАУ № 147</a:t>
            </a:r>
            <a:br>
              <a:rPr lang="ru-RU" altLang="ru-RU" sz="1600" cap="none" smtClean="0">
                <a:solidFill>
                  <a:srgbClr val="000099"/>
                </a:solidFill>
                <a:latin typeface="Cambria Math" pitchFamily="18" charset="0"/>
              </a:rPr>
            </a:br>
            <a:r>
              <a:rPr lang="ru-RU" altLang="ru-RU" sz="1600" cap="none" smtClean="0">
                <a:solidFill>
                  <a:srgbClr val="000099"/>
                </a:solidFill>
                <a:latin typeface="Cambria Math" pitchFamily="18" charset="0"/>
              </a:rPr>
              <a:t>                      КЛЮШИНА ИРИНА НИКОЛАЕВНА</a:t>
            </a:r>
            <a:r>
              <a:rPr lang="ru-RU" altLang="ru-RU" sz="1300" cap="none" smtClean="0">
                <a:solidFill>
                  <a:srgbClr val="000099"/>
                </a:solidFill>
                <a:latin typeface="Cambria Math" pitchFamily="18" charset="0"/>
              </a:rPr>
              <a:t/>
            </a:r>
            <a:br>
              <a:rPr lang="ru-RU" altLang="ru-RU" sz="1300" cap="none" smtClean="0">
                <a:solidFill>
                  <a:srgbClr val="000099"/>
                </a:solidFill>
                <a:latin typeface="Cambria Math" pitchFamily="18" charset="0"/>
              </a:rPr>
            </a:br>
            <a:r>
              <a:rPr lang="ru-RU" altLang="ru-RU" sz="1300" cap="none" smtClean="0">
                <a:solidFill>
                  <a:srgbClr val="000099"/>
                </a:solidFill>
                <a:latin typeface="Cambria Math" pitchFamily="18" charset="0"/>
              </a:rPr>
              <a:t/>
            </a:r>
            <a:br>
              <a:rPr lang="ru-RU" altLang="ru-RU" sz="1300" cap="none" smtClean="0">
                <a:solidFill>
                  <a:srgbClr val="000099"/>
                </a:solidFill>
                <a:latin typeface="Cambria Math" pitchFamily="18" charset="0"/>
              </a:rPr>
            </a:br>
            <a:r>
              <a:rPr lang="ru-RU" altLang="ru-RU" sz="1300" cap="none" smtClean="0">
                <a:solidFill>
                  <a:srgbClr val="000099"/>
                </a:solidFill>
                <a:latin typeface="Cambria Math" pitchFamily="18" charset="0"/>
              </a:rPr>
              <a:t/>
            </a:r>
            <a:br>
              <a:rPr lang="ru-RU" altLang="ru-RU" sz="1300" cap="none" smtClean="0">
                <a:solidFill>
                  <a:srgbClr val="000099"/>
                </a:solidFill>
                <a:latin typeface="Cambria Math" pitchFamily="18" charset="0"/>
              </a:rPr>
            </a:br>
            <a:r>
              <a:rPr lang="ru-RU" altLang="ru-RU" sz="1300" cap="none" smtClean="0">
                <a:solidFill>
                  <a:srgbClr val="000099"/>
                </a:solidFill>
                <a:latin typeface="Cambria Math" pitchFamily="18" charset="0"/>
              </a:rPr>
              <a:t/>
            </a:r>
            <a:br>
              <a:rPr lang="ru-RU" altLang="ru-RU" sz="1300" cap="none" smtClean="0">
                <a:solidFill>
                  <a:srgbClr val="000099"/>
                </a:solidFill>
                <a:latin typeface="Cambria Math" pitchFamily="18" charset="0"/>
              </a:rPr>
            </a:br>
            <a:r>
              <a:rPr lang="ru-RU" altLang="ru-RU" sz="1600" cap="none" smtClean="0">
                <a:solidFill>
                  <a:srgbClr val="000099"/>
                </a:solidFill>
                <a:latin typeface="Cambria Math" pitchFamily="18" charset="0"/>
              </a:rPr>
              <a:t>г. Орск, 2022</a:t>
            </a:r>
            <a:endParaRPr lang="ru-RU" sz="1600" cap="none" smtClean="0"/>
          </a:p>
        </p:txBody>
      </p:sp>
      <p:sp>
        <p:nvSpPr>
          <p:cNvPr id="9218" name="Текст 2"/>
          <p:cNvSpPr>
            <a:spLocks noGrp="1"/>
          </p:cNvSpPr>
          <p:nvPr>
            <p:ph type="body" idx="1"/>
          </p:nvPr>
        </p:nvSpPr>
        <p:spPr>
          <a:xfrm>
            <a:off x="1403350" y="765175"/>
            <a:ext cx="6624638" cy="10080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1400" b="1" smtClean="0">
                <a:solidFill>
                  <a:srgbClr val="000099"/>
                </a:solidFill>
                <a:latin typeface="Cambria Math" pitchFamily="18" charset="0"/>
              </a:rPr>
              <a:t>Муниципальное дошкольное образовательное автономное учреждение  </a:t>
            </a:r>
            <a:br>
              <a:rPr lang="ru-RU" altLang="ru-RU" sz="1400" b="1" smtClean="0">
                <a:solidFill>
                  <a:srgbClr val="000099"/>
                </a:solidFill>
                <a:latin typeface="Cambria Math" pitchFamily="18" charset="0"/>
              </a:rPr>
            </a:br>
            <a:r>
              <a:rPr lang="ru-RU" altLang="ru-RU" sz="1400" b="1" smtClean="0">
                <a:solidFill>
                  <a:srgbClr val="000099"/>
                </a:solidFill>
                <a:latin typeface="Cambria Math" pitchFamily="18" charset="0"/>
              </a:rPr>
              <a:t>«Детский сад № 147 «Теремок» общеразвивающего вида с приоритетным </a:t>
            </a:r>
            <a:br>
              <a:rPr lang="ru-RU" altLang="ru-RU" sz="1400" b="1" smtClean="0">
                <a:solidFill>
                  <a:srgbClr val="000099"/>
                </a:solidFill>
                <a:latin typeface="Cambria Math" pitchFamily="18" charset="0"/>
              </a:rPr>
            </a:br>
            <a:r>
              <a:rPr lang="ru-RU" altLang="ru-RU" sz="1400" b="1" smtClean="0">
                <a:solidFill>
                  <a:srgbClr val="000099"/>
                </a:solidFill>
                <a:latin typeface="Cambria Math" pitchFamily="18" charset="0"/>
              </a:rPr>
              <a:t>осуществлением познавательно - речевого развития воспитанников г. Орска»</a:t>
            </a:r>
            <a:r>
              <a:rPr lang="ru-RU" altLang="ru-RU" sz="1100" b="1" smtClean="0">
                <a:solidFill>
                  <a:srgbClr val="000099"/>
                </a:solidFill>
                <a:latin typeface="Cambria Math" pitchFamily="18" charset="0"/>
              </a:rPr>
              <a:t/>
            </a:r>
            <a:br>
              <a:rPr lang="ru-RU" altLang="ru-RU" sz="1100" b="1" smtClean="0">
                <a:solidFill>
                  <a:srgbClr val="000099"/>
                </a:solidFill>
                <a:latin typeface="Cambria Math" pitchFamily="18" charset="0"/>
              </a:rPr>
            </a:br>
            <a:r>
              <a:rPr lang="ru-RU" altLang="ru-RU" sz="1100" b="1" smtClean="0">
                <a:solidFill>
                  <a:schemeClr val="tx2"/>
                </a:solidFill>
                <a:latin typeface="Cambria Math" pitchFamily="18" charset="0"/>
              </a:rPr>
              <a:t/>
            </a:r>
            <a:br>
              <a:rPr lang="ru-RU" altLang="ru-RU" sz="1100" b="1" smtClean="0">
                <a:solidFill>
                  <a:schemeClr val="tx2"/>
                </a:solidFill>
                <a:latin typeface="Cambria Math" pitchFamily="18" charset="0"/>
              </a:rPr>
            </a:br>
            <a:endParaRPr lang="ru-RU" sz="800" smtClean="0">
              <a:solidFill>
                <a:srgbClr val="898989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1628775"/>
            <a:ext cx="15128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вал 2"/>
          <p:cNvSpPr>
            <a:spLocks noChangeArrowheads="1"/>
          </p:cNvSpPr>
          <p:nvPr/>
        </p:nvSpPr>
        <p:spPr bwMode="auto">
          <a:xfrm>
            <a:off x="1187450" y="4652963"/>
            <a:ext cx="2376488" cy="10795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B0761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600">
              <a:solidFill>
                <a:srgbClr val="C00000"/>
              </a:solidFill>
              <a:latin typeface="Franklin Gothic Book" pitchFamily="34" charset="0"/>
            </a:endParaRPr>
          </a:p>
          <a:p>
            <a:pPr algn="ctr"/>
            <a:endParaRPr lang="ru-RU" sz="1400">
              <a:latin typeface="Cambria" pitchFamily="18" charset="0"/>
            </a:endParaRPr>
          </a:p>
          <a:p>
            <a:pPr algn="ctr"/>
            <a:r>
              <a:rPr lang="ru-RU" sz="1400">
                <a:latin typeface="Cambria" pitchFamily="18" charset="0"/>
              </a:rPr>
              <a:t>повышение уровня речевой активности</a:t>
            </a:r>
          </a:p>
          <a:p>
            <a:pPr algn="ctr"/>
            <a:endParaRPr lang="ru-RU" sz="1000" b="1">
              <a:solidFill>
                <a:srgbClr val="800000"/>
              </a:solidFill>
              <a:latin typeface="Cambria" pitchFamily="18" charset="0"/>
            </a:endParaRPr>
          </a:p>
          <a:p>
            <a:pPr algn="ctr"/>
            <a:endParaRPr lang="ru-RU" sz="20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1258888" y="260350"/>
            <a:ext cx="7345362" cy="1000125"/>
          </a:xfrm>
          <a:prstGeom prst="rect">
            <a:avLst/>
          </a:prstGeom>
          <a:solidFill>
            <a:schemeClr val="bg2"/>
          </a:solidFill>
          <a:ln w="25400" algn="ctr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rgbClr val="800000"/>
                </a:solidFill>
                <a:latin typeface="Cambria" pitchFamily="18" charset="0"/>
              </a:rPr>
              <a:t>У всех детей, которые принимали участие в драматизации и мультипликации, наблюдалось наличие положительной динамики в развитии по следующим показателям:</a:t>
            </a:r>
          </a:p>
        </p:txBody>
      </p:sp>
      <p:sp>
        <p:nvSpPr>
          <p:cNvPr id="10" name="Стрелка влево 9"/>
          <p:cNvSpPr>
            <a:spLocks noChangeArrowheads="1"/>
          </p:cNvSpPr>
          <p:nvPr/>
        </p:nvSpPr>
        <p:spPr bwMode="auto">
          <a:xfrm rot="-2448829">
            <a:off x="2051050" y="1773238"/>
            <a:ext cx="808038" cy="263525"/>
          </a:xfrm>
          <a:prstGeom prst="leftArrow">
            <a:avLst>
              <a:gd name="adj1" fmla="val 50000"/>
              <a:gd name="adj2" fmla="val 50139"/>
            </a:avLst>
          </a:prstGeom>
          <a:solidFill>
            <a:schemeClr val="bg2"/>
          </a:solidFill>
          <a:ln w="25400" algn="ctr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460" name="Овал 13"/>
          <p:cNvSpPr>
            <a:spLocks noChangeArrowheads="1"/>
          </p:cNvSpPr>
          <p:nvPr/>
        </p:nvSpPr>
        <p:spPr bwMode="auto">
          <a:xfrm>
            <a:off x="971550" y="2420938"/>
            <a:ext cx="2376488" cy="1152525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B0761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>
                <a:latin typeface="Cambria" pitchFamily="18" charset="0"/>
              </a:rPr>
              <a:t>стабилизация эмоционально-волевой сферы</a:t>
            </a:r>
          </a:p>
        </p:txBody>
      </p:sp>
      <p:sp>
        <p:nvSpPr>
          <p:cNvPr id="19461" name="Овал 14"/>
          <p:cNvSpPr>
            <a:spLocks noChangeArrowheads="1"/>
          </p:cNvSpPr>
          <p:nvPr/>
        </p:nvSpPr>
        <p:spPr bwMode="auto">
          <a:xfrm>
            <a:off x="6588125" y="2349500"/>
            <a:ext cx="2376488" cy="10795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B0761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>
                <a:latin typeface="Cambria" pitchFamily="18" charset="0"/>
              </a:rPr>
              <a:t>развитие коммуникативных качеств</a:t>
            </a:r>
          </a:p>
        </p:txBody>
      </p:sp>
      <p:sp>
        <p:nvSpPr>
          <p:cNvPr id="19462" name="Овал 15"/>
          <p:cNvSpPr>
            <a:spLocks noChangeArrowheads="1"/>
          </p:cNvSpPr>
          <p:nvPr/>
        </p:nvSpPr>
        <p:spPr bwMode="auto">
          <a:xfrm>
            <a:off x="3563938" y="2420938"/>
            <a:ext cx="2663825" cy="10795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B0761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800000"/>
              </a:solidFill>
              <a:latin typeface="Cambria" pitchFamily="18" charset="0"/>
            </a:endParaRPr>
          </a:p>
          <a:p>
            <a:pPr algn="ctr"/>
            <a:r>
              <a:rPr lang="ru-RU" sz="1400">
                <a:latin typeface="Cambria" pitchFamily="18" charset="0"/>
              </a:rPr>
              <a:t>укрепления функций внимания, памяти</a:t>
            </a:r>
          </a:p>
          <a:p>
            <a:pPr algn="ctr"/>
            <a:endParaRPr lang="ru-RU" sz="1400" b="1">
              <a:solidFill>
                <a:srgbClr val="800000"/>
              </a:solidFill>
              <a:latin typeface="Cambria" pitchFamily="18" charset="0"/>
            </a:endParaRPr>
          </a:p>
        </p:txBody>
      </p:sp>
      <p:sp>
        <p:nvSpPr>
          <p:cNvPr id="19463" name="Овал 16"/>
          <p:cNvSpPr>
            <a:spLocks noChangeArrowheads="1"/>
          </p:cNvSpPr>
          <p:nvPr/>
        </p:nvSpPr>
        <p:spPr bwMode="auto">
          <a:xfrm>
            <a:off x="6516688" y="4724400"/>
            <a:ext cx="2233612" cy="935038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B0761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/>
          </a:p>
          <a:p>
            <a:pPr algn="ctr"/>
            <a:endParaRPr lang="ru-RU" sz="1000"/>
          </a:p>
          <a:p>
            <a:pPr algn="ctr"/>
            <a:endParaRPr lang="ru-RU" sz="1000"/>
          </a:p>
          <a:p>
            <a:pPr algn="ctr"/>
            <a:r>
              <a:rPr lang="ru-RU" sz="1400">
                <a:latin typeface="Cambria" pitchFamily="18" charset="0"/>
              </a:rPr>
              <a:t>улучшение работы мелкой моторики рук</a:t>
            </a:r>
          </a:p>
          <a:p>
            <a:pPr algn="ctr"/>
            <a:endParaRPr lang="ru-RU" sz="1400" b="1">
              <a:solidFill>
                <a:srgbClr val="800000"/>
              </a:solidFill>
              <a:latin typeface="Cambria" pitchFamily="18" charset="0"/>
            </a:endParaRPr>
          </a:p>
          <a:p>
            <a:pPr algn="ctr"/>
            <a:endParaRPr lang="ru-RU" sz="2000" b="1">
              <a:solidFill>
                <a:srgbClr val="800000"/>
              </a:solidFill>
              <a:latin typeface="Cambria" pitchFamily="18" charset="0"/>
            </a:endParaRPr>
          </a:p>
        </p:txBody>
      </p:sp>
      <p:sp>
        <p:nvSpPr>
          <p:cNvPr id="19" name="Стрелка влево 18"/>
          <p:cNvSpPr>
            <a:spLocks noChangeArrowheads="1"/>
          </p:cNvSpPr>
          <p:nvPr/>
        </p:nvSpPr>
        <p:spPr bwMode="auto">
          <a:xfrm rot="-5400000">
            <a:off x="4522788" y="1751013"/>
            <a:ext cx="652462" cy="265112"/>
          </a:xfrm>
          <a:prstGeom prst="leftArrow">
            <a:avLst>
              <a:gd name="adj1" fmla="val 50000"/>
              <a:gd name="adj2" fmla="val 49734"/>
            </a:avLst>
          </a:prstGeom>
          <a:solidFill>
            <a:schemeClr val="bg2"/>
          </a:solidFill>
          <a:ln w="25400" algn="ctr">
            <a:solidFill>
              <a:srgbClr val="B0761F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" name="Стрелка влево 19"/>
          <p:cNvSpPr>
            <a:spLocks noChangeArrowheads="1"/>
          </p:cNvSpPr>
          <p:nvPr/>
        </p:nvSpPr>
        <p:spPr bwMode="auto">
          <a:xfrm rot="-24325360">
            <a:off x="2787651" y="3916362"/>
            <a:ext cx="806450" cy="263525"/>
          </a:xfrm>
          <a:prstGeom prst="leftArrow">
            <a:avLst>
              <a:gd name="adj1" fmla="val 50000"/>
              <a:gd name="adj2" fmla="val 50041"/>
            </a:avLst>
          </a:prstGeom>
          <a:solidFill>
            <a:schemeClr val="bg2"/>
          </a:solidFill>
          <a:ln w="25400" algn="ctr">
            <a:solidFill>
              <a:srgbClr val="B0761F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" name="Стрелка влево 20"/>
          <p:cNvSpPr>
            <a:spLocks noChangeArrowheads="1"/>
          </p:cNvSpPr>
          <p:nvPr/>
        </p:nvSpPr>
        <p:spPr bwMode="auto">
          <a:xfrm rot="-8172370">
            <a:off x="6516688" y="3933825"/>
            <a:ext cx="808037" cy="263525"/>
          </a:xfrm>
          <a:prstGeom prst="leftArrow">
            <a:avLst>
              <a:gd name="adj1" fmla="val 50000"/>
              <a:gd name="adj2" fmla="val 50139"/>
            </a:avLst>
          </a:prstGeom>
          <a:solidFill>
            <a:schemeClr val="bg2"/>
          </a:solidFill>
          <a:ln w="25400" algn="ctr">
            <a:solidFill>
              <a:srgbClr val="B0761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Стрелка влево 21"/>
          <p:cNvSpPr>
            <a:spLocks noChangeArrowheads="1"/>
          </p:cNvSpPr>
          <p:nvPr/>
        </p:nvSpPr>
        <p:spPr bwMode="auto">
          <a:xfrm rot="-7968059">
            <a:off x="7181057" y="1754981"/>
            <a:ext cx="806450" cy="265113"/>
          </a:xfrm>
          <a:prstGeom prst="leftArrow">
            <a:avLst>
              <a:gd name="adj1" fmla="val 50000"/>
              <a:gd name="adj2" fmla="val 49741"/>
            </a:avLst>
          </a:prstGeom>
          <a:solidFill>
            <a:schemeClr val="bg2"/>
          </a:solidFill>
          <a:ln w="25400" algn="ctr">
            <a:solidFill>
              <a:srgbClr val="B0761F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>
          <a:xfrm>
            <a:off x="1042988" y="260350"/>
            <a:ext cx="7772400" cy="86518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800000"/>
                </a:solidFill>
                <a:latin typeface="Cambria" pitchFamily="18" charset="0"/>
              </a:rPr>
              <a:t>Используемая литература</a:t>
            </a:r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981075"/>
            <a:ext cx="7921625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b="1" smtClean="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00000"/>
                </a:solidFill>
                <a:latin typeface="Cambria" pitchFamily="18" charset="0"/>
              </a:rPr>
              <a:t>Приказ Министерства образования и науки РФ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00000"/>
                </a:solidFill>
                <a:latin typeface="Cambria" pitchFamily="18" charset="0"/>
              </a:rPr>
              <a:t>от 17 октября 2013 г. № 1155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00000"/>
                </a:solidFill>
                <a:latin typeface="Cambria" pitchFamily="18" charset="0"/>
              </a:rPr>
              <a:t>«Об утверждении федерального государственного образовательного стандарта дошкольного образования»</a:t>
            </a:r>
          </a:p>
          <a:p>
            <a:pPr eaLnBrk="1" hangingPunct="1">
              <a:lnSpc>
                <a:spcPct val="80000"/>
              </a:lnSpc>
            </a:pPr>
            <a:endParaRPr lang="ru-RU" sz="2000" b="1" smtClean="0">
              <a:solidFill>
                <a:srgbClr val="C00000"/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900" b="1" smtClean="0">
              <a:solidFill>
                <a:srgbClr val="C00000"/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2060"/>
                </a:solidFill>
                <a:latin typeface="Cambria Math" pitchFamily="18" charset="0"/>
              </a:rPr>
              <a:t>1.Зимина И. Театр и театрализованные игры в детском саду // Дошкольное воспитание. 2005. № 4.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2060"/>
                </a:solidFill>
                <a:latin typeface="Cambria Math" pitchFamily="18" charset="0"/>
              </a:rPr>
              <a:t>2.Картушина М. Ю. «Театрализованные представления для детей и взрослых», «Творческий центр», Москва ,2005 г.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2060"/>
                </a:solidFill>
                <a:latin typeface="Cambria Math" pitchFamily="18" charset="0"/>
              </a:rPr>
              <a:t>3.Антипина А. Е. «Театрализованная деятельность в детском саду»,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2060"/>
                </a:solidFill>
                <a:latin typeface="Cambria Math" pitchFamily="18" charset="0"/>
              </a:rPr>
              <a:t>Айрис пресс», Москва, 2006 г.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2060"/>
                </a:solidFill>
                <a:latin typeface="Cambria Math" pitchFamily="18" charset="0"/>
              </a:rPr>
              <a:t>4.Давыдова М. А. «Музыкальное воспитание в детском саду», Москва «ВАКО», 2006 г.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2060"/>
                </a:solidFill>
                <a:latin typeface="Cambria Math" pitchFamily="18" charset="0"/>
              </a:rPr>
              <a:t>5.Маханева М. Д. «Театрализованные занятия в детском саду», Москва, Творческий центр «Сфера», 2001 г.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2060"/>
                </a:solidFill>
                <a:latin typeface="Cambria Math" pitchFamily="18" charset="0"/>
              </a:rPr>
              <a:t>6.Радынова О. П. «Настроения, чувства в музыке», Москва, Творческий центр «Сфера», 2009г.</a:t>
            </a:r>
          </a:p>
          <a:p>
            <a:pPr eaLnBrk="1" hangingPunct="1">
              <a:lnSpc>
                <a:spcPct val="80000"/>
              </a:lnSpc>
            </a:pPr>
            <a:endParaRPr lang="ru-RU" sz="900" b="1" smtClean="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900" smtClean="0">
              <a:solidFill>
                <a:srgbClr val="898989"/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713" y="333375"/>
            <a:ext cx="6694487" cy="23749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altLang="ru-RU" sz="66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С</a:t>
            </a:r>
            <a:r>
              <a:rPr lang="ru-RU" altLang="ru-RU" sz="6600" b="1" dirty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</a:t>
            </a:r>
            <a:r>
              <a:rPr lang="ru-RU" altLang="ru-RU" sz="6600" b="1" dirty="0">
                <a:solidFill>
                  <a:srgbClr val="8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а</a:t>
            </a:r>
            <a:r>
              <a:rPr lang="ru-RU" altLang="ru-RU" sz="6600" b="1" dirty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с</a:t>
            </a:r>
            <a:r>
              <a:rPr lang="ru-RU" altLang="ru-RU" sz="6600" b="1" dirty="0">
                <a:solidFill>
                  <a:srgbClr val="8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и</a:t>
            </a:r>
            <a:r>
              <a:rPr lang="ru-RU" altLang="ru-RU" sz="6600" b="1" dirty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б</a:t>
            </a:r>
            <a:r>
              <a:rPr lang="ru-RU" altLang="ru-RU" sz="6600" b="1" dirty="0">
                <a:solidFill>
                  <a:srgbClr val="8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 </a:t>
            </a:r>
            <a:r>
              <a:rPr lang="ru-RU" altLang="ru-RU" sz="6600" b="1" dirty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з</a:t>
            </a:r>
            <a:r>
              <a:rPr lang="ru-RU" altLang="ru-RU" sz="6600" b="1" dirty="0">
                <a:solidFill>
                  <a:srgbClr val="8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а </a:t>
            </a:r>
            <a:r>
              <a:rPr lang="ru-RU" altLang="ru-RU" sz="6600" b="1" dirty="0" smtClean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</a:t>
            </a:r>
            <a:r>
              <a:rPr lang="ru-RU" altLang="ru-RU" sz="6600" b="1" dirty="0" smtClean="0">
                <a:solidFill>
                  <a:srgbClr val="8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н</a:t>
            </a:r>
            <a:r>
              <a:rPr lang="ru-RU" altLang="ru-RU" sz="6600" b="1" dirty="0" smtClean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и</a:t>
            </a:r>
            <a:r>
              <a:rPr lang="ru-RU" altLang="ru-RU" sz="6600" b="1" dirty="0" smtClean="0">
                <a:solidFill>
                  <a:srgbClr val="8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м</a:t>
            </a:r>
            <a:r>
              <a:rPr lang="ru-RU" altLang="ru-RU" sz="6600" b="1" dirty="0" smtClean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а</a:t>
            </a:r>
            <a:r>
              <a:rPr lang="ru-RU" altLang="ru-RU" sz="6600" b="1" dirty="0" smtClean="0">
                <a:solidFill>
                  <a:srgbClr val="8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н</a:t>
            </a:r>
            <a:r>
              <a:rPr lang="ru-RU" altLang="ru-RU" sz="6600" b="1" dirty="0" smtClean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и</a:t>
            </a:r>
            <a:r>
              <a:rPr lang="ru-RU" altLang="ru-RU" sz="6600" b="1" dirty="0" smtClean="0">
                <a:solidFill>
                  <a:srgbClr val="8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е</a:t>
            </a:r>
            <a:r>
              <a:rPr lang="ru-RU" altLang="ru-RU" sz="6600" b="1" dirty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!!!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3716338"/>
            <a:ext cx="6400800" cy="6254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2060"/>
                </a:solidFill>
                <a:latin typeface="Cambria Math" pitchFamily="18" charset="0"/>
              </a:rPr>
              <a:t>Т</a:t>
            </a:r>
            <a:r>
              <a:rPr lang="ru-RU" sz="6000" b="1" smtClean="0">
                <a:solidFill>
                  <a:srgbClr val="632523"/>
                </a:solidFill>
                <a:latin typeface="Cambria Math" pitchFamily="18" charset="0"/>
              </a:rPr>
              <a:t>в</a:t>
            </a:r>
            <a:r>
              <a:rPr lang="ru-RU" sz="6000" b="1" smtClean="0">
                <a:solidFill>
                  <a:srgbClr val="002060"/>
                </a:solidFill>
                <a:latin typeface="Cambria Math" pitchFamily="18" charset="0"/>
              </a:rPr>
              <a:t>о</a:t>
            </a:r>
            <a:r>
              <a:rPr lang="ru-RU" sz="6000" b="1" smtClean="0">
                <a:solidFill>
                  <a:srgbClr val="632523"/>
                </a:solidFill>
                <a:latin typeface="Cambria Math" pitchFamily="18" charset="0"/>
              </a:rPr>
              <a:t>р</a:t>
            </a:r>
            <a:r>
              <a:rPr lang="ru-RU" sz="6000" b="1" smtClean="0">
                <a:solidFill>
                  <a:srgbClr val="002060"/>
                </a:solidFill>
                <a:latin typeface="Cambria Math" pitchFamily="18" charset="0"/>
              </a:rPr>
              <a:t>ч</a:t>
            </a:r>
            <a:r>
              <a:rPr lang="ru-RU" sz="6000" b="1" smtClean="0">
                <a:solidFill>
                  <a:srgbClr val="632523"/>
                </a:solidFill>
                <a:latin typeface="Cambria Math" pitchFamily="18" charset="0"/>
              </a:rPr>
              <a:t>е</a:t>
            </a:r>
            <a:r>
              <a:rPr lang="ru-RU" sz="6000" b="1" smtClean="0">
                <a:solidFill>
                  <a:srgbClr val="002060"/>
                </a:solidFill>
                <a:latin typeface="Cambria Math" pitchFamily="18" charset="0"/>
              </a:rPr>
              <a:t>с</a:t>
            </a:r>
            <a:r>
              <a:rPr lang="ru-RU" sz="6000" b="1" smtClean="0">
                <a:solidFill>
                  <a:srgbClr val="632523"/>
                </a:solidFill>
                <a:latin typeface="Cambria Math" pitchFamily="18" charset="0"/>
              </a:rPr>
              <a:t>к</a:t>
            </a:r>
            <a:r>
              <a:rPr lang="ru-RU" sz="6000" b="1" smtClean="0">
                <a:solidFill>
                  <a:srgbClr val="002060"/>
                </a:solidFill>
                <a:latin typeface="Cambria Math" pitchFamily="18" charset="0"/>
              </a:rPr>
              <a:t>и</a:t>
            </a:r>
            <a:r>
              <a:rPr lang="ru-RU" sz="6000" b="1" smtClean="0">
                <a:solidFill>
                  <a:srgbClr val="632523"/>
                </a:solidFill>
                <a:latin typeface="Cambria Math" pitchFamily="18" charset="0"/>
              </a:rPr>
              <a:t>х</a:t>
            </a:r>
            <a:r>
              <a:rPr lang="ru-RU" sz="6000" b="1" smtClean="0">
                <a:solidFill>
                  <a:srgbClr val="C00000"/>
                </a:solidFill>
                <a:latin typeface="Cambria Math" pitchFamily="18" charset="0"/>
              </a:rPr>
              <a:t> </a:t>
            </a:r>
            <a:r>
              <a:rPr lang="ru-RU" sz="6000" b="1" smtClean="0">
                <a:solidFill>
                  <a:srgbClr val="002060"/>
                </a:solidFill>
                <a:latin typeface="Cambria Math" pitchFamily="18" charset="0"/>
              </a:rPr>
              <a:t>у</a:t>
            </a:r>
            <a:r>
              <a:rPr lang="ru-RU" sz="6000" b="1" smtClean="0">
                <a:solidFill>
                  <a:srgbClr val="632523"/>
                </a:solidFill>
                <a:latin typeface="Cambria Math" pitchFamily="18" charset="0"/>
              </a:rPr>
              <a:t>с</a:t>
            </a:r>
            <a:r>
              <a:rPr lang="ru-RU" sz="6000" b="1" smtClean="0">
                <a:solidFill>
                  <a:srgbClr val="002060"/>
                </a:solidFill>
                <a:latin typeface="Cambria Math" pitchFamily="18" charset="0"/>
              </a:rPr>
              <a:t>п</a:t>
            </a:r>
            <a:r>
              <a:rPr lang="ru-RU" sz="6000" b="1" smtClean="0">
                <a:solidFill>
                  <a:srgbClr val="632523"/>
                </a:solidFill>
                <a:latin typeface="Cambria Math" pitchFamily="18" charset="0"/>
              </a:rPr>
              <a:t>е</a:t>
            </a:r>
            <a:r>
              <a:rPr lang="ru-RU" sz="6000" b="1" smtClean="0">
                <a:solidFill>
                  <a:srgbClr val="002060"/>
                </a:solidFill>
                <a:latin typeface="Cambria Math" pitchFamily="18" charset="0"/>
              </a:rPr>
              <a:t>х</a:t>
            </a:r>
            <a:r>
              <a:rPr lang="ru-RU" sz="6000" b="1" smtClean="0">
                <a:solidFill>
                  <a:srgbClr val="632523"/>
                </a:solidFill>
                <a:latin typeface="Cambria Math" pitchFamily="18" charset="0"/>
              </a:rPr>
              <a:t>о</a:t>
            </a:r>
            <a:r>
              <a:rPr lang="ru-RU" sz="6000" b="1" smtClean="0">
                <a:solidFill>
                  <a:srgbClr val="002060"/>
                </a:solidFill>
                <a:latin typeface="Cambria Math" pitchFamily="18" charset="0"/>
              </a:rPr>
              <a:t>в</a:t>
            </a:r>
            <a:r>
              <a:rPr lang="ru-RU" sz="6000" b="1" smtClean="0">
                <a:solidFill>
                  <a:srgbClr val="632523"/>
                </a:solidFill>
                <a:latin typeface="Cambria Math" pitchFamily="18" charset="0"/>
              </a:rPr>
              <a:t>!!!</a:t>
            </a:r>
          </a:p>
        </p:txBody>
      </p:sp>
      <p:pic>
        <p:nvPicPr>
          <p:cNvPr id="25603" name="Рисунок 6" descr="60781545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159442">
            <a:off x="585788" y="563563"/>
            <a:ext cx="3902075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013" y="260350"/>
            <a:ext cx="8027987" cy="1944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1600" b="1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sz="1600" b="1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sz="1600" b="1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sz="1600" b="1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sz="2500" b="1" smtClean="0">
                <a:solidFill>
                  <a:srgbClr val="C00000"/>
                </a:solidFill>
                <a:latin typeface="Cambria Math" pitchFamily="18" charset="0"/>
              </a:rPr>
              <a:t>Цель: </a:t>
            </a:r>
            <a:r>
              <a:rPr lang="ru-RU" sz="1600" b="1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sz="1600" b="1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sz="1800" b="1" smtClean="0">
                <a:solidFill>
                  <a:srgbClr val="002060"/>
                </a:solidFill>
                <a:latin typeface="Cambria" pitchFamily="18" charset="0"/>
              </a:rPr>
              <a:t>создание условий для развития музыкально-театрализованной деятельности старших дошкольников посредством мультипликации</a:t>
            </a:r>
            <a:r>
              <a:rPr lang="ru-RU" sz="1000" smtClean="0"/>
              <a:t/>
            </a:r>
            <a:br>
              <a:rPr lang="ru-RU" sz="1000" smtClean="0"/>
            </a:br>
            <a:r>
              <a:rPr lang="ru-RU" sz="1100" smtClean="0"/>
              <a:t/>
            </a:r>
            <a:br>
              <a:rPr lang="ru-RU" sz="1100" smtClean="0"/>
            </a:b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1428750"/>
            <a:ext cx="7921625" cy="542925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  <a:latin typeface="Cambria Math" pitchFamily="18" charset="0"/>
              </a:rPr>
              <a:t>Задачи:</a:t>
            </a:r>
            <a:endParaRPr lang="ru-RU" sz="1400" b="1" smtClean="0">
              <a:solidFill>
                <a:srgbClr val="C00000"/>
              </a:solidFill>
              <a:latin typeface="Cambria" pitchFamily="18" charset="0"/>
            </a:endParaRPr>
          </a:p>
          <a:p>
            <a:pPr algn="just" eaLnBrk="1" hangingPunct="1"/>
            <a:r>
              <a:rPr lang="ru-RU" sz="1600" b="1" smtClean="0">
                <a:solidFill>
                  <a:srgbClr val="002060"/>
                </a:solidFill>
                <a:latin typeface="Cambria" pitchFamily="18" charset="0"/>
              </a:rPr>
              <a:t>1.Расширять представления детей о театре, его видах, атрибутах, костюмах, декорациях, о людях, которые работают в театре, об артистах; показать значимость и необходимость каждой профессии в театре.</a:t>
            </a:r>
          </a:p>
          <a:p>
            <a:pPr algn="just" eaLnBrk="1" hangingPunct="1"/>
            <a:r>
              <a:rPr lang="ru-RU" sz="1600" b="1" smtClean="0">
                <a:solidFill>
                  <a:srgbClr val="002060"/>
                </a:solidFill>
                <a:latin typeface="Cambria" pitchFamily="18" charset="0"/>
              </a:rPr>
              <a:t>2.Расширять представления детей об анимации, о людях, которые работают над созданием мультипликационных фильмов. </a:t>
            </a:r>
          </a:p>
          <a:p>
            <a:pPr algn="just" eaLnBrk="1" hangingPunct="1"/>
            <a:r>
              <a:rPr lang="ru-RU" sz="1600" b="1" smtClean="0">
                <a:solidFill>
                  <a:srgbClr val="002060"/>
                </a:solidFill>
                <a:latin typeface="Cambria" pitchFamily="18" charset="0"/>
              </a:rPr>
              <a:t>3.Содействовать развитию творческой активности детей, эмоциональности и выразительности в речи и движениях.</a:t>
            </a:r>
          </a:p>
          <a:p>
            <a:pPr algn="just" eaLnBrk="1" hangingPunct="1"/>
            <a:r>
              <a:rPr lang="ru-RU" sz="1600" b="1" smtClean="0">
                <a:solidFill>
                  <a:srgbClr val="002060"/>
                </a:solidFill>
                <a:latin typeface="Cambria" pitchFamily="18" charset="0"/>
              </a:rPr>
              <a:t>4.Создавать условия для организации совместной деятельности детей и взрослых, направленные на сближения детей, родителей и педагогов ДОУ.</a:t>
            </a:r>
          </a:p>
          <a:p>
            <a:pPr algn="just" eaLnBrk="1" hangingPunct="1"/>
            <a:r>
              <a:rPr lang="ru-RU" sz="1600" b="1" smtClean="0">
                <a:solidFill>
                  <a:srgbClr val="002060"/>
                </a:solidFill>
                <a:latin typeface="Cambria" pitchFamily="18" charset="0"/>
              </a:rPr>
              <a:t>5.Прививать детям первичные навыки в области театрального искусства (использование мимики, жестов, голоса).</a:t>
            </a:r>
          </a:p>
          <a:p>
            <a:pPr algn="just" eaLnBrk="1" hangingPunct="1"/>
            <a:r>
              <a:rPr lang="ru-RU" sz="1600" b="1" smtClean="0">
                <a:solidFill>
                  <a:srgbClr val="002060"/>
                </a:solidFill>
                <a:latin typeface="Cambria" pitchFamily="18" charset="0"/>
              </a:rPr>
              <a:t>6.Создать условия для повышения мотивации у старших дошкольников к образовательной деятельности, в совместной деятельности и в ОД по лепке, рисованию, аппликации.</a:t>
            </a:r>
          </a:p>
          <a:p>
            <a:pPr algn="just" eaLnBrk="1" hangingPunct="1"/>
            <a:r>
              <a:rPr lang="ru-RU" sz="1600" b="1" smtClean="0">
                <a:solidFill>
                  <a:srgbClr val="002060"/>
                </a:solidFill>
                <a:latin typeface="Cambria" pitchFamily="18" charset="0"/>
              </a:rPr>
              <a:t>7.Развивать чувство ритма, интонационного слуха, творческих способностей, навыков инструментального сопровождения речи; эмоциональную сферу дошкольников, музыкальный вкуса интонационно выразительную речь, мелкую моторику рук.</a:t>
            </a:r>
          </a:p>
          <a:p>
            <a:pPr algn="just" eaLnBrk="1" hangingPunct="1"/>
            <a:endParaRPr lang="ru-RU" sz="1400" b="1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013" y="260350"/>
            <a:ext cx="7772400" cy="19446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112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57188"/>
            <a:ext cx="7921625" cy="616743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  <a:latin typeface="Cambria Math" pitchFamily="18" charset="0"/>
              </a:rPr>
              <a:t>Новизна опыта</a:t>
            </a:r>
          </a:p>
          <a:p>
            <a:pPr algn="just" eaLnBrk="1" hangingPunct="1"/>
            <a:r>
              <a:rPr lang="ru-RU" sz="2000" smtClean="0">
                <a:solidFill>
                  <a:srgbClr val="C00000"/>
                </a:solidFill>
                <a:latin typeface="Cambria Math" pitchFamily="18" charset="0"/>
              </a:rPr>
              <a:t> </a:t>
            </a:r>
            <a:r>
              <a:rPr lang="ru-RU" sz="2000" b="1" smtClean="0">
                <a:solidFill>
                  <a:srgbClr val="002060"/>
                </a:solidFill>
                <a:latin typeface="Cambria Math" pitchFamily="18" charset="0"/>
              </a:rPr>
              <a:t>Позволяет интегрировать разнообразные виды искусств (литературное, театральное, изобразительное творчество), соединять инновационные и оригинальные техники игры-драматизации, изобразительного и декоративно - прикладного творчества и техники анимационного мультфильма.</a:t>
            </a:r>
          </a:p>
          <a:p>
            <a:pPr algn="just" eaLnBrk="1" hangingPunct="1"/>
            <a:endParaRPr lang="ru-RU" sz="2000" b="1" smtClean="0">
              <a:solidFill>
                <a:srgbClr val="002060"/>
              </a:solidFill>
              <a:latin typeface="Cambria Math" pitchFamily="18" charset="0"/>
            </a:endParaRPr>
          </a:p>
          <a:p>
            <a:pPr algn="just" eaLnBrk="1" hangingPunct="1"/>
            <a:endParaRPr lang="ru-RU" sz="2000" b="1" smtClean="0">
              <a:solidFill>
                <a:srgbClr val="002060"/>
              </a:solidFill>
              <a:latin typeface="Cambria Math" pitchFamily="18" charset="0"/>
            </a:endParaRPr>
          </a:p>
          <a:p>
            <a:pPr algn="just" eaLnBrk="1" hangingPunct="1"/>
            <a:endParaRPr lang="ru-RU" sz="1400" b="1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1143000" y="2786063"/>
            <a:ext cx="7715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ambria Math" pitchFamily="18" charset="0"/>
              </a:rPr>
              <a:t>Согласно </a:t>
            </a:r>
            <a:r>
              <a:rPr lang="ru-RU" sz="2000" b="1">
                <a:solidFill>
                  <a:srgbClr val="A50021"/>
                </a:solidFill>
                <a:latin typeface="Cambria Math" pitchFamily="18" charset="0"/>
              </a:rPr>
              <a:t> Федеральному  Государственному  образовательному  стандарту </a:t>
            </a:r>
            <a:r>
              <a:rPr lang="ru-RU" sz="2000">
                <a:latin typeface="Cambria Math" pitchFamily="18" charset="0"/>
              </a:rPr>
              <a:t>дошкольного  образования,  на  первом  месте  стоит развитие  ребенка  как личности  творческой,  активно  проявляющей  себя  во  всех  видах деятельности.  Личности,  готовой  адаптироваться  в  социуме.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013" y="260350"/>
            <a:ext cx="7772400" cy="19446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122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57188"/>
            <a:ext cx="7921625" cy="61674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A50021"/>
                </a:solidFill>
                <a:latin typeface="Cambria Math" pitchFamily="18" charset="0"/>
              </a:rPr>
              <a:t>Литература:</a:t>
            </a:r>
          </a:p>
          <a:p>
            <a:pPr algn="just" eaLnBrk="1" hangingPunct="1"/>
            <a:r>
              <a:rPr lang="ru-RU" sz="2000" b="1" smtClean="0">
                <a:solidFill>
                  <a:srgbClr val="002060"/>
                </a:solidFill>
                <a:latin typeface="Cambria Math" pitchFamily="18" charset="0"/>
              </a:rPr>
              <a:t>1.Зимина И. Театр и театрализованные игры в детском саду // Дошкольное воспитание. 2005. № 4.</a:t>
            </a:r>
          </a:p>
          <a:p>
            <a:pPr algn="just" eaLnBrk="1" hangingPunct="1"/>
            <a:r>
              <a:rPr lang="ru-RU" sz="2000" b="1" smtClean="0">
                <a:solidFill>
                  <a:srgbClr val="002060"/>
                </a:solidFill>
                <a:latin typeface="Cambria Math" pitchFamily="18" charset="0"/>
              </a:rPr>
              <a:t>2.Картушина М. Ю. «Театрализованные представления для детей и взрослых», «Творческий центр», Москва ,2005 г.</a:t>
            </a:r>
          </a:p>
          <a:p>
            <a:pPr algn="just" eaLnBrk="1" hangingPunct="1"/>
            <a:r>
              <a:rPr lang="ru-RU" sz="2000" b="1" smtClean="0">
                <a:solidFill>
                  <a:srgbClr val="002060"/>
                </a:solidFill>
                <a:latin typeface="Cambria Math" pitchFamily="18" charset="0"/>
              </a:rPr>
              <a:t>3.Антипина А. Е. «Театрализованная деятельность в детском саду», </a:t>
            </a:r>
          </a:p>
          <a:p>
            <a:pPr algn="just" eaLnBrk="1" hangingPunct="1"/>
            <a:r>
              <a:rPr lang="ru-RU" sz="2000" b="1" smtClean="0">
                <a:solidFill>
                  <a:srgbClr val="002060"/>
                </a:solidFill>
                <a:latin typeface="Cambria Math" pitchFamily="18" charset="0"/>
              </a:rPr>
              <a:t>Айрис пресс», Москва, 2006 г.</a:t>
            </a:r>
          </a:p>
          <a:p>
            <a:pPr algn="just" eaLnBrk="1" hangingPunct="1"/>
            <a:r>
              <a:rPr lang="ru-RU" sz="2000" b="1" smtClean="0">
                <a:solidFill>
                  <a:srgbClr val="002060"/>
                </a:solidFill>
                <a:latin typeface="Cambria Math" pitchFamily="18" charset="0"/>
              </a:rPr>
              <a:t>4.Давыдова М. А. «Музыкальное воспитание в детском саду», Москва «ВАКО», 2006 г.</a:t>
            </a:r>
          </a:p>
          <a:p>
            <a:pPr algn="just" eaLnBrk="1" hangingPunct="1"/>
            <a:r>
              <a:rPr lang="ru-RU" sz="2000" b="1" smtClean="0">
                <a:solidFill>
                  <a:srgbClr val="002060"/>
                </a:solidFill>
                <a:latin typeface="Cambria Math" pitchFamily="18" charset="0"/>
              </a:rPr>
              <a:t>5.Маханева М. Д. «Театрализованные занятия в детском саду», Москва, Творческий центр «Сфера», 2001 г.</a:t>
            </a:r>
          </a:p>
          <a:p>
            <a:pPr algn="just" eaLnBrk="1" hangingPunct="1"/>
            <a:r>
              <a:rPr lang="ru-RU" sz="2000" b="1" smtClean="0">
                <a:solidFill>
                  <a:srgbClr val="002060"/>
                </a:solidFill>
                <a:latin typeface="Cambria Math" pitchFamily="18" charset="0"/>
              </a:rPr>
              <a:t>6.Радынова О. П. «Настроения, чувства в музыке», Москва, Творческий центр «Сфера», 2009г.</a:t>
            </a:r>
          </a:p>
          <a:p>
            <a:pPr algn="just" eaLnBrk="1" hangingPunct="1"/>
            <a:endParaRPr lang="ru-RU" sz="1400" b="1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143000" y="357188"/>
            <a:ext cx="7772400" cy="64293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00000"/>
                </a:solidFill>
                <a:latin typeface="Cambria Math" pitchFamily="18" charset="0"/>
              </a:rPr>
              <a:t/>
            </a:r>
            <a:br>
              <a:rPr lang="ru-RU" sz="3200" b="1" smtClean="0">
                <a:solidFill>
                  <a:srgbClr val="800000"/>
                </a:solidFill>
                <a:latin typeface="Cambria Math" pitchFamily="18" charset="0"/>
              </a:rPr>
            </a:br>
            <a:r>
              <a:rPr lang="ru-RU" sz="3200" b="1" smtClean="0">
                <a:solidFill>
                  <a:srgbClr val="800000"/>
                </a:solidFill>
                <a:latin typeface="Cambria Math" pitchFamily="18" charset="0"/>
              </a:rPr>
              <a:t/>
            </a:r>
            <a:br>
              <a:rPr lang="ru-RU" sz="3200" b="1" smtClean="0">
                <a:solidFill>
                  <a:srgbClr val="800000"/>
                </a:solidFill>
                <a:latin typeface="Cambria Math" pitchFamily="18" charset="0"/>
              </a:rPr>
            </a:br>
            <a:r>
              <a:rPr lang="ru-RU" sz="3200" b="1" smtClean="0">
                <a:solidFill>
                  <a:srgbClr val="800000"/>
                </a:solidFill>
                <a:latin typeface="Cambria Math" pitchFamily="18" charset="0"/>
              </a:rPr>
              <a:t/>
            </a:r>
            <a:br>
              <a:rPr lang="ru-RU" sz="3200" b="1" smtClean="0">
                <a:solidFill>
                  <a:srgbClr val="800000"/>
                </a:solidFill>
                <a:latin typeface="Cambria Math" pitchFamily="18" charset="0"/>
              </a:rPr>
            </a:br>
            <a:r>
              <a:rPr lang="ru-RU" sz="2800" b="1" smtClean="0">
                <a:solidFill>
                  <a:srgbClr val="800000"/>
                </a:solidFill>
                <a:latin typeface="Cambria Math" pitchFamily="18" charset="0"/>
              </a:rPr>
              <a:t>Алгоритм действий театрализации </a:t>
            </a:r>
            <a:br>
              <a:rPr lang="ru-RU" sz="2800" b="1" smtClean="0">
                <a:solidFill>
                  <a:srgbClr val="800000"/>
                </a:solidFill>
                <a:latin typeface="Cambria Math" pitchFamily="18" charset="0"/>
              </a:rPr>
            </a:br>
            <a:r>
              <a:rPr lang="ru-RU" sz="2800" b="1" smtClean="0">
                <a:solidFill>
                  <a:srgbClr val="800000"/>
                </a:solidFill>
                <a:latin typeface="Cambria Math" pitchFamily="18" charset="0"/>
              </a:rPr>
              <a:t>и последующей мультипликации:</a:t>
            </a:r>
            <a:br>
              <a:rPr lang="ru-RU" sz="2800" b="1" smtClean="0">
                <a:solidFill>
                  <a:srgbClr val="800000"/>
                </a:solidFill>
                <a:latin typeface="Cambria Math" pitchFamily="18" charset="0"/>
              </a:rPr>
            </a:br>
            <a:r>
              <a:rPr lang="ru-RU" sz="3200" b="1" smtClean="0">
                <a:solidFill>
                  <a:srgbClr val="800000"/>
                </a:solidFill>
                <a:latin typeface="Cambria Math" pitchFamily="18" charset="0"/>
              </a:rPr>
              <a:t/>
            </a:r>
            <a:br>
              <a:rPr lang="ru-RU" sz="3200" b="1" smtClean="0">
                <a:solidFill>
                  <a:srgbClr val="800000"/>
                </a:solidFill>
                <a:latin typeface="Cambria Math" pitchFamily="18" charset="0"/>
              </a:rPr>
            </a:br>
            <a:r>
              <a:rPr lang="ru-RU" sz="3200" b="1" smtClean="0">
                <a:solidFill>
                  <a:srgbClr val="800000"/>
                </a:solidFill>
                <a:latin typeface="Cambria Math" pitchFamily="18" charset="0"/>
              </a:rPr>
              <a:t/>
            </a:r>
            <a:br>
              <a:rPr lang="ru-RU" sz="3200" b="1" smtClean="0">
                <a:solidFill>
                  <a:srgbClr val="800000"/>
                </a:solidFill>
                <a:latin typeface="Cambria Math" pitchFamily="18" charset="0"/>
              </a:rPr>
            </a:br>
            <a:r>
              <a:rPr lang="ru-RU" sz="3200" b="1" smtClean="0">
                <a:solidFill>
                  <a:srgbClr val="800000"/>
                </a:solidFill>
                <a:latin typeface="Cambria Math" pitchFamily="18" charset="0"/>
              </a:rPr>
              <a:t> </a:t>
            </a:r>
            <a:br>
              <a:rPr lang="ru-RU" sz="3200" b="1" smtClean="0">
                <a:solidFill>
                  <a:srgbClr val="800000"/>
                </a:solidFill>
                <a:latin typeface="Cambria Math" pitchFamily="18" charset="0"/>
              </a:rPr>
            </a:br>
            <a:r>
              <a:rPr lang="ru-RU" sz="3200" b="1" smtClean="0">
                <a:solidFill>
                  <a:srgbClr val="800000"/>
                </a:solidFill>
                <a:latin typeface="Cambria Math" pitchFamily="18" charset="0"/>
              </a:rPr>
              <a:t> 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2071688"/>
            <a:ext cx="3571875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2060"/>
                </a:solidFill>
                <a:latin typeface="Cambria Math" pitchFamily="18" charset="0"/>
              </a:rPr>
              <a:t>Создание школы 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  <a:latin typeface="Cambria Math" pitchFamily="18" charset="0"/>
              </a:rPr>
              <a:t>актерского мастерства</a:t>
            </a:r>
            <a:endParaRPr lang="ru-RU" sz="2400" smtClean="0">
              <a:solidFill>
                <a:srgbClr val="002060"/>
              </a:solidFill>
              <a:latin typeface="Cambria Math" pitchFamily="18" charset="0"/>
            </a:endParaRP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4786313" y="2143125"/>
            <a:ext cx="4000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ambria Math" pitchFamily="18" charset="0"/>
              </a:rPr>
              <a:t>Создание школы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Cambria Math" pitchFamily="18" charset="0"/>
              </a:rPr>
              <a:t>«Юный мультипликатор»</a:t>
            </a:r>
            <a:endParaRPr lang="ru-RU" sz="2400">
              <a:solidFill>
                <a:srgbClr val="002060"/>
              </a:solidFill>
              <a:latin typeface="Cambria Math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571751" y="1643062"/>
            <a:ext cx="500062" cy="2143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6929438" y="1643063"/>
            <a:ext cx="500062" cy="214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Прямоугольник 9"/>
          <p:cNvSpPr>
            <a:spLocks noChangeArrowheads="1"/>
          </p:cNvSpPr>
          <p:nvPr/>
        </p:nvSpPr>
        <p:spPr bwMode="auto">
          <a:xfrm>
            <a:off x="1071563" y="1071563"/>
            <a:ext cx="3695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Cambria Math" pitchFamily="18" charset="0"/>
              </a:rPr>
              <a:t>музыкального работника</a:t>
            </a:r>
            <a:endParaRPr lang="ru-RU" sz="2400"/>
          </a:p>
        </p:txBody>
      </p:sp>
      <p:sp>
        <p:nvSpPr>
          <p:cNvPr id="13319" name="Прямоугольник 10"/>
          <p:cNvSpPr>
            <a:spLocks noChangeArrowheads="1"/>
          </p:cNvSpPr>
          <p:nvPr/>
        </p:nvSpPr>
        <p:spPr bwMode="auto">
          <a:xfrm>
            <a:off x="6357938" y="1071563"/>
            <a:ext cx="1966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800000"/>
                </a:solidFill>
                <a:latin typeface="Cambria Math" pitchFamily="18" charset="0"/>
              </a:rPr>
              <a:t> </a:t>
            </a:r>
            <a:r>
              <a:rPr lang="ru-RU" sz="2400" b="1">
                <a:solidFill>
                  <a:srgbClr val="800000"/>
                </a:solidFill>
                <a:latin typeface="Cambria Math" pitchFamily="18" charset="0"/>
              </a:rPr>
              <a:t>воспитателя</a:t>
            </a:r>
            <a:endParaRPr lang="ru-RU" sz="2400"/>
          </a:p>
        </p:txBody>
      </p:sp>
      <p:graphicFrame>
        <p:nvGraphicFramePr>
          <p:cNvPr id="12" name="Схема 11"/>
          <p:cNvGraphicFramePr/>
          <p:nvPr/>
        </p:nvGraphicFramePr>
        <p:xfrm>
          <a:off x="1142976" y="3000372"/>
          <a:ext cx="392909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21" name="Прямоугольник 14"/>
          <p:cNvSpPr>
            <a:spLocks noChangeArrowheads="1"/>
          </p:cNvSpPr>
          <p:nvPr/>
        </p:nvSpPr>
        <p:spPr bwMode="auto">
          <a:xfrm>
            <a:off x="5286375" y="3214688"/>
            <a:ext cx="3429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2060"/>
                </a:solidFill>
                <a:latin typeface="Cambria Math" pitchFamily="18" charset="0"/>
              </a:rPr>
              <a:t>1.Разработка и изготовление персонажей для мультипликации.</a:t>
            </a:r>
          </a:p>
          <a:p>
            <a:pPr algn="just"/>
            <a:r>
              <a:rPr lang="ru-RU" b="1">
                <a:solidFill>
                  <a:srgbClr val="002060"/>
                </a:solidFill>
                <a:latin typeface="Cambria Math" pitchFamily="18" charset="0"/>
              </a:rPr>
              <a:t>2.Анимация фильма.</a:t>
            </a:r>
          </a:p>
          <a:p>
            <a:pPr algn="just"/>
            <a:r>
              <a:rPr lang="ru-RU" b="1">
                <a:solidFill>
                  <a:srgbClr val="002060"/>
                </a:solidFill>
                <a:latin typeface="Cambria Math" pitchFamily="18" charset="0"/>
              </a:rPr>
              <a:t>3.Звуковое оформление фильма.</a:t>
            </a:r>
          </a:p>
          <a:p>
            <a:pPr algn="just"/>
            <a:r>
              <a:rPr lang="ru-RU" b="1">
                <a:solidFill>
                  <a:srgbClr val="002060"/>
                </a:solidFill>
                <a:latin typeface="Cambria Math" pitchFamily="18" charset="0"/>
              </a:rPr>
              <a:t>4.Монтаж фильма.</a:t>
            </a:r>
          </a:p>
          <a:p>
            <a:pPr algn="just"/>
            <a:r>
              <a:rPr lang="ru-RU" b="1">
                <a:solidFill>
                  <a:srgbClr val="002060"/>
                </a:solidFill>
                <a:latin typeface="Cambria Math" pitchFamily="18" charset="0"/>
              </a:rPr>
              <a:t>5.Совместный просмотр фильма, его обсуждение и анализ.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000125" y="214313"/>
            <a:ext cx="784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/>
            <a:r>
              <a:rPr lang="ru-RU" sz="2800" b="1">
                <a:solidFill>
                  <a:srgbClr val="A50021"/>
                </a:solidFill>
                <a:latin typeface="Cambria" pitchFamily="18" charset="0"/>
              </a:rPr>
              <a:t>ТЕАТРАЛЬНО-ИГРОВАЯ ДЕЯТЕЛЬНОСТЬ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14422"/>
            <a:ext cx="4139980" cy="3117816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357188" y="714375"/>
            <a:ext cx="3740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ctr"/>
            <a:r>
              <a:rPr lang="ru-RU" b="1">
                <a:solidFill>
                  <a:srgbClr val="A50021"/>
                </a:solidFill>
                <a:latin typeface="Cambria" pitchFamily="18" charset="0"/>
              </a:rPr>
              <a:t>Подготовительная группа    </a:t>
            </a:r>
          </a:p>
        </p:txBody>
      </p:sp>
      <p:sp>
        <p:nvSpPr>
          <p:cNvPr id="27653" name="Прямоугольник 6"/>
          <p:cNvSpPr>
            <a:spLocks noChangeArrowheads="1"/>
          </p:cNvSpPr>
          <p:nvPr/>
        </p:nvSpPr>
        <p:spPr bwMode="auto">
          <a:xfrm>
            <a:off x="1071563" y="6072188"/>
            <a:ext cx="2679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ctr"/>
            <a:r>
              <a:rPr lang="ru-RU" b="1">
                <a:solidFill>
                  <a:srgbClr val="A50021"/>
                </a:solidFill>
                <a:latin typeface="Cambria" pitchFamily="18" charset="0"/>
              </a:rPr>
              <a:t>Музыкальный зал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14818"/>
            <a:ext cx="3379049" cy="2367341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655" name="Прямоугольник 8"/>
          <p:cNvSpPr>
            <a:spLocks noChangeArrowheads="1"/>
          </p:cNvSpPr>
          <p:nvPr/>
        </p:nvSpPr>
        <p:spPr bwMode="auto">
          <a:xfrm>
            <a:off x="5500688" y="785813"/>
            <a:ext cx="287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ctr"/>
            <a:r>
              <a:rPr lang="ru-RU" b="1">
                <a:solidFill>
                  <a:srgbClr val="A50021"/>
                </a:solidFill>
                <a:latin typeface="Cambria" pitchFamily="18" charset="0"/>
              </a:rPr>
              <a:t>2 младшая группа    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3298470" cy="4379861"/>
          </a:xfrm>
          <a:prstGeom prst="rect">
            <a:avLst/>
          </a:prstGeom>
          <a:ln w="889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013" y="260350"/>
            <a:ext cx="7772400" cy="19446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357188"/>
            <a:ext cx="7643812" cy="61674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800000"/>
                </a:solidFill>
                <a:latin typeface="Cambria Math" pitchFamily="18" charset="0"/>
              </a:rPr>
              <a:t>Музыкально – творческая деятельность</a:t>
            </a:r>
            <a:endParaRPr lang="ru-RU" b="1" smtClean="0">
              <a:solidFill>
                <a:srgbClr val="002060"/>
              </a:solidFill>
              <a:latin typeface="Cambria Math" pitchFamily="18" charset="0"/>
            </a:endParaRPr>
          </a:p>
          <a:p>
            <a:pPr algn="just" eaLnBrk="1" hangingPunct="1"/>
            <a:endParaRPr lang="ru-RU" sz="1400" b="1" smtClean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85786" y="928670"/>
          <a:ext cx="8072494" cy="2287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D:\1.ТЕРЕМОК\ФОТОГАЗЕТЫ\ФЛЭШМОБ\20170517_1021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214818"/>
            <a:ext cx="3302023" cy="1857388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D:\1.ТЕРЕМОК\КОНКУРСЫ МУНИЦИПАЛЬНЫЕ\2021-2022\МОЙ ГОРОД ОРСК\ФЛЭШМОБ\ФОНТАН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4583" y="2786058"/>
            <a:ext cx="3123074" cy="3443667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D:\1.ТЕРЕМОК\КОНКУРСЫ МУНИЦИПАЛЬНЫЕ\2021-2022\МОЙ ГОРОД ОРСК\ФЛЭШМОБ\ФОНТАН\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3429000"/>
            <a:ext cx="2357436" cy="3143248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>
          <a:xfrm>
            <a:off x="1187450" y="188913"/>
            <a:ext cx="7772400" cy="8636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A50021"/>
                </a:solidFill>
                <a:latin typeface="Cambria" pitchFamily="18" charset="0"/>
              </a:rPr>
              <a:t/>
            </a:r>
            <a:br>
              <a:rPr lang="ru-RU" sz="2800" b="1" smtClean="0">
                <a:solidFill>
                  <a:srgbClr val="A50021"/>
                </a:solidFill>
                <a:latin typeface="Cambria" pitchFamily="18" charset="0"/>
              </a:rPr>
            </a:br>
            <a:r>
              <a:rPr lang="ru-RU" sz="2800" b="1" smtClean="0">
                <a:solidFill>
                  <a:srgbClr val="A50021"/>
                </a:solidFill>
                <a:latin typeface="Cambria" pitchFamily="18" charset="0"/>
              </a:rPr>
              <a:t/>
            </a:r>
            <a:br>
              <a:rPr lang="ru-RU" sz="2800" b="1" smtClean="0">
                <a:solidFill>
                  <a:srgbClr val="A50021"/>
                </a:solidFill>
                <a:latin typeface="Cambria" pitchFamily="18" charset="0"/>
              </a:rPr>
            </a:br>
            <a:r>
              <a:rPr lang="ru-RU" sz="2000" b="1" smtClean="0">
                <a:solidFill>
                  <a:srgbClr val="A50021"/>
                </a:solidFill>
                <a:latin typeface="Cambria" pitchFamily="18" charset="0"/>
              </a:rPr>
              <a:t>ВЗАИМОДЕЙСТВИЕ МУЗЫКАЛЬНОГО РУКОВОДИТЕЛЯ </a:t>
            </a:r>
            <a:br>
              <a:rPr lang="ru-RU" sz="2000" b="1" smtClean="0">
                <a:solidFill>
                  <a:srgbClr val="A50021"/>
                </a:solidFill>
                <a:latin typeface="Cambria" pitchFamily="18" charset="0"/>
              </a:rPr>
            </a:br>
            <a:r>
              <a:rPr lang="ru-RU" sz="2000" b="1" smtClean="0">
                <a:solidFill>
                  <a:srgbClr val="A50021"/>
                </a:solidFill>
                <a:latin typeface="Cambria" pitchFamily="18" charset="0"/>
              </a:rPr>
              <a:t>С ВОСПИТАТЕЛЯМИ И РОДИТЕЛЯМИ</a:t>
            </a:r>
            <a:r>
              <a:rPr lang="ru-RU" sz="2800" i="1" smtClean="0">
                <a:latin typeface="Cambria" pitchFamily="18" charset="0"/>
              </a:rPr>
              <a:t/>
            </a:r>
            <a:br>
              <a:rPr lang="ru-RU" sz="2800" i="1" smtClean="0">
                <a:latin typeface="Cambria" pitchFamily="18" charset="0"/>
              </a:rPr>
            </a:br>
            <a:r>
              <a:rPr lang="ru-RU" sz="2400" i="1" smtClean="0">
                <a:latin typeface="Cambria" pitchFamily="18" charset="0"/>
              </a:rPr>
              <a:t/>
            </a:r>
            <a:br>
              <a:rPr lang="ru-RU" sz="2400" i="1" smtClean="0">
                <a:latin typeface="Cambria" pitchFamily="18" charset="0"/>
              </a:rPr>
            </a:br>
            <a:endParaRPr lang="ru-RU" sz="2400" b="1" i="1" smtClean="0">
              <a:latin typeface="Cambria" pitchFamily="18" charset="0"/>
            </a:endParaRPr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1989138"/>
            <a:ext cx="7913688" cy="4103687"/>
          </a:xfrm>
        </p:spPr>
        <p:txBody>
          <a:bodyPr/>
          <a:lstStyle/>
          <a:p>
            <a:pPr algn="r" eaLnBrk="1" hangingPunct="1"/>
            <a:endParaRPr lang="ru-RU" sz="1800" b="1" i="1" smtClean="0">
              <a:solidFill>
                <a:srgbClr val="000099"/>
              </a:solidFill>
              <a:latin typeface="Cambria" pitchFamily="18" charset="0"/>
            </a:endParaRPr>
          </a:p>
          <a:p>
            <a:pPr algn="r" eaLnBrk="1" hangingPunct="1"/>
            <a:endParaRPr lang="ru-RU" sz="1800" b="1" i="1" smtClean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7" name="Picture 2" descr="D:\1.ТЕРЕМОК\ФОТОГАЗЕТЫ\23 февраля\2019-2020\20200303_095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286124"/>
            <a:ext cx="4429124" cy="3321843"/>
          </a:xfrm>
          <a:prstGeom prst="rect">
            <a:avLst/>
          </a:prstGeom>
          <a:ln w="889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 descr="D:\1.ТЕРЕМОК\ФОТОГАЗЕТЫ\Новая папка (2)\2 младшая 8 МАРТА\фото\_DSC7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65" y="1076309"/>
            <a:ext cx="4572000" cy="3048000"/>
          </a:xfrm>
          <a:prstGeom prst="rect">
            <a:avLst/>
          </a:prstGeom>
          <a:ln w="889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D:\1.ТЕРЕМОК\ФОТОГАЗЕТЫ\Новая папка\Праздник осени\P305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14752"/>
            <a:ext cx="3929058" cy="2946794"/>
          </a:xfrm>
          <a:prstGeom prst="rect">
            <a:avLst/>
          </a:prstGeom>
          <a:ln w="889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052513"/>
            <a:ext cx="28003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1000125" y="214313"/>
            <a:ext cx="784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/>
            <a:r>
              <a:rPr lang="ru-RU" sz="2800" b="1">
                <a:solidFill>
                  <a:srgbClr val="A50021"/>
                </a:solidFill>
                <a:latin typeface="Cambria" pitchFamily="18" charset="0"/>
              </a:rPr>
              <a:t>ЭТАПЫ РАБОТЫ НАД МУЛЬТФИЛЬМОМ</a:t>
            </a: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3575050" cy="2692400"/>
          </a:xfrm>
          <a:prstGeom prst="rect">
            <a:avLst/>
          </a:prstGeom>
          <a:ln w="889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D:\1.ТЕРЕМОК\ИКТ\ЛАПШИНА А. С\изображение_viber_2022-11-28_10-17-56-9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7" y="857232"/>
            <a:ext cx="3524243" cy="2643182"/>
          </a:xfrm>
          <a:prstGeom prst="rect">
            <a:avLst/>
          </a:prstGeom>
          <a:ln w="889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D:\1.ТЕРЕМОК\ИКТ\ЛАПШИНА А. С\изображение_viber_2022-11-28_10-17-57-6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14752"/>
            <a:ext cx="3714744" cy="2786058"/>
          </a:xfrm>
          <a:prstGeom prst="rect">
            <a:avLst/>
          </a:prstGeom>
          <a:ln w="889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D:\1.ТЕРЕМОК\ИКТ\ЛАПШИНА А. С\изображение_viber_2022-11-28_10-17-57-0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857628"/>
            <a:ext cx="3809995" cy="2857496"/>
          </a:xfrm>
          <a:prstGeom prst="rect">
            <a:avLst/>
          </a:prstGeom>
          <a:ln w="889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10723</TotalTime>
  <Words>486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     "РАЗВИТИЕ МУЗЫКАЛЬНО - ТЕАТРАЛИЗОВАННОЙ ДЕЯТЕЛЬНОСТИ СТАРШИХ ДОШКОЛЬНИКОВ ПОСРЕДСТВОМ МУЛЬТИПЛИКАЦИИ"                                                       МУЗЫКАЛЬНЫЙ РУКОВОДИТЕЛЬ МДОАУ № 147                       КЛЮШИНА ИРИНА НИКОЛАЕВНА    г. Орск, 2022</vt:lpstr>
      <vt:lpstr>  Цель:  создание условий для развития музыкально-театрализованной деятельности старших дошкольников посредством мультипликации   </vt:lpstr>
      <vt:lpstr>       </vt:lpstr>
      <vt:lpstr>       </vt:lpstr>
      <vt:lpstr>   Алгоритм действий театрализации  и последующей мультипликации:      </vt:lpstr>
      <vt:lpstr>Слайд 6</vt:lpstr>
      <vt:lpstr>       </vt:lpstr>
      <vt:lpstr>  ВЗАИМОДЕЙСТВИЕ МУЗЫКАЛЬНОГО РУКОВОДИТЕЛЯ  С ВОСПИТАТЕЛЯМИ И РОДИТЕЛЯМИ  </vt:lpstr>
      <vt:lpstr>Слайд 9</vt:lpstr>
      <vt:lpstr>Слайд 10</vt:lpstr>
      <vt:lpstr>Используемая литература</vt:lpstr>
      <vt:lpstr>Спасибо за внимание!!!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Сайвер</dc:creator>
  <cp:lastModifiedBy>User</cp:lastModifiedBy>
  <cp:revision>308</cp:revision>
  <cp:lastPrinted>2015-08-24T03:51:53Z</cp:lastPrinted>
  <dcterms:created xsi:type="dcterms:W3CDTF">2013-11-12T10:19:12Z</dcterms:created>
  <dcterms:modified xsi:type="dcterms:W3CDTF">2022-11-28T05:35:41Z</dcterms:modified>
</cp:coreProperties>
</file>