
<file path=[Content_Types].xml><?xml version="1.0" encoding="utf-8"?>
<Types xmlns="http://schemas.openxmlformats.org/package/2006/content-types">
  <Default Extension="bmp" ContentType="image/bmp"/>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Rectangle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03FCE02C-6EC6-4E09-BC2C-9FDED4DE236E}" type="datetimeFigureOut">
              <a:rPr lang="en-US" dirty="0"/>
              <a:t>6/20/2020</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2"/>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FB075A7A-4A9A-410F-B848-AB998ACC9419}" type="datetimeFigureOut">
              <a:rPr lang="en-US" dirty="0"/>
              <a:pPr/>
              <a:t>6/20/2020</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AA5F3E88-2D66-4D17-B0FA-EA13CB20B2FF}" type="datetimeFigureOut">
              <a:rPr lang="en-US" dirty="0"/>
              <a:pPr/>
              <a:t>6/20/2020</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sz="1800"/>
            </a:lvl1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4D8F36E1-9596-4E98-8786-4A17C5D29C65}" type="datetimeFigureOut">
              <a:rPr lang="en-US" dirty="0"/>
              <a:pPr/>
              <a:t>6/20/2020</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9" name="Rectangle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Rectangle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EE4D1A55-63BC-4BA2-9538-7DDEADA10621}" type="datetimeFigureOut">
              <a:rPr lang="en-US" dirty="0"/>
              <a:t>6/20/2020</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tx2"/>
                </a:solidFil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lvl1pPr>
              <a:defRPr>
                <a:solidFill>
                  <a:schemeClr val="tx2"/>
                </a:solidFill>
              </a:defRPr>
            </a:lvl1pPr>
          </a:lstStyle>
          <a:p>
            <a:fld id="{66D01ABB-8821-4BF5-97A9-E1A66ACAEAA9}" type="datetimeFigureOut">
              <a:rPr lang="en-US" dirty="0"/>
              <a:pPr/>
              <a:t>6/20/2020</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lvl1pPr>
              <a:defRPr>
                <a:solidFill>
                  <a:schemeClr val="tx2"/>
                </a:solidFill>
              </a:defRPr>
            </a:lvl1pPr>
          </a:lstStyle>
          <a:p>
            <a:fld id="{20C37B1C-D4A1-4A4F-A470-80868146AFC5}" type="datetimeFigureOut">
              <a:rPr lang="en-US" dirty="0"/>
              <a:pPr/>
              <a:t>6/20/2020</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6D31D1B9-F39E-471E-80A9-595CAA5664AD}" type="datetimeFigureOut">
              <a:rPr lang="en-US" dirty="0"/>
              <a:pPr/>
              <a:t>6/20/2020</a:t>
            </a:fld>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33FCEABC-E2B9-4606-A74F-CB06AF596887}" type="datetimeFigureOut">
              <a:rPr lang="en-US" dirty="0"/>
              <a:pPr/>
              <a:t>6/20/2020</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dirty="0"/>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4" name="Rectangle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Rectangle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Rectangle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j-lt"/>
                <a:ea typeface="+mn-ea"/>
                <a:cs typeface="+mn-cs"/>
              </a:defRPr>
            </a:lvl1pPr>
          </a:lstStyle>
          <a:p>
            <a:r>
              <a:rPr lang="tr-TR" smtClean="0"/>
              <a:t>Asıl başlık stili için tıklatın</a:t>
            </a:r>
            <a:endParaRPr lang="en-US" dirty="0"/>
          </a:p>
        </p:txBody>
      </p:sp>
      <p:sp>
        <p:nvSpPr>
          <p:cNvPr id="3" name="Content Placeholder 2"/>
          <p:cNvSpPr>
            <a:spLocks noGrp="1"/>
          </p:cNvSpPr>
          <p:nvPr>
            <p:ph idx="1"/>
          </p:nvPr>
        </p:nvSpPr>
        <p:spPr>
          <a:xfrm>
            <a:off x="790575" y="704850"/>
            <a:ext cx="7562850" cy="51435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lvl1pPr>
              <a:defRPr>
                <a:solidFill>
                  <a:schemeClr val="tx2"/>
                </a:solidFill>
              </a:defRPr>
            </a:lvl1pPr>
          </a:lstStyle>
          <a:p>
            <a:fld id="{FA8850A0-01A3-4F4E-AA52-F716A9BFD4EB}" type="datetimeFigureOut">
              <a:rPr lang="en-US" dirty="0"/>
              <a:pPr/>
              <a:t>6/20/2020</a:t>
            </a:fld>
            <a:endParaRPr lang="en-US" dirty="0"/>
          </a:p>
        </p:txBody>
      </p:sp>
      <p:sp>
        <p:nvSpPr>
          <p:cNvPr id="6" name="Footer Placeholder 5"/>
          <p:cNvSpPr>
            <a:spLocks noGrp="1"/>
          </p:cNvSpPr>
          <p:nvPr>
            <p:ph type="ftr" sz="quarter" idx="11"/>
          </p:nvPr>
        </p:nvSpPr>
        <p:spPr>
          <a:xfrm>
            <a:off x="3439158" y="6214535"/>
            <a:ext cx="5184648" cy="256032"/>
          </a:xfrm>
        </p:spPr>
        <p:txBody>
          <a:bodyPr/>
          <a:lstStyle>
            <a:lvl1pPr algn="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2"/>
                </a:solidFill>
              </a:defRPr>
            </a:lvl1pPr>
          </a:lstStyle>
          <a:p>
            <a:fld id="{4FAB73BC-B049-4115-A692-8D63A059BFB8}" type="slidenum">
              <a:rPr lang="en-US" dirty="0"/>
              <a:pPr/>
              <a:t>‹#›</a:t>
            </a:fld>
            <a:endParaRPr lang="en-US" dirty="0"/>
          </a:p>
        </p:txBody>
      </p:sp>
      <p:sp>
        <p:nvSpPr>
          <p:cNvPr id="11" name="Rectangle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28599" y="237744"/>
            <a:ext cx="8601076" cy="6382512"/>
          </a:xfrm>
          <a:solidFill>
            <a:srgbClr val="808080"/>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E5811CCA-BB49-46C7-A0E2-F42339750F9A}" type="datetimeFigureOut">
              <a:rPr lang="en-US" dirty="0"/>
              <a:t>6/20/2020</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Rectangle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defRPr>
            </a:lvl1pPr>
          </a:lstStyle>
          <a:p>
            <a:fld id="{17205CAA-4E5A-4223-BD55-C5D2841AC9EF}" type="datetimeFigureOut">
              <a:rPr lang="en-US" dirty="0"/>
              <a:t>6/20/2020</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defRPr>
            </a:lvl1pPr>
          </a:lstStyle>
          <a:p>
            <a:fld id="{4FAB73BC-B049-4115-A692-8D63A059BFB8}"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6pPr>
      <a:lvl7pPr marL="19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7pPr>
      <a:lvl8pPr marL="22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8pPr>
      <a:lvl9pPr marL="25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ŞİVLİLİK</a:t>
            </a:r>
            <a:endParaRPr lang="tr-TR" dirty="0"/>
          </a:p>
        </p:txBody>
      </p:sp>
      <p:sp>
        <p:nvSpPr>
          <p:cNvPr id="3" name="Alt Başlık 2"/>
          <p:cNvSpPr>
            <a:spLocks noGrp="1"/>
          </p:cNvSpPr>
          <p:nvPr>
            <p:ph type="subTitle" idx="1"/>
          </p:nvPr>
        </p:nvSpPr>
        <p:spPr/>
        <p:txBody>
          <a:bodyPr/>
          <a:lstStyle/>
          <a:p>
            <a:r>
              <a:rPr lang="tr-TR" dirty="0" smtClean="0"/>
              <a:t>A TRADITIONAL CANDY-GIFT FEST IN KONYA,TURKEY</a:t>
            </a:r>
            <a:endParaRPr lang="tr-TR" dirty="0"/>
          </a:p>
        </p:txBody>
      </p:sp>
    </p:spTree>
    <p:extLst>
      <p:ext uri="{BB962C8B-B14F-4D97-AF65-F5344CB8AC3E}">
        <p14:creationId xmlns:p14="http://schemas.microsoft.com/office/powerpoint/2010/main" val="136387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ŞİVLİLİK</a:t>
            </a:r>
            <a:endParaRPr lang="tr-TR" dirty="0"/>
          </a:p>
        </p:txBody>
      </p:sp>
      <p:pic>
        <p:nvPicPr>
          <p:cNvPr id="4" name="İçerik Yer Tutucusu 3" descr="Åivlilik ile ilgili gÃ¶rsel sonucu"/>
          <p:cNvPicPr>
            <a:picLocks noGrp="1"/>
          </p:cNvPicPr>
          <p:nvPr>
            <p:ph idx="1"/>
          </p:nvPr>
        </p:nvPicPr>
        <p:blipFill>
          <a:blip r:embed="rId2"/>
          <a:srcRect/>
          <a:stretch>
            <a:fillRect/>
          </a:stretch>
        </p:blipFill>
        <p:spPr bwMode="auto">
          <a:xfrm>
            <a:off x="3095299" y="2103438"/>
            <a:ext cx="6001401" cy="3932237"/>
          </a:xfrm>
          <a:prstGeom prst="rect">
            <a:avLst/>
          </a:prstGeom>
          <a:noFill/>
          <a:ln w="9525">
            <a:noFill/>
            <a:miter lim="800000"/>
            <a:headEnd/>
            <a:tailEnd/>
          </a:ln>
        </p:spPr>
      </p:pic>
    </p:spTree>
    <p:extLst>
      <p:ext uri="{BB962C8B-B14F-4D97-AF65-F5344CB8AC3E}">
        <p14:creationId xmlns:p14="http://schemas.microsoft.com/office/powerpoint/2010/main" val="2866625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66800" y="1102659"/>
            <a:ext cx="10058400" cy="4932381"/>
          </a:xfrm>
        </p:spPr>
        <p:txBody>
          <a:bodyPr/>
          <a:lstStyle/>
          <a:p>
            <a:pPr marL="0" indent="0" algn="ctr">
              <a:buNone/>
            </a:pPr>
            <a:r>
              <a:rPr lang="en-US" sz="2800" dirty="0"/>
              <a:t>The morning of </a:t>
            </a:r>
            <a:r>
              <a:rPr lang="en-US" sz="2800" dirty="0" err="1"/>
              <a:t>Laylat</a:t>
            </a:r>
            <a:r>
              <a:rPr lang="en-US" sz="2800" dirty="0"/>
              <a:t> al-</a:t>
            </a:r>
            <a:r>
              <a:rPr lang="en-US" sz="2800" dirty="0" err="1"/>
              <a:t>Raghaib</a:t>
            </a:r>
            <a:r>
              <a:rPr lang="en-US" sz="2800" dirty="0"/>
              <a:t> is known as the “</a:t>
            </a:r>
            <a:r>
              <a:rPr lang="en-US" sz="2800" dirty="0" err="1"/>
              <a:t>şivlilik</a:t>
            </a:r>
            <a:r>
              <a:rPr lang="en-US" sz="2800" dirty="0"/>
              <a:t> day”- The word “</a:t>
            </a:r>
            <a:r>
              <a:rPr lang="en-US" sz="2800" dirty="0" err="1"/>
              <a:t>şivli</a:t>
            </a:r>
            <a:r>
              <a:rPr lang="en-US" sz="2800" dirty="0"/>
              <a:t>” refers to everything such as </a:t>
            </a:r>
            <a:r>
              <a:rPr lang="en-US" sz="2800" dirty="0" err="1"/>
              <a:t>sweets,food</a:t>
            </a:r>
            <a:r>
              <a:rPr lang="en-US" sz="2800" dirty="0"/>
              <a:t> or gifts that can be given especially to children on this celebration day. Local people of Konya prepare the gifts and lanterns for children a few days before the celebration. You usually see people, shopping for this celebration in bazaars or markets</a:t>
            </a:r>
            <a:r>
              <a:rPr lang="en-US" sz="2800" dirty="0" smtClean="0"/>
              <a:t>.</a:t>
            </a:r>
            <a:endParaRPr lang="tr-TR" sz="2800" dirty="0" smtClean="0"/>
          </a:p>
          <a:p>
            <a:endParaRPr lang="tr-TR" dirty="0"/>
          </a:p>
        </p:txBody>
      </p:sp>
    </p:spTree>
    <p:extLst>
      <p:ext uri="{BB962C8B-B14F-4D97-AF65-F5344CB8AC3E}">
        <p14:creationId xmlns:p14="http://schemas.microsoft.com/office/powerpoint/2010/main" val="4243426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66800" y="779929"/>
            <a:ext cx="10058400" cy="5255111"/>
          </a:xfrm>
        </p:spPr>
        <p:txBody>
          <a:bodyPr/>
          <a:lstStyle/>
          <a:p>
            <a:r>
              <a:rPr lang="en-US" dirty="0"/>
              <a:t>The celebration has two parts. In the first, part, there’s a lantern or torchlight procession the night before the </a:t>
            </a:r>
            <a:r>
              <a:rPr lang="en-US" dirty="0" err="1"/>
              <a:t>şivlilik</a:t>
            </a:r>
            <a:r>
              <a:rPr lang="en-US" dirty="0"/>
              <a:t> </a:t>
            </a:r>
            <a:r>
              <a:rPr lang="en-US" dirty="0" smtClean="0"/>
              <a:t>celebration</a:t>
            </a:r>
            <a:r>
              <a:rPr lang="tr-TR" dirty="0" smtClean="0"/>
              <a:t>.</a:t>
            </a: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8500" y="1887071"/>
            <a:ext cx="5715000" cy="3810000"/>
          </a:xfrm>
          <a:prstGeom prst="rect">
            <a:avLst/>
          </a:prstGeom>
        </p:spPr>
      </p:pic>
    </p:spTree>
    <p:extLst>
      <p:ext uri="{BB962C8B-B14F-4D97-AF65-F5344CB8AC3E}">
        <p14:creationId xmlns:p14="http://schemas.microsoft.com/office/powerpoint/2010/main" val="1703525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66800" y="900953"/>
            <a:ext cx="10058400" cy="5134087"/>
          </a:xfrm>
        </p:spPr>
        <p:txBody>
          <a:bodyPr/>
          <a:lstStyle/>
          <a:p>
            <a:r>
              <a:rPr lang="tr-TR" dirty="0"/>
              <a:t>T</a:t>
            </a:r>
            <a:r>
              <a:rPr lang="en-US" dirty="0" smtClean="0"/>
              <a:t>he </a:t>
            </a:r>
            <a:r>
              <a:rPr lang="en-US" dirty="0"/>
              <a:t>second part is the gathering of gifts and sweets, candies from the households, in other words, “</a:t>
            </a:r>
            <a:r>
              <a:rPr lang="en-US" dirty="0" err="1"/>
              <a:t>şivlilik</a:t>
            </a:r>
            <a:r>
              <a:rPr lang="en-US" dirty="0"/>
              <a:t>” itself. Children wander around with their lanterns in the evening and go around in groups. Sometimes, they lit very big fires to jump over or play around them. The next day is more exciting. Children take handbags and collect sweets, </a:t>
            </a:r>
            <a:r>
              <a:rPr lang="en-US" dirty="0" smtClean="0"/>
              <a:t>candies</a:t>
            </a:r>
            <a:r>
              <a:rPr lang="en-US" dirty="0"/>
              <a:t>, </a:t>
            </a:r>
            <a:r>
              <a:rPr lang="en-US" dirty="0" smtClean="0"/>
              <a:t>chocolate</a:t>
            </a:r>
            <a:r>
              <a:rPr lang="en-US" dirty="0"/>
              <a:t>, dried fruits or other small gifts from the </a:t>
            </a:r>
            <a:r>
              <a:rPr lang="en-US" dirty="0" err="1"/>
              <a:t>neighbourhood</a:t>
            </a:r>
            <a:r>
              <a:rPr lang="en-US" dirty="0"/>
              <a:t>. </a:t>
            </a:r>
            <a:endParaRPr lang="tr-TR" dirty="0" smtClean="0"/>
          </a:p>
          <a:p>
            <a:pPr marL="0" indent="0">
              <a:buNone/>
            </a:pPr>
            <a:endParaRPr lang="tr-TR" dirty="0"/>
          </a:p>
        </p:txBody>
      </p:sp>
      <p:pic>
        <p:nvPicPr>
          <p:cNvPr id="4" name="Resim 3" descr="Ä°lgili resim"/>
          <p:cNvPicPr/>
          <p:nvPr/>
        </p:nvPicPr>
        <p:blipFill>
          <a:blip r:embed="rId2"/>
          <a:srcRect/>
          <a:stretch>
            <a:fillRect/>
          </a:stretch>
        </p:blipFill>
        <p:spPr bwMode="auto">
          <a:xfrm>
            <a:off x="3683934" y="2909047"/>
            <a:ext cx="4286250" cy="2895600"/>
          </a:xfrm>
          <a:prstGeom prst="rect">
            <a:avLst/>
          </a:prstGeom>
          <a:noFill/>
          <a:ln w="9525">
            <a:noFill/>
            <a:miter lim="800000"/>
            <a:headEnd/>
            <a:tailEnd/>
          </a:ln>
        </p:spPr>
      </p:pic>
    </p:spTree>
    <p:extLst>
      <p:ext uri="{BB962C8B-B14F-4D97-AF65-F5344CB8AC3E}">
        <p14:creationId xmlns:p14="http://schemas.microsoft.com/office/powerpoint/2010/main" val="4214119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66800" y="632012"/>
            <a:ext cx="10058400" cy="5403028"/>
          </a:xfrm>
        </p:spPr>
        <p:txBody>
          <a:bodyPr>
            <a:normAutofit/>
          </a:bodyPr>
          <a:lstStyle/>
          <a:p>
            <a:r>
              <a:rPr lang="en-US" sz="2400" dirty="0"/>
              <a:t>In the previous years, children used to say a very well known tongue twister, but nowadays, the kids most probably have forgotten it, because it is not heard anymore. The original words of this twister can be translated as:</a:t>
            </a:r>
          </a:p>
          <a:p>
            <a:pPr marL="0" indent="0">
              <a:buNone/>
            </a:pPr>
            <a:endParaRPr lang="tr-TR" sz="2400" dirty="0" smtClean="0"/>
          </a:p>
          <a:p>
            <a:pPr marL="0" indent="0">
              <a:buNone/>
            </a:pPr>
            <a:r>
              <a:rPr lang="en-US" sz="2400" dirty="0" smtClean="0"/>
              <a:t>Sweets </a:t>
            </a:r>
            <a:r>
              <a:rPr lang="en-US" sz="2400" dirty="0"/>
              <a:t>filled our stomachs</a:t>
            </a:r>
          </a:p>
          <a:p>
            <a:pPr marL="0" indent="0">
              <a:buNone/>
            </a:pPr>
            <a:r>
              <a:rPr lang="en-US" sz="2400" dirty="0"/>
              <a:t>The early ones cooked the sweetest ones,,</a:t>
            </a:r>
          </a:p>
          <a:p>
            <a:pPr marL="0" indent="0">
              <a:buNone/>
            </a:pPr>
            <a:r>
              <a:rPr lang="en-US" sz="2400" dirty="0"/>
              <a:t>Two pies and some s</a:t>
            </a:r>
          </a:p>
          <a:p>
            <a:pPr marL="0" indent="0">
              <a:buNone/>
            </a:pPr>
            <a:r>
              <a:rPr lang="en-US" sz="2400" dirty="0"/>
              <a:t>We need all of these sweets…..</a:t>
            </a:r>
          </a:p>
          <a:p>
            <a:endParaRPr lang="tr-TR" sz="2400" dirty="0"/>
          </a:p>
        </p:txBody>
      </p:sp>
    </p:spTree>
    <p:extLst>
      <p:ext uri="{BB962C8B-B14F-4D97-AF65-F5344CB8AC3E}">
        <p14:creationId xmlns:p14="http://schemas.microsoft.com/office/powerpoint/2010/main" val="3187784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66800" y="820271"/>
            <a:ext cx="10058400" cy="5214769"/>
          </a:xfrm>
        </p:spPr>
        <p:txBody>
          <a:bodyPr/>
          <a:lstStyle/>
          <a:p>
            <a:r>
              <a:rPr lang="en-US" dirty="0"/>
              <a:t>By the way, the women cook delicious biscuits called BİŞİ in Turkish, which are made of yeasted dough and fried in very hot oil, and serve them to </a:t>
            </a:r>
            <a:r>
              <a:rPr lang="en-US" dirty="0" err="1"/>
              <a:t>thier</a:t>
            </a:r>
            <a:r>
              <a:rPr lang="en-US" dirty="0"/>
              <a:t> </a:t>
            </a:r>
            <a:r>
              <a:rPr lang="en-US" dirty="0" err="1"/>
              <a:t>neighbourhood</a:t>
            </a:r>
            <a:r>
              <a:rPr lang="en-US" dirty="0"/>
              <a:t>. </a:t>
            </a:r>
            <a:r>
              <a:rPr lang="en-US" dirty="0" smtClean="0"/>
              <a:t>The </a:t>
            </a:r>
            <a:r>
              <a:rPr lang="en-US" dirty="0"/>
              <a:t>counting of sweets and gifts collected and choosing and eating the most delicious ones is another source of excitement for children (Though some of them have indigestion problems </a:t>
            </a:r>
            <a:r>
              <a:rPr lang="en-US" dirty="0" smtClean="0"/>
              <a:t>later)</a:t>
            </a: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29000" y="2553687"/>
            <a:ext cx="6190690" cy="3481353"/>
          </a:xfrm>
          <a:prstGeom prst="rect">
            <a:avLst/>
          </a:prstGeom>
        </p:spPr>
      </p:pic>
    </p:spTree>
    <p:extLst>
      <p:ext uri="{BB962C8B-B14F-4D97-AF65-F5344CB8AC3E}">
        <p14:creationId xmlns:p14="http://schemas.microsoft.com/office/powerpoint/2010/main" val="3443706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66800" y="806824"/>
            <a:ext cx="10058400" cy="5228216"/>
          </a:xfrm>
        </p:spPr>
        <p:txBody>
          <a:bodyPr/>
          <a:lstStyle/>
          <a:p>
            <a:r>
              <a:rPr lang="en-US" dirty="0"/>
              <a:t>The best side of this is the participation of all children to the celebration, whatever their level of income is. Before the morning of this celebration, torchlight processions enlighten the whole city and the joy and happiness of all the children is worth seeing. Children play different games around the procession fires in different streets. In almost every street of Konya  you can see the same scenes, which change the atmosphere and view of the city. </a:t>
            </a: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9525" y="2909327"/>
            <a:ext cx="4095750" cy="2733675"/>
          </a:xfrm>
          <a:prstGeom prst="rect">
            <a:avLst/>
          </a:prstGeom>
        </p:spPr>
      </p:pic>
    </p:spTree>
    <p:extLst>
      <p:ext uri="{BB962C8B-B14F-4D97-AF65-F5344CB8AC3E}">
        <p14:creationId xmlns:p14="http://schemas.microsoft.com/office/powerpoint/2010/main" val="37327388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bun">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6728D11B-929E-4324-91B0-4A4DA4CAC3DD}"/>
    </a:ext>
  </a:extLst>
</a:theme>
</file>

<file path=docProps/app.xml><?xml version="1.0" encoding="utf-8"?>
<Properties xmlns="http://schemas.openxmlformats.org/officeDocument/2006/extended-properties" xmlns:vt="http://schemas.openxmlformats.org/officeDocument/2006/docPropsVTypes">
  <Template>TM03457510[[fn=Sabun]]</Template>
  <TotalTime>16</TotalTime>
  <Words>388</Words>
  <Application>Microsoft Office PowerPoint</Application>
  <PresentationFormat>Geniş ekran</PresentationFormat>
  <Paragraphs>14</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Century Gothic</vt:lpstr>
      <vt:lpstr>Sabun</vt:lpstr>
      <vt:lpstr>ŞİVLİLİK</vt:lpstr>
      <vt:lpstr>ŞİVLİLİK</vt:lpstr>
      <vt:lpstr>PowerPoint Sunusu</vt:lpstr>
      <vt:lpstr>PowerPoint Sunusu</vt:lpstr>
      <vt:lpstr>PowerPoint Sunusu</vt:lpstr>
      <vt:lpstr>PowerPoint Sunusu</vt:lpstr>
      <vt:lpstr>PowerPoint Sunusu</vt:lpstr>
      <vt:lpstr>PowerPoint Sunusu</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ŞİVLİLİK</dc:title>
  <dc:creator>Gevher UĞURLU</dc:creator>
  <cp:lastModifiedBy>Gevher UĞURLU</cp:lastModifiedBy>
  <cp:revision>2</cp:revision>
  <dcterms:created xsi:type="dcterms:W3CDTF">2018-04-02T22:35:23Z</dcterms:created>
  <dcterms:modified xsi:type="dcterms:W3CDTF">2020-06-20T15:19:00Z</dcterms:modified>
</cp:coreProperties>
</file>