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3.jpg" ContentType="image/jpeg"/>
  <Override PartName="/ppt/media/image4.jpg" ContentType="image/jpeg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20.jpg" ContentType="image/jpeg"/>
  <Override PartName="/ppt/media/image21.jpg" ContentType="image/jpeg"/>
  <Override PartName="/ppt/media/image22.jpg" ContentType="image/jpeg"/>
  <Override PartName="/ppt/media/image23.jpg" ContentType="image/gif"/>
  <Override PartName="/ppt/media/image24.jpg" ContentType="image/jpeg"/>
  <Override PartName="/ppt/media/image25.jpg" ContentType="image/jpeg"/>
  <Override PartName="/ppt/media/image26.jpg" ContentType="image/jpeg"/>
  <Override PartName="/ppt/media/image49.jpg" ContentType="image/jpeg"/>
  <Override PartName="/ppt/media/image50.jpg" ContentType="image/jpeg"/>
  <Override PartName="/ppt/media/image51.jpg" ContentType="image/jpeg"/>
  <Override PartName="/ppt/media/image52.jpg" ContentType="image/jpeg"/>
  <Override PartName="/ppt/media/image53.jpg" ContentType="image/jpeg"/>
  <Override PartName="/ppt/media/image54.jpg" ContentType="image/jpe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2" r:id="rId1"/>
  </p:sldMasterIdLst>
  <p:sldIdLst>
    <p:sldId id="304" r:id="rId2"/>
    <p:sldId id="256" r:id="rId3"/>
    <p:sldId id="257" r:id="rId4"/>
    <p:sldId id="259" r:id="rId5"/>
    <p:sldId id="260" r:id="rId6"/>
    <p:sldId id="26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1" r:id="rId16"/>
    <p:sldId id="282" r:id="rId17"/>
    <p:sldId id="283" r:id="rId18"/>
    <p:sldId id="285" r:id="rId19"/>
    <p:sldId id="263" r:id="rId20"/>
    <p:sldId id="264" r:id="rId21"/>
    <p:sldId id="265" r:id="rId22"/>
    <p:sldId id="268" r:id="rId23"/>
    <p:sldId id="267" r:id="rId24"/>
    <p:sldId id="269" r:id="rId25"/>
    <p:sldId id="270" r:id="rId26"/>
    <p:sldId id="271" r:id="rId27"/>
    <p:sldId id="262" r:id="rId28"/>
    <p:sldId id="286" r:id="rId29"/>
    <p:sldId id="287" r:id="rId30"/>
    <p:sldId id="289" r:id="rId31"/>
    <p:sldId id="290" r:id="rId32"/>
    <p:sldId id="303" r:id="rId33"/>
    <p:sldId id="292" r:id="rId34"/>
    <p:sldId id="302" r:id="rId35"/>
    <p:sldId id="293" r:id="rId36"/>
    <p:sldId id="294" r:id="rId37"/>
    <p:sldId id="299" r:id="rId38"/>
    <p:sldId id="295" r:id="rId39"/>
    <p:sldId id="298" r:id="rId40"/>
    <p:sldId id="296" r:id="rId41"/>
    <p:sldId id="301" r:id="rId42"/>
    <p:sldId id="297" r:id="rId43"/>
    <p:sldId id="300" r:id="rId44"/>
    <p:sldId id="305" r:id="rId45"/>
    <p:sldId id="258" r:id="rId46"/>
    <p:sldId id="266" r:id="rId47"/>
    <p:sldId id="280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4" autoAdjust="0"/>
    <p:restoredTop sz="94660"/>
  </p:normalViewPr>
  <p:slideViewPr>
    <p:cSldViewPr snapToGrid="0">
      <p:cViewPr varScale="1">
        <p:scale>
          <a:sx n="77" d="100"/>
          <a:sy n="77" d="100"/>
        </p:scale>
        <p:origin x="24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5.jpg"/><Relationship Id="rId3" Type="http://schemas.openxmlformats.org/officeDocument/2006/relationships/slide" Target="../slides/slide23.xml"/><Relationship Id="rId7" Type="http://schemas.openxmlformats.org/officeDocument/2006/relationships/slide" Target="../slides/slide25.xml"/><Relationship Id="rId12" Type="http://schemas.openxmlformats.org/officeDocument/2006/relationships/image" Target="../media/image24.jpg"/><Relationship Id="rId2" Type="http://schemas.openxmlformats.org/officeDocument/2006/relationships/slide" Target="../slides/slide21.xml"/><Relationship Id="rId1" Type="http://schemas.openxmlformats.org/officeDocument/2006/relationships/slide" Target="../slides/slide20.xml"/><Relationship Id="rId6" Type="http://schemas.openxmlformats.org/officeDocument/2006/relationships/slide" Target="../slides/slide24.xml"/><Relationship Id="rId11" Type="http://schemas.openxmlformats.org/officeDocument/2006/relationships/image" Target="../media/image23.jpg"/><Relationship Id="rId5" Type="http://schemas.openxmlformats.org/officeDocument/2006/relationships/slide" Target="../slides/slide26.xml"/><Relationship Id="rId10" Type="http://schemas.openxmlformats.org/officeDocument/2006/relationships/image" Target="../media/image22.jpg"/><Relationship Id="rId4" Type="http://schemas.openxmlformats.org/officeDocument/2006/relationships/slide" Target="../slides/slide22.xml"/><Relationship Id="rId9" Type="http://schemas.openxmlformats.org/officeDocument/2006/relationships/image" Target="../media/image21.jpg"/><Relationship Id="rId14" Type="http://schemas.openxmlformats.org/officeDocument/2006/relationships/image" Target="../media/image26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image" Target="../media/image20.jpg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0EDA7D-D6C6-40EC-81BB-C725975D9CBC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AA6B695-8FA1-4DEA-9582-3FDD1D7D816C}">
      <dgm:prSet phldrT="[Текст]"/>
      <dgm:spPr/>
      <dgm:t>
        <a:bodyPr/>
        <a:lstStyle/>
        <a:p>
          <a:r>
            <a:rPr lang="ru-RU" b="1" dirty="0"/>
            <a:t>Значение биологии</a:t>
          </a:r>
        </a:p>
      </dgm:t>
    </dgm:pt>
    <dgm:pt modelId="{BF67BFFC-85A3-469F-827C-CC09CBEA674E}" type="parTrans" cxnId="{DD37BB7A-66BC-45A7-A475-508E30BEB79E}">
      <dgm:prSet/>
      <dgm:spPr/>
      <dgm:t>
        <a:bodyPr/>
        <a:lstStyle/>
        <a:p>
          <a:endParaRPr lang="ru-RU"/>
        </a:p>
      </dgm:t>
    </dgm:pt>
    <dgm:pt modelId="{FC1980DA-C050-4B39-A493-1C292AC10138}" type="sibTrans" cxnId="{DD37BB7A-66BC-45A7-A475-508E30BEB79E}">
      <dgm:prSet/>
      <dgm:spPr/>
      <dgm:t>
        <a:bodyPr/>
        <a:lstStyle/>
        <a:p>
          <a:endParaRPr lang="ru-RU"/>
        </a:p>
      </dgm:t>
    </dgm:pt>
    <dgm:pt modelId="{1AA352EE-053E-4563-9599-DB0C662AE4F2}">
      <dgm:prSet phldrT="[Текст]"/>
      <dgm:spPr/>
      <dgm:t>
        <a:bodyPr/>
        <a:lstStyle/>
        <a:p>
          <a:r>
            <a:rPr lang="ru-RU" dirty="0"/>
            <a:t>обеспечение продовольствием</a:t>
          </a:r>
        </a:p>
      </dgm:t>
    </dgm:pt>
    <dgm:pt modelId="{73994FA8-9EE9-4583-8ED5-BE61E47E12B3}" type="parTrans" cxnId="{87874050-F697-4A03-9115-0A592F5B8225}">
      <dgm:prSet/>
      <dgm:spPr/>
      <dgm:t>
        <a:bodyPr/>
        <a:lstStyle/>
        <a:p>
          <a:endParaRPr lang="ru-RU"/>
        </a:p>
      </dgm:t>
    </dgm:pt>
    <dgm:pt modelId="{0358CFC5-F70D-4117-891D-7011846D4835}" type="sibTrans" cxnId="{87874050-F697-4A03-9115-0A592F5B8225}">
      <dgm:prSet/>
      <dgm:spPr/>
      <dgm:t>
        <a:bodyPr/>
        <a:lstStyle/>
        <a:p>
          <a:endParaRPr lang="ru-RU"/>
        </a:p>
      </dgm:t>
    </dgm:pt>
    <dgm:pt modelId="{BFD74DBE-E052-4D96-AA28-17306D84CA1B}">
      <dgm:prSet phldrT="[Текст]"/>
      <dgm:spPr/>
      <dgm:t>
        <a:bodyPr/>
        <a:lstStyle/>
        <a:p>
          <a:r>
            <a:rPr lang="ru-RU" dirty="0"/>
            <a:t>охрана здоровья и лечение заболеваний</a:t>
          </a:r>
        </a:p>
      </dgm:t>
    </dgm:pt>
    <dgm:pt modelId="{F0A11FEE-FBEA-4251-BB85-F113E67491B0}" type="parTrans" cxnId="{CA0851C0-F084-40A9-8930-8117D57FBB3B}">
      <dgm:prSet/>
      <dgm:spPr/>
      <dgm:t>
        <a:bodyPr/>
        <a:lstStyle/>
        <a:p>
          <a:endParaRPr lang="ru-RU"/>
        </a:p>
      </dgm:t>
    </dgm:pt>
    <dgm:pt modelId="{F1E9865D-36B8-47D8-8862-CD584D673069}" type="sibTrans" cxnId="{CA0851C0-F084-40A9-8930-8117D57FBB3B}">
      <dgm:prSet/>
      <dgm:spPr/>
      <dgm:t>
        <a:bodyPr/>
        <a:lstStyle/>
        <a:p>
          <a:endParaRPr lang="ru-RU"/>
        </a:p>
      </dgm:t>
    </dgm:pt>
    <dgm:pt modelId="{56221570-04B2-449C-8D7C-F19589017988}">
      <dgm:prSet phldrT="[Текст]"/>
      <dgm:spPr/>
      <dgm:t>
        <a:bodyPr/>
        <a:lstStyle/>
        <a:p>
          <a:r>
            <a:rPr lang="ru-RU" dirty="0"/>
            <a:t>сохранение разнообразия организмов на нашей планете</a:t>
          </a:r>
        </a:p>
      </dgm:t>
    </dgm:pt>
    <dgm:pt modelId="{3FEAA590-056E-4C06-B32F-CF8848005A7F}" type="parTrans" cxnId="{1C78AD80-1AB2-45C8-83FF-E67DDD01CBFC}">
      <dgm:prSet/>
      <dgm:spPr/>
      <dgm:t>
        <a:bodyPr/>
        <a:lstStyle/>
        <a:p>
          <a:endParaRPr lang="ru-RU"/>
        </a:p>
      </dgm:t>
    </dgm:pt>
    <dgm:pt modelId="{590432BD-43FF-4898-B92A-0132251DC708}" type="sibTrans" cxnId="{1C78AD80-1AB2-45C8-83FF-E67DDD01CBFC}">
      <dgm:prSet/>
      <dgm:spPr/>
      <dgm:t>
        <a:bodyPr/>
        <a:lstStyle/>
        <a:p>
          <a:endParaRPr lang="ru-RU"/>
        </a:p>
      </dgm:t>
    </dgm:pt>
    <dgm:pt modelId="{74BE3063-1DE0-45E2-A0CC-0072DAA2A996}" type="pres">
      <dgm:prSet presAssocID="{2F0EDA7D-D6C6-40EC-81BB-C725975D9CBC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6D06FC1-404C-429D-BB9F-78CB6429E7A9}" type="pres">
      <dgm:prSet presAssocID="{2AA6B695-8FA1-4DEA-9582-3FDD1D7D816C}" presName="root1" presStyleCnt="0"/>
      <dgm:spPr/>
    </dgm:pt>
    <dgm:pt modelId="{2E42D39A-24EC-4FE4-A615-C3560EB0EFA1}" type="pres">
      <dgm:prSet presAssocID="{2AA6B695-8FA1-4DEA-9582-3FDD1D7D816C}" presName="LevelOneTextNode" presStyleLbl="node0" presStyleIdx="0" presStyleCnt="1" custScaleX="147790">
        <dgm:presLayoutVars>
          <dgm:chPref val="3"/>
        </dgm:presLayoutVars>
      </dgm:prSet>
      <dgm:spPr/>
    </dgm:pt>
    <dgm:pt modelId="{847120B9-3D9B-489A-9D2E-AC1B51B5453C}" type="pres">
      <dgm:prSet presAssocID="{2AA6B695-8FA1-4DEA-9582-3FDD1D7D816C}" presName="level2hierChild" presStyleCnt="0"/>
      <dgm:spPr/>
    </dgm:pt>
    <dgm:pt modelId="{EB4A36CB-6A97-4F31-8E27-A6CC21CF09F0}" type="pres">
      <dgm:prSet presAssocID="{73994FA8-9EE9-4583-8ED5-BE61E47E12B3}" presName="conn2-1" presStyleLbl="parChTrans1D2" presStyleIdx="0" presStyleCnt="3"/>
      <dgm:spPr/>
    </dgm:pt>
    <dgm:pt modelId="{A09D8777-638C-4A4E-830C-F86CAC707686}" type="pres">
      <dgm:prSet presAssocID="{73994FA8-9EE9-4583-8ED5-BE61E47E12B3}" presName="connTx" presStyleLbl="parChTrans1D2" presStyleIdx="0" presStyleCnt="3"/>
      <dgm:spPr/>
    </dgm:pt>
    <dgm:pt modelId="{E3AF1CD0-6287-48B1-BC91-F6FFB20E688C}" type="pres">
      <dgm:prSet presAssocID="{1AA352EE-053E-4563-9599-DB0C662AE4F2}" presName="root2" presStyleCnt="0"/>
      <dgm:spPr/>
    </dgm:pt>
    <dgm:pt modelId="{33FF3EF6-E969-464D-BA33-3F41F9B87BB2}" type="pres">
      <dgm:prSet presAssocID="{1AA352EE-053E-4563-9599-DB0C662AE4F2}" presName="LevelTwoTextNode" presStyleLbl="node2" presStyleIdx="0" presStyleCnt="3" custScaleX="188440" custScaleY="112601">
        <dgm:presLayoutVars>
          <dgm:chPref val="3"/>
        </dgm:presLayoutVars>
      </dgm:prSet>
      <dgm:spPr/>
    </dgm:pt>
    <dgm:pt modelId="{E20ACF11-E72D-4C18-83D7-3F579647E263}" type="pres">
      <dgm:prSet presAssocID="{1AA352EE-053E-4563-9599-DB0C662AE4F2}" presName="level3hierChild" presStyleCnt="0"/>
      <dgm:spPr/>
    </dgm:pt>
    <dgm:pt modelId="{B806FE40-CA23-4089-8D90-6999058221CB}" type="pres">
      <dgm:prSet presAssocID="{F0A11FEE-FBEA-4251-BB85-F113E67491B0}" presName="conn2-1" presStyleLbl="parChTrans1D2" presStyleIdx="1" presStyleCnt="3"/>
      <dgm:spPr/>
    </dgm:pt>
    <dgm:pt modelId="{AFFB72CF-8B67-49BF-841A-166C79F475C2}" type="pres">
      <dgm:prSet presAssocID="{F0A11FEE-FBEA-4251-BB85-F113E67491B0}" presName="connTx" presStyleLbl="parChTrans1D2" presStyleIdx="1" presStyleCnt="3"/>
      <dgm:spPr/>
    </dgm:pt>
    <dgm:pt modelId="{E5592602-9CB0-45CF-9C3A-8C9103A5FAD2}" type="pres">
      <dgm:prSet presAssocID="{BFD74DBE-E052-4D96-AA28-17306D84CA1B}" presName="root2" presStyleCnt="0"/>
      <dgm:spPr/>
    </dgm:pt>
    <dgm:pt modelId="{6CF8FEF2-68AA-4E64-AE69-F4C2E6A3C4B5}" type="pres">
      <dgm:prSet presAssocID="{BFD74DBE-E052-4D96-AA28-17306D84CA1B}" presName="LevelTwoTextNode" presStyleLbl="node2" presStyleIdx="1" presStyleCnt="3" custScaleX="190522" custScaleY="101706" custLinFactNeighborX="2" custLinFactNeighborY="-1788">
        <dgm:presLayoutVars>
          <dgm:chPref val="3"/>
        </dgm:presLayoutVars>
      </dgm:prSet>
      <dgm:spPr/>
    </dgm:pt>
    <dgm:pt modelId="{AF673298-961A-4F9A-A9C1-7AFA2AF82736}" type="pres">
      <dgm:prSet presAssocID="{BFD74DBE-E052-4D96-AA28-17306D84CA1B}" presName="level3hierChild" presStyleCnt="0"/>
      <dgm:spPr/>
    </dgm:pt>
    <dgm:pt modelId="{A59CDDC4-B139-4F33-936E-CD640A19F94C}" type="pres">
      <dgm:prSet presAssocID="{3FEAA590-056E-4C06-B32F-CF8848005A7F}" presName="conn2-1" presStyleLbl="parChTrans1D2" presStyleIdx="2" presStyleCnt="3"/>
      <dgm:spPr/>
    </dgm:pt>
    <dgm:pt modelId="{FE642F24-6528-4EB8-9356-846721142F7A}" type="pres">
      <dgm:prSet presAssocID="{3FEAA590-056E-4C06-B32F-CF8848005A7F}" presName="connTx" presStyleLbl="parChTrans1D2" presStyleIdx="2" presStyleCnt="3"/>
      <dgm:spPr/>
    </dgm:pt>
    <dgm:pt modelId="{5CCF3DE4-90EC-45A0-8098-C043DC400006}" type="pres">
      <dgm:prSet presAssocID="{56221570-04B2-449C-8D7C-F19589017988}" presName="root2" presStyleCnt="0"/>
      <dgm:spPr/>
    </dgm:pt>
    <dgm:pt modelId="{D1D25BBD-6DB6-4085-ACB2-4EA3EAD99044}" type="pres">
      <dgm:prSet presAssocID="{56221570-04B2-449C-8D7C-F19589017988}" presName="LevelTwoTextNode" presStyleLbl="node2" presStyleIdx="2" presStyleCnt="3" custScaleX="189073" custScaleY="122160">
        <dgm:presLayoutVars>
          <dgm:chPref val="3"/>
        </dgm:presLayoutVars>
      </dgm:prSet>
      <dgm:spPr/>
    </dgm:pt>
    <dgm:pt modelId="{977EED8A-2A0F-4B21-965C-B475EFD13F81}" type="pres">
      <dgm:prSet presAssocID="{56221570-04B2-449C-8D7C-F19589017988}" presName="level3hierChild" presStyleCnt="0"/>
      <dgm:spPr/>
    </dgm:pt>
  </dgm:ptLst>
  <dgm:cxnLst>
    <dgm:cxn modelId="{17069715-273E-4ADD-8CAF-8B41463563B7}" type="presOf" srcId="{2AA6B695-8FA1-4DEA-9582-3FDD1D7D816C}" destId="{2E42D39A-24EC-4FE4-A615-C3560EB0EFA1}" srcOrd="0" destOrd="0" presId="urn:microsoft.com/office/officeart/2008/layout/HorizontalMultiLevelHierarchy"/>
    <dgm:cxn modelId="{58A22919-2565-4C36-8E31-CBD0EFA2CF7A}" type="presOf" srcId="{56221570-04B2-449C-8D7C-F19589017988}" destId="{D1D25BBD-6DB6-4085-ACB2-4EA3EAD99044}" srcOrd="0" destOrd="0" presId="urn:microsoft.com/office/officeart/2008/layout/HorizontalMultiLevelHierarchy"/>
    <dgm:cxn modelId="{ED23AF22-BFB3-4F4E-B86F-D00045F39A27}" type="presOf" srcId="{3FEAA590-056E-4C06-B32F-CF8848005A7F}" destId="{A59CDDC4-B139-4F33-936E-CD640A19F94C}" srcOrd="0" destOrd="0" presId="urn:microsoft.com/office/officeart/2008/layout/HorizontalMultiLevelHierarchy"/>
    <dgm:cxn modelId="{E72DA623-64B5-4C55-AA50-08F920A5B0A2}" type="presOf" srcId="{1AA352EE-053E-4563-9599-DB0C662AE4F2}" destId="{33FF3EF6-E969-464D-BA33-3F41F9B87BB2}" srcOrd="0" destOrd="0" presId="urn:microsoft.com/office/officeart/2008/layout/HorizontalMultiLevelHierarchy"/>
    <dgm:cxn modelId="{304BD95E-2004-42A7-81CD-30EB7226A7C3}" type="presOf" srcId="{73994FA8-9EE9-4583-8ED5-BE61E47E12B3}" destId="{EB4A36CB-6A97-4F31-8E27-A6CC21CF09F0}" srcOrd="0" destOrd="0" presId="urn:microsoft.com/office/officeart/2008/layout/HorizontalMultiLevelHierarchy"/>
    <dgm:cxn modelId="{1CB1B04D-73A8-4B7A-BF29-7B07054EA706}" type="presOf" srcId="{BFD74DBE-E052-4D96-AA28-17306D84CA1B}" destId="{6CF8FEF2-68AA-4E64-AE69-F4C2E6A3C4B5}" srcOrd="0" destOrd="0" presId="urn:microsoft.com/office/officeart/2008/layout/HorizontalMultiLevelHierarchy"/>
    <dgm:cxn modelId="{144F5F4E-9AF6-48EE-92B3-D2134907D7C0}" type="presOf" srcId="{73994FA8-9EE9-4583-8ED5-BE61E47E12B3}" destId="{A09D8777-638C-4A4E-830C-F86CAC707686}" srcOrd="1" destOrd="0" presId="urn:microsoft.com/office/officeart/2008/layout/HorizontalMultiLevelHierarchy"/>
    <dgm:cxn modelId="{87874050-F697-4A03-9115-0A592F5B8225}" srcId="{2AA6B695-8FA1-4DEA-9582-3FDD1D7D816C}" destId="{1AA352EE-053E-4563-9599-DB0C662AE4F2}" srcOrd="0" destOrd="0" parTransId="{73994FA8-9EE9-4583-8ED5-BE61E47E12B3}" sibTransId="{0358CFC5-F70D-4117-891D-7011846D4835}"/>
    <dgm:cxn modelId="{DD37BB7A-66BC-45A7-A475-508E30BEB79E}" srcId="{2F0EDA7D-D6C6-40EC-81BB-C725975D9CBC}" destId="{2AA6B695-8FA1-4DEA-9582-3FDD1D7D816C}" srcOrd="0" destOrd="0" parTransId="{BF67BFFC-85A3-469F-827C-CC09CBEA674E}" sibTransId="{FC1980DA-C050-4B39-A493-1C292AC10138}"/>
    <dgm:cxn modelId="{1C78AD80-1AB2-45C8-83FF-E67DDD01CBFC}" srcId="{2AA6B695-8FA1-4DEA-9582-3FDD1D7D816C}" destId="{56221570-04B2-449C-8D7C-F19589017988}" srcOrd="2" destOrd="0" parTransId="{3FEAA590-056E-4C06-B32F-CF8848005A7F}" sibTransId="{590432BD-43FF-4898-B92A-0132251DC708}"/>
    <dgm:cxn modelId="{40CD7993-E041-40E6-B737-8B8D4215F84D}" type="presOf" srcId="{3FEAA590-056E-4C06-B32F-CF8848005A7F}" destId="{FE642F24-6528-4EB8-9356-846721142F7A}" srcOrd="1" destOrd="0" presId="urn:microsoft.com/office/officeart/2008/layout/HorizontalMultiLevelHierarchy"/>
    <dgm:cxn modelId="{0DE820A0-368A-4F2D-BFD4-E41E3DCC1D69}" type="presOf" srcId="{F0A11FEE-FBEA-4251-BB85-F113E67491B0}" destId="{B806FE40-CA23-4089-8D90-6999058221CB}" srcOrd="0" destOrd="0" presId="urn:microsoft.com/office/officeart/2008/layout/HorizontalMultiLevelHierarchy"/>
    <dgm:cxn modelId="{CA0851C0-F084-40A9-8930-8117D57FBB3B}" srcId="{2AA6B695-8FA1-4DEA-9582-3FDD1D7D816C}" destId="{BFD74DBE-E052-4D96-AA28-17306D84CA1B}" srcOrd="1" destOrd="0" parTransId="{F0A11FEE-FBEA-4251-BB85-F113E67491B0}" sibTransId="{F1E9865D-36B8-47D8-8862-CD584D673069}"/>
    <dgm:cxn modelId="{87401CD8-6724-4885-8BD5-AAAEC3FA43AD}" type="presOf" srcId="{2F0EDA7D-D6C6-40EC-81BB-C725975D9CBC}" destId="{74BE3063-1DE0-45E2-A0CC-0072DAA2A996}" srcOrd="0" destOrd="0" presId="urn:microsoft.com/office/officeart/2008/layout/HorizontalMultiLevelHierarchy"/>
    <dgm:cxn modelId="{11D76FED-17BC-4301-8352-1228DF3A945D}" type="presOf" srcId="{F0A11FEE-FBEA-4251-BB85-F113E67491B0}" destId="{AFFB72CF-8B67-49BF-841A-166C79F475C2}" srcOrd="1" destOrd="0" presId="urn:microsoft.com/office/officeart/2008/layout/HorizontalMultiLevelHierarchy"/>
    <dgm:cxn modelId="{F6DA3213-1F72-4501-8BFC-A0A5EA537ED5}" type="presParOf" srcId="{74BE3063-1DE0-45E2-A0CC-0072DAA2A996}" destId="{D6D06FC1-404C-429D-BB9F-78CB6429E7A9}" srcOrd="0" destOrd="0" presId="urn:microsoft.com/office/officeart/2008/layout/HorizontalMultiLevelHierarchy"/>
    <dgm:cxn modelId="{7C654F33-1799-4EFC-8938-CCC5A49F093B}" type="presParOf" srcId="{D6D06FC1-404C-429D-BB9F-78CB6429E7A9}" destId="{2E42D39A-24EC-4FE4-A615-C3560EB0EFA1}" srcOrd="0" destOrd="0" presId="urn:microsoft.com/office/officeart/2008/layout/HorizontalMultiLevelHierarchy"/>
    <dgm:cxn modelId="{FEA4C9F2-22A4-4A06-B427-7B9C5581AE62}" type="presParOf" srcId="{D6D06FC1-404C-429D-BB9F-78CB6429E7A9}" destId="{847120B9-3D9B-489A-9D2E-AC1B51B5453C}" srcOrd="1" destOrd="0" presId="urn:microsoft.com/office/officeart/2008/layout/HorizontalMultiLevelHierarchy"/>
    <dgm:cxn modelId="{2A5884BA-58D3-4E02-A385-DFF6C73139D0}" type="presParOf" srcId="{847120B9-3D9B-489A-9D2E-AC1B51B5453C}" destId="{EB4A36CB-6A97-4F31-8E27-A6CC21CF09F0}" srcOrd="0" destOrd="0" presId="urn:microsoft.com/office/officeart/2008/layout/HorizontalMultiLevelHierarchy"/>
    <dgm:cxn modelId="{8F9BD36E-05CC-403E-8769-6D6491EA30F7}" type="presParOf" srcId="{EB4A36CB-6A97-4F31-8E27-A6CC21CF09F0}" destId="{A09D8777-638C-4A4E-830C-F86CAC707686}" srcOrd="0" destOrd="0" presId="urn:microsoft.com/office/officeart/2008/layout/HorizontalMultiLevelHierarchy"/>
    <dgm:cxn modelId="{18AD6C18-99E0-4733-AB36-7C726556D4A3}" type="presParOf" srcId="{847120B9-3D9B-489A-9D2E-AC1B51B5453C}" destId="{E3AF1CD0-6287-48B1-BC91-F6FFB20E688C}" srcOrd="1" destOrd="0" presId="urn:microsoft.com/office/officeart/2008/layout/HorizontalMultiLevelHierarchy"/>
    <dgm:cxn modelId="{1018D25B-0ED6-425A-BAAD-C8AE6FCBFACB}" type="presParOf" srcId="{E3AF1CD0-6287-48B1-BC91-F6FFB20E688C}" destId="{33FF3EF6-E969-464D-BA33-3F41F9B87BB2}" srcOrd="0" destOrd="0" presId="urn:microsoft.com/office/officeart/2008/layout/HorizontalMultiLevelHierarchy"/>
    <dgm:cxn modelId="{5D563EF5-E749-403E-A63A-7CAD749A65C4}" type="presParOf" srcId="{E3AF1CD0-6287-48B1-BC91-F6FFB20E688C}" destId="{E20ACF11-E72D-4C18-83D7-3F579647E263}" srcOrd="1" destOrd="0" presId="urn:microsoft.com/office/officeart/2008/layout/HorizontalMultiLevelHierarchy"/>
    <dgm:cxn modelId="{BBE11B97-2B9C-4328-82D7-1FF1A44E6B0A}" type="presParOf" srcId="{847120B9-3D9B-489A-9D2E-AC1B51B5453C}" destId="{B806FE40-CA23-4089-8D90-6999058221CB}" srcOrd="2" destOrd="0" presId="urn:microsoft.com/office/officeart/2008/layout/HorizontalMultiLevelHierarchy"/>
    <dgm:cxn modelId="{AA7D0419-22AA-4681-BDC1-F6E75955552C}" type="presParOf" srcId="{B806FE40-CA23-4089-8D90-6999058221CB}" destId="{AFFB72CF-8B67-49BF-841A-166C79F475C2}" srcOrd="0" destOrd="0" presId="urn:microsoft.com/office/officeart/2008/layout/HorizontalMultiLevelHierarchy"/>
    <dgm:cxn modelId="{D914E5B6-E4E1-49E0-A4D3-7DEFBB494A09}" type="presParOf" srcId="{847120B9-3D9B-489A-9D2E-AC1B51B5453C}" destId="{E5592602-9CB0-45CF-9C3A-8C9103A5FAD2}" srcOrd="3" destOrd="0" presId="urn:microsoft.com/office/officeart/2008/layout/HorizontalMultiLevelHierarchy"/>
    <dgm:cxn modelId="{763E0948-2CB9-4A64-A31B-AD2EF415EA89}" type="presParOf" srcId="{E5592602-9CB0-45CF-9C3A-8C9103A5FAD2}" destId="{6CF8FEF2-68AA-4E64-AE69-F4C2E6A3C4B5}" srcOrd="0" destOrd="0" presId="urn:microsoft.com/office/officeart/2008/layout/HorizontalMultiLevelHierarchy"/>
    <dgm:cxn modelId="{79C585C1-F30B-49FB-824A-492BD0BAA66F}" type="presParOf" srcId="{E5592602-9CB0-45CF-9C3A-8C9103A5FAD2}" destId="{AF673298-961A-4F9A-A9C1-7AFA2AF82736}" srcOrd="1" destOrd="0" presId="urn:microsoft.com/office/officeart/2008/layout/HorizontalMultiLevelHierarchy"/>
    <dgm:cxn modelId="{DA46A2BE-FC7D-4AE8-8782-08CA69A4799A}" type="presParOf" srcId="{847120B9-3D9B-489A-9D2E-AC1B51B5453C}" destId="{A59CDDC4-B139-4F33-936E-CD640A19F94C}" srcOrd="4" destOrd="0" presId="urn:microsoft.com/office/officeart/2008/layout/HorizontalMultiLevelHierarchy"/>
    <dgm:cxn modelId="{E18B7171-54F3-4D9F-A496-4215D14DB005}" type="presParOf" srcId="{A59CDDC4-B139-4F33-936E-CD640A19F94C}" destId="{FE642F24-6528-4EB8-9356-846721142F7A}" srcOrd="0" destOrd="0" presId="urn:microsoft.com/office/officeart/2008/layout/HorizontalMultiLevelHierarchy"/>
    <dgm:cxn modelId="{803269FF-806D-4110-A7F7-9C11AD20F11B}" type="presParOf" srcId="{847120B9-3D9B-489A-9D2E-AC1B51B5453C}" destId="{5CCF3DE4-90EC-45A0-8098-C043DC400006}" srcOrd="5" destOrd="0" presId="urn:microsoft.com/office/officeart/2008/layout/HorizontalMultiLevelHierarchy"/>
    <dgm:cxn modelId="{BC34D0C8-EF72-4903-9451-344FFECB9FCA}" type="presParOf" srcId="{5CCF3DE4-90EC-45A0-8098-C043DC400006}" destId="{D1D25BBD-6DB6-4085-ACB2-4EA3EAD99044}" srcOrd="0" destOrd="0" presId="urn:microsoft.com/office/officeart/2008/layout/HorizontalMultiLevelHierarchy"/>
    <dgm:cxn modelId="{1A32E26E-9F65-46B3-A244-EA48359BBB96}" type="presParOf" srcId="{5CCF3DE4-90EC-45A0-8098-C043DC400006}" destId="{977EED8A-2A0F-4B21-965C-B475EFD13F81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AEE4FA-7499-43DE-A961-C76F688EE024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DBF3BDEE-3F85-4A9D-B604-8E8B749330B0}">
      <dgm:prSet phldrT="[Текст]" custT="1"/>
      <dgm:spPr/>
      <dgm:t>
        <a:bodyPr/>
        <a:lstStyle/>
        <a:p>
          <a:r>
            <a:rPr lang="ru-RU" sz="2800" b="1" dirty="0"/>
            <a:t>Наблюдение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E0A699E-091A-42C1-958A-81E2096553F2}" type="parTrans" cxnId="{1476D534-0202-4152-87C1-C390B754A15D}">
      <dgm:prSet/>
      <dgm:spPr/>
      <dgm:t>
        <a:bodyPr/>
        <a:lstStyle/>
        <a:p>
          <a:endParaRPr lang="ru-RU"/>
        </a:p>
      </dgm:t>
    </dgm:pt>
    <dgm:pt modelId="{F5C8C390-41CA-4236-9206-C470C3955608}" type="sibTrans" cxnId="{1476D534-0202-4152-87C1-C390B754A15D}">
      <dgm:prSet/>
      <dgm:spPr/>
      <dgm:t>
        <a:bodyPr/>
        <a:lstStyle/>
        <a:p>
          <a:endParaRPr lang="ru-RU"/>
        </a:p>
      </dgm:t>
    </dgm:pt>
    <dgm:pt modelId="{FD6D3502-1C01-4C4B-B1A6-CC65DEE293F9}">
      <dgm:prSet phldrT="[Текст]" custT="1"/>
      <dgm:spPr/>
      <dgm:t>
        <a:bodyPr/>
        <a:lstStyle/>
        <a:p>
          <a:r>
            <a:rPr lang="ru-RU" sz="2800" b="1" dirty="0"/>
            <a:t>Описательный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472824CA-DC5D-4AD9-B783-3032DFBDC182}" type="parTrans" cxnId="{FF18D3DF-D0B5-44AF-B6AB-DA64184A51BB}">
      <dgm:prSet/>
      <dgm:spPr/>
      <dgm:t>
        <a:bodyPr/>
        <a:lstStyle/>
        <a:p>
          <a:endParaRPr lang="ru-RU"/>
        </a:p>
      </dgm:t>
    </dgm:pt>
    <dgm:pt modelId="{59C0058F-8964-4DDE-A41D-2BB79E74AF6C}" type="sibTrans" cxnId="{FF18D3DF-D0B5-44AF-B6AB-DA64184A51BB}">
      <dgm:prSet/>
      <dgm:spPr/>
      <dgm:t>
        <a:bodyPr/>
        <a:lstStyle/>
        <a:p>
          <a:endParaRPr lang="ru-RU"/>
        </a:p>
      </dgm:t>
    </dgm:pt>
    <dgm:pt modelId="{A1043739-8019-448F-BED0-70C9A647914B}">
      <dgm:prSet phldrT="[Текст]" custT="1"/>
      <dgm:spPr/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b="1" kern="1200" dirty="0">
            <a:solidFill>
              <a:prstClr val="white"/>
            </a:solidFill>
            <a:latin typeface="Century Gothic" panose="020B0502020202020204"/>
            <a:ea typeface="+mn-ea"/>
            <a:cs typeface="+mn-cs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prstClr val="white"/>
              </a:solidFill>
              <a:latin typeface="Century Gothic" panose="020B0502020202020204"/>
              <a:ea typeface="+mn-ea"/>
              <a:cs typeface="+mn-cs"/>
            </a:rPr>
            <a:t>Сравнительный</a:t>
          </a:r>
        </a:p>
        <a:p>
          <a:pPr marL="0"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C45C09E9-09BC-44DB-A29E-5D442070E125}" type="parTrans" cxnId="{B44BBB15-C8F2-4A2E-A89A-AF222C367814}">
      <dgm:prSet/>
      <dgm:spPr/>
      <dgm:t>
        <a:bodyPr/>
        <a:lstStyle/>
        <a:p>
          <a:endParaRPr lang="ru-RU"/>
        </a:p>
      </dgm:t>
    </dgm:pt>
    <dgm:pt modelId="{A99F42CA-EA77-46D1-BA96-DF8D67C14498}" type="sibTrans" cxnId="{B44BBB15-C8F2-4A2E-A89A-AF222C367814}">
      <dgm:prSet/>
      <dgm:spPr/>
      <dgm:t>
        <a:bodyPr/>
        <a:lstStyle/>
        <a:p>
          <a:endParaRPr lang="ru-RU"/>
        </a:p>
      </dgm:t>
    </dgm:pt>
    <dgm:pt modelId="{A3E1B1B4-5B15-4C3E-A77E-E7A0F14A7282}">
      <dgm:prSet phldrT="[Текст]"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prstClr val="white"/>
              </a:solidFill>
              <a:latin typeface="Century Gothic" panose="020B0502020202020204"/>
              <a:ea typeface="+mn-ea"/>
              <a:cs typeface="+mn-cs"/>
            </a:rPr>
            <a:t>Эксперимент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623CF98C-9A18-47F0-BF7A-7140B2553CEA}" type="parTrans" cxnId="{263DE445-3330-44C7-8C19-D97600AE0C5B}">
      <dgm:prSet/>
      <dgm:spPr/>
      <dgm:t>
        <a:bodyPr/>
        <a:lstStyle/>
        <a:p>
          <a:endParaRPr lang="ru-RU"/>
        </a:p>
      </dgm:t>
    </dgm:pt>
    <dgm:pt modelId="{D0079CEC-B8B5-4DFC-A35F-93C51C14ABA1}" type="sibTrans" cxnId="{263DE445-3330-44C7-8C19-D97600AE0C5B}">
      <dgm:prSet/>
      <dgm:spPr/>
      <dgm:t>
        <a:bodyPr/>
        <a:lstStyle/>
        <a:p>
          <a:endParaRPr lang="ru-RU"/>
        </a:p>
      </dgm:t>
    </dgm:pt>
    <dgm:pt modelId="{785B8F22-7E20-4EBA-9B73-C4F67CF039F2}">
      <dgm:prSet phldrT="[Текст]" custT="1"/>
      <dgm:spPr/>
      <dgm:t>
        <a:bodyPr/>
        <a:lstStyle/>
        <a:p>
          <a:r>
            <a:rPr lang="ru-RU" sz="2800" b="1" dirty="0"/>
            <a:t>Метод обобщения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81179A29-E5B4-4B58-B853-B75E51C8CC59}" type="parTrans" cxnId="{B024AF70-9CD1-40D6-AF8A-5D8F55AA4111}">
      <dgm:prSet/>
      <dgm:spPr/>
      <dgm:t>
        <a:bodyPr/>
        <a:lstStyle/>
        <a:p>
          <a:endParaRPr lang="ru-RU"/>
        </a:p>
      </dgm:t>
    </dgm:pt>
    <dgm:pt modelId="{9ABF5D7D-5956-4187-A55E-1860AE5E0D75}" type="sibTrans" cxnId="{B024AF70-9CD1-40D6-AF8A-5D8F55AA4111}">
      <dgm:prSet/>
      <dgm:spPr/>
      <dgm:t>
        <a:bodyPr/>
        <a:lstStyle/>
        <a:p>
          <a:endParaRPr lang="ru-RU"/>
        </a:p>
      </dgm:t>
    </dgm:pt>
    <dgm:pt modelId="{1AB4C29D-DD23-43D2-9999-CB099E259A47}">
      <dgm:prSet phldrT="[Текст]" custT="1"/>
      <dgm:spPr/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prstClr val="white"/>
              </a:solidFill>
              <a:latin typeface="Century Gothic" panose="020B0502020202020204"/>
              <a:ea typeface="+mn-ea"/>
              <a:cs typeface="+mn-cs"/>
            </a:rPr>
            <a:t>Исторический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DD8C7F1F-787F-4CC0-B515-4BBE4CF2F633}" type="parTrans" cxnId="{5186DAEB-506E-439C-B3BC-0763F42A699D}">
      <dgm:prSet/>
      <dgm:spPr/>
      <dgm:t>
        <a:bodyPr/>
        <a:lstStyle/>
        <a:p>
          <a:endParaRPr lang="ru-RU"/>
        </a:p>
      </dgm:t>
    </dgm:pt>
    <dgm:pt modelId="{76EA99DE-9281-4AF7-AD55-950941BD475C}" type="sibTrans" cxnId="{5186DAEB-506E-439C-B3BC-0763F42A699D}">
      <dgm:prSet/>
      <dgm:spPr/>
      <dgm:t>
        <a:bodyPr/>
        <a:lstStyle/>
        <a:p>
          <a:endParaRPr lang="ru-RU"/>
        </a:p>
      </dgm:t>
    </dgm:pt>
    <dgm:pt modelId="{13CB846C-95D6-4E58-9E41-112E6BACC284}">
      <dgm:prSet phldrT="[Текст]" custT="1"/>
      <dgm:spPr/>
      <dgm:t>
        <a:bodyPr/>
        <a:lstStyle/>
        <a:p>
          <a:r>
            <a:rPr lang="ru-RU" sz="2800" b="1" dirty="0"/>
            <a:t>Метод моделирования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1AD9D21E-ADC1-4A7F-8EFA-98C7CA591806}" type="parTrans" cxnId="{C9390478-B020-4151-8E98-8CE6CDB3CAB1}">
      <dgm:prSet/>
      <dgm:spPr/>
      <dgm:t>
        <a:bodyPr/>
        <a:lstStyle/>
        <a:p>
          <a:endParaRPr lang="ru-RU"/>
        </a:p>
      </dgm:t>
    </dgm:pt>
    <dgm:pt modelId="{A7FB2D70-489C-49B9-BE31-6A28031D2CAF}" type="sibTrans" cxnId="{C9390478-B020-4151-8E98-8CE6CDB3CAB1}">
      <dgm:prSet/>
      <dgm:spPr/>
      <dgm:t>
        <a:bodyPr/>
        <a:lstStyle/>
        <a:p>
          <a:endParaRPr lang="ru-RU"/>
        </a:p>
      </dgm:t>
    </dgm:pt>
    <dgm:pt modelId="{3D00955B-BE91-4D25-93EF-D69D890AE183}" type="pres">
      <dgm:prSet presAssocID="{40AEE4FA-7499-43DE-A961-C76F688EE024}" presName="linearFlow" presStyleCnt="0">
        <dgm:presLayoutVars>
          <dgm:dir/>
          <dgm:resizeHandles val="exact"/>
        </dgm:presLayoutVars>
      </dgm:prSet>
      <dgm:spPr/>
    </dgm:pt>
    <dgm:pt modelId="{AE41F2ED-4A37-48D4-A685-ECD7899495A6}" type="pres">
      <dgm:prSet presAssocID="{DBF3BDEE-3F85-4A9D-B604-8E8B749330B0}" presName="composite" presStyleCnt="0"/>
      <dgm:spPr/>
    </dgm:pt>
    <dgm:pt modelId="{048CC9BA-720D-40E4-8B9A-E2748133A366}" type="pres">
      <dgm:prSet presAssocID="{DBF3BDEE-3F85-4A9D-B604-8E8B749330B0}" presName="imgShp" presStyleLbl="fgImgPlace1" presStyleIdx="0" presStyleCnt="7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solidFill>
            <a:schemeClr val="tx2"/>
          </a:solidFill>
        </a:ln>
      </dgm:spPr>
    </dgm:pt>
    <dgm:pt modelId="{1A381B47-EC9C-4997-8908-C7D81C29A4F9}" type="pres">
      <dgm:prSet presAssocID="{DBF3BDEE-3F85-4A9D-B604-8E8B749330B0}" presName="txShp" presStyleLbl="node1" presStyleIdx="0" presStyleCnt="7">
        <dgm:presLayoutVars>
          <dgm:bulletEnabled val="1"/>
        </dgm:presLayoutVars>
      </dgm:prSet>
      <dgm:spPr/>
    </dgm:pt>
    <dgm:pt modelId="{86B12D87-8FEC-4FCF-86B5-6B4B54AF55CA}" type="pres">
      <dgm:prSet presAssocID="{F5C8C390-41CA-4236-9206-C470C3955608}" presName="spacing" presStyleCnt="0"/>
      <dgm:spPr/>
    </dgm:pt>
    <dgm:pt modelId="{DD499FAF-6C71-4973-88DD-8B50BAB99C5E}" type="pres">
      <dgm:prSet presAssocID="{FD6D3502-1C01-4C4B-B1A6-CC65DEE293F9}" presName="composite" presStyleCnt="0"/>
      <dgm:spPr/>
    </dgm:pt>
    <dgm:pt modelId="{A6847A2B-3439-49C0-8C02-22AD40D8A87E}" type="pres">
      <dgm:prSet presAssocID="{FD6D3502-1C01-4C4B-B1A6-CC65DEE293F9}" presName="imgShp" presStyleLbl="fgImgPlace1" presStyleIdx="1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>
          <a:solidFill>
            <a:schemeClr val="tx2"/>
          </a:solidFill>
        </a:ln>
      </dgm:spPr>
    </dgm:pt>
    <dgm:pt modelId="{9C243A55-F2C9-4AEC-8815-A660B32D8C8C}" type="pres">
      <dgm:prSet presAssocID="{FD6D3502-1C01-4C4B-B1A6-CC65DEE293F9}" presName="txShp" presStyleLbl="node1" presStyleIdx="1" presStyleCnt="7" custLinFactNeighborX="289" custLinFactNeighborY="-2311">
        <dgm:presLayoutVars>
          <dgm:bulletEnabled val="1"/>
        </dgm:presLayoutVars>
      </dgm:prSet>
      <dgm:spPr/>
    </dgm:pt>
    <dgm:pt modelId="{82FD5AB5-576E-4458-8963-5FDDB3BED841}" type="pres">
      <dgm:prSet presAssocID="{59C0058F-8964-4DDE-A41D-2BB79E74AF6C}" presName="spacing" presStyleCnt="0"/>
      <dgm:spPr/>
    </dgm:pt>
    <dgm:pt modelId="{D146BA84-E9BC-4224-AECC-539812D12CC2}" type="pres">
      <dgm:prSet presAssocID="{A3E1B1B4-5B15-4C3E-A77E-E7A0F14A7282}" presName="composite" presStyleCnt="0"/>
      <dgm:spPr/>
    </dgm:pt>
    <dgm:pt modelId="{9A8D4694-9B3C-44A3-A762-8A4066527583}" type="pres">
      <dgm:prSet presAssocID="{A3E1B1B4-5B15-4C3E-A77E-E7A0F14A7282}" presName="imgShp" presStyleLbl="fgImgPlace1" presStyleIdx="2" presStyleCnt="7"/>
      <dgm:spPr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>
          <a:solidFill>
            <a:schemeClr val="tx2"/>
          </a:solidFill>
        </a:ln>
      </dgm:spPr>
    </dgm:pt>
    <dgm:pt modelId="{5062F8E8-2250-4E58-B7EB-F05345A8464C}" type="pres">
      <dgm:prSet presAssocID="{A3E1B1B4-5B15-4C3E-A77E-E7A0F14A7282}" presName="txShp" presStyleLbl="node1" presStyleIdx="2" presStyleCnt="7">
        <dgm:presLayoutVars>
          <dgm:bulletEnabled val="1"/>
        </dgm:presLayoutVars>
      </dgm:prSet>
      <dgm:spPr/>
    </dgm:pt>
    <dgm:pt modelId="{F3B3B0EA-89E7-476B-84A8-401CC65BF15B}" type="pres">
      <dgm:prSet presAssocID="{D0079CEC-B8B5-4DFC-A35F-93C51C14ABA1}" presName="spacing" presStyleCnt="0"/>
      <dgm:spPr/>
    </dgm:pt>
    <dgm:pt modelId="{B046F4B4-671A-4659-960C-76795976D37B}" type="pres">
      <dgm:prSet presAssocID="{A1043739-8019-448F-BED0-70C9A647914B}" presName="composite" presStyleCnt="0"/>
      <dgm:spPr/>
    </dgm:pt>
    <dgm:pt modelId="{31D71499-01F4-4209-80FF-2DA71E18B192}" type="pres">
      <dgm:prSet presAssocID="{A1043739-8019-448F-BED0-70C9A647914B}" presName="imgShp" presStyleLbl="fgImgPlace1" presStyleIdx="3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solidFill>
            <a:schemeClr val="tx2"/>
          </a:solidFill>
        </a:ln>
      </dgm:spPr>
    </dgm:pt>
    <dgm:pt modelId="{BAA17A96-F652-44ED-9CFC-1D82656B693A}" type="pres">
      <dgm:prSet presAssocID="{A1043739-8019-448F-BED0-70C9A647914B}" presName="txShp" presStyleLbl="node1" presStyleIdx="3" presStyleCnt="7" custLinFactNeighborX="289" custLinFactNeighborY="1677">
        <dgm:presLayoutVars>
          <dgm:bulletEnabled val="1"/>
        </dgm:presLayoutVars>
      </dgm:prSet>
      <dgm:spPr/>
    </dgm:pt>
    <dgm:pt modelId="{67497903-A766-4DEE-96A6-1919FB0C438A}" type="pres">
      <dgm:prSet presAssocID="{A99F42CA-EA77-46D1-BA96-DF8D67C14498}" presName="spacing" presStyleCnt="0"/>
      <dgm:spPr/>
    </dgm:pt>
    <dgm:pt modelId="{969FBCC3-0329-4AD8-924A-B5D1E95FF71A}" type="pres">
      <dgm:prSet presAssocID="{1AB4C29D-DD23-43D2-9999-CB099E259A47}" presName="composite" presStyleCnt="0"/>
      <dgm:spPr/>
    </dgm:pt>
    <dgm:pt modelId="{E0BA4608-5098-4C6D-991C-7710299DADBB}" type="pres">
      <dgm:prSet presAssocID="{1AB4C29D-DD23-43D2-9999-CB099E259A47}" presName="imgShp" presStyleLbl="fgImgPlace1" presStyleIdx="4" presStyleCnt="7"/>
      <dgm:spPr>
        <a:blipFill>
          <a:blip xmlns:r="http://schemas.openxmlformats.org/officeDocument/2006/relationships"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solidFill>
            <a:schemeClr val="tx2"/>
          </a:solidFill>
        </a:ln>
      </dgm:spPr>
    </dgm:pt>
    <dgm:pt modelId="{77E3B511-B6D3-43A6-A813-EAAB0D2BC01D}" type="pres">
      <dgm:prSet presAssocID="{1AB4C29D-DD23-43D2-9999-CB099E259A47}" presName="txShp" presStyleLbl="node1" presStyleIdx="4" presStyleCnt="7" custLinFactNeighborX="289" custLinFactNeighborY="4621">
        <dgm:presLayoutVars>
          <dgm:bulletEnabled val="1"/>
        </dgm:presLayoutVars>
      </dgm:prSet>
      <dgm:spPr/>
    </dgm:pt>
    <dgm:pt modelId="{694F6B33-7682-4A36-9A41-866E17AF882F}" type="pres">
      <dgm:prSet presAssocID="{76EA99DE-9281-4AF7-AD55-950941BD475C}" presName="spacing" presStyleCnt="0"/>
      <dgm:spPr/>
    </dgm:pt>
    <dgm:pt modelId="{F882B747-F2AE-4D2B-868F-E01C805251CC}" type="pres">
      <dgm:prSet presAssocID="{13CB846C-95D6-4E58-9E41-112E6BACC284}" presName="composite" presStyleCnt="0"/>
      <dgm:spPr/>
    </dgm:pt>
    <dgm:pt modelId="{8EE0D8D1-8B50-4E90-8FEB-7A4E3AEA71C1}" type="pres">
      <dgm:prSet presAssocID="{13CB846C-95D6-4E58-9E41-112E6BACC284}" presName="imgShp" presStyleLbl="fgImgPlace1" presStyleIdx="5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solidFill>
            <a:schemeClr val="tx2"/>
          </a:solidFill>
        </a:ln>
      </dgm:spPr>
    </dgm:pt>
    <dgm:pt modelId="{700D87A6-005F-4AE0-B2E6-75C9EF924961}" type="pres">
      <dgm:prSet presAssocID="{13CB846C-95D6-4E58-9E41-112E6BACC284}" presName="txShp" presStyleLbl="node1" presStyleIdx="5" presStyleCnt="7">
        <dgm:presLayoutVars>
          <dgm:bulletEnabled val="1"/>
        </dgm:presLayoutVars>
      </dgm:prSet>
      <dgm:spPr/>
    </dgm:pt>
    <dgm:pt modelId="{F27B5BD5-0F82-417D-8314-B374DFE14076}" type="pres">
      <dgm:prSet presAssocID="{A7FB2D70-489C-49B9-BE31-6A28031D2CAF}" presName="spacing" presStyleCnt="0"/>
      <dgm:spPr/>
    </dgm:pt>
    <dgm:pt modelId="{075B6D44-1036-401F-83D0-3D4EC520395F}" type="pres">
      <dgm:prSet presAssocID="{785B8F22-7E20-4EBA-9B73-C4F67CF039F2}" presName="composite" presStyleCnt="0"/>
      <dgm:spPr/>
    </dgm:pt>
    <dgm:pt modelId="{86C05A04-2A41-4671-AE86-099A4CA857F1}" type="pres">
      <dgm:prSet presAssocID="{785B8F22-7E20-4EBA-9B73-C4F67CF039F2}" presName="imgShp" presStyleLbl="fgImgPlace1" presStyleIdx="6" presStyleCnt="7"/>
      <dgm:spPr>
        <a:blipFill>
          <a:blip xmlns:r="http://schemas.openxmlformats.org/officeDocument/2006/relationships"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solidFill>
            <a:schemeClr val="tx2"/>
          </a:solidFill>
        </a:ln>
      </dgm:spPr>
    </dgm:pt>
    <dgm:pt modelId="{EF6E46AD-B383-4D71-BF97-0553F759BEB7}" type="pres">
      <dgm:prSet presAssocID="{785B8F22-7E20-4EBA-9B73-C4F67CF039F2}" presName="txShp" presStyleLbl="node1" presStyleIdx="6" presStyleCnt="7">
        <dgm:presLayoutVars>
          <dgm:bulletEnabled val="1"/>
        </dgm:presLayoutVars>
      </dgm:prSet>
      <dgm:spPr/>
    </dgm:pt>
  </dgm:ptLst>
  <dgm:cxnLst>
    <dgm:cxn modelId="{B44BBB15-C8F2-4A2E-A89A-AF222C367814}" srcId="{40AEE4FA-7499-43DE-A961-C76F688EE024}" destId="{A1043739-8019-448F-BED0-70C9A647914B}" srcOrd="3" destOrd="0" parTransId="{C45C09E9-09BC-44DB-A29E-5D442070E125}" sibTransId="{A99F42CA-EA77-46D1-BA96-DF8D67C14498}"/>
    <dgm:cxn modelId="{1476D534-0202-4152-87C1-C390B754A15D}" srcId="{40AEE4FA-7499-43DE-A961-C76F688EE024}" destId="{DBF3BDEE-3F85-4A9D-B604-8E8B749330B0}" srcOrd="0" destOrd="0" parTransId="{BE0A699E-091A-42C1-958A-81E2096553F2}" sibTransId="{F5C8C390-41CA-4236-9206-C470C3955608}"/>
    <dgm:cxn modelId="{3688EC42-B008-4F6E-9A48-7548AB33CDE8}" type="presOf" srcId="{13CB846C-95D6-4E58-9E41-112E6BACC284}" destId="{700D87A6-005F-4AE0-B2E6-75C9EF924961}" srcOrd="0" destOrd="0" presId="urn:microsoft.com/office/officeart/2005/8/layout/vList3"/>
    <dgm:cxn modelId="{263DE445-3330-44C7-8C19-D97600AE0C5B}" srcId="{40AEE4FA-7499-43DE-A961-C76F688EE024}" destId="{A3E1B1B4-5B15-4C3E-A77E-E7A0F14A7282}" srcOrd="2" destOrd="0" parTransId="{623CF98C-9A18-47F0-BF7A-7140B2553CEA}" sibTransId="{D0079CEC-B8B5-4DFC-A35F-93C51C14ABA1}"/>
    <dgm:cxn modelId="{4CC6054A-03C8-4E9A-B720-BDCF9592FECE}" type="presOf" srcId="{DBF3BDEE-3F85-4A9D-B604-8E8B749330B0}" destId="{1A381B47-EC9C-4997-8908-C7D81C29A4F9}" srcOrd="0" destOrd="0" presId="urn:microsoft.com/office/officeart/2005/8/layout/vList3"/>
    <dgm:cxn modelId="{B024AF70-9CD1-40D6-AF8A-5D8F55AA4111}" srcId="{40AEE4FA-7499-43DE-A961-C76F688EE024}" destId="{785B8F22-7E20-4EBA-9B73-C4F67CF039F2}" srcOrd="6" destOrd="0" parTransId="{81179A29-E5B4-4B58-B853-B75E51C8CC59}" sibTransId="{9ABF5D7D-5956-4187-A55E-1860AE5E0D75}"/>
    <dgm:cxn modelId="{C93BF653-D809-446F-A48B-8C0EC5AE2866}" type="presOf" srcId="{A1043739-8019-448F-BED0-70C9A647914B}" destId="{BAA17A96-F652-44ED-9CFC-1D82656B693A}" srcOrd="0" destOrd="0" presId="urn:microsoft.com/office/officeart/2005/8/layout/vList3"/>
    <dgm:cxn modelId="{C9390478-B020-4151-8E98-8CE6CDB3CAB1}" srcId="{40AEE4FA-7499-43DE-A961-C76F688EE024}" destId="{13CB846C-95D6-4E58-9E41-112E6BACC284}" srcOrd="5" destOrd="0" parTransId="{1AD9D21E-ADC1-4A7F-8EFA-98C7CA591806}" sibTransId="{A7FB2D70-489C-49B9-BE31-6A28031D2CAF}"/>
    <dgm:cxn modelId="{8CD0D0C4-8783-4285-8810-37DFEF3BC00D}" type="presOf" srcId="{785B8F22-7E20-4EBA-9B73-C4F67CF039F2}" destId="{EF6E46AD-B383-4D71-BF97-0553F759BEB7}" srcOrd="0" destOrd="0" presId="urn:microsoft.com/office/officeart/2005/8/layout/vList3"/>
    <dgm:cxn modelId="{FF18D3DF-D0B5-44AF-B6AB-DA64184A51BB}" srcId="{40AEE4FA-7499-43DE-A961-C76F688EE024}" destId="{FD6D3502-1C01-4C4B-B1A6-CC65DEE293F9}" srcOrd="1" destOrd="0" parTransId="{472824CA-DC5D-4AD9-B783-3032DFBDC182}" sibTransId="{59C0058F-8964-4DDE-A41D-2BB79E74AF6C}"/>
    <dgm:cxn modelId="{B9D513E3-494E-41A2-A4F9-882645DEB5FB}" type="presOf" srcId="{1AB4C29D-DD23-43D2-9999-CB099E259A47}" destId="{77E3B511-B6D3-43A6-A813-EAAB0D2BC01D}" srcOrd="0" destOrd="0" presId="urn:microsoft.com/office/officeart/2005/8/layout/vList3"/>
    <dgm:cxn modelId="{CA886CE4-D0C4-4308-8714-FF20278246EF}" type="presOf" srcId="{40AEE4FA-7499-43DE-A961-C76F688EE024}" destId="{3D00955B-BE91-4D25-93EF-D69D890AE183}" srcOrd="0" destOrd="0" presId="urn:microsoft.com/office/officeart/2005/8/layout/vList3"/>
    <dgm:cxn modelId="{3A8C52E7-FF12-46DC-8553-A358EEC2AE60}" type="presOf" srcId="{FD6D3502-1C01-4C4B-B1A6-CC65DEE293F9}" destId="{9C243A55-F2C9-4AEC-8815-A660B32D8C8C}" srcOrd="0" destOrd="0" presId="urn:microsoft.com/office/officeart/2005/8/layout/vList3"/>
    <dgm:cxn modelId="{5186DAEB-506E-439C-B3BC-0763F42A699D}" srcId="{40AEE4FA-7499-43DE-A961-C76F688EE024}" destId="{1AB4C29D-DD23-43D2-9999-CB099E259A47}" srcOrd="4" destOrd="0" parTransId="{DD8C7F1F-787F-4CC0-B515-4BBE4CF2F633}" sibTransId="{76EA99DE-9281-4AF7-AD55-950941BD475C}"/>
    <dgm:cxn modelId="{20D274FA-C381-4464-B1C8-1FC98D437C0C}" type="presOf" srcId="{A3E1B1B4-5B15-4C3E-A77E-E7A0F14A7282}" destId="{5062F8E8-2250-4E58-B7EB-F05345A8464C}" srcOrd="0" destOrd="0" presId="urn:microsoft.com/office/officeart/2005/8/layout/vList3"/>
    <dgm:cxn modelId="{8642B394-6FCD-459A-BB5C-A0116486E658}" type="presParOf" srcId="{3D00955B-BE91-4D25-93EF-D69D890AE183}" destId="{AE41F2ED-4A37-48D4-A685-ECD7899495A6}" srcOrd="0" destOrd="0" presId="urn:microsoft.com/office/officeart/2005/8/layout/vList3"/>
    <dgm:cxn modelId="{6B3A1AD5-60AB-4695-8C81-56D45C56F1A1}" type="presParOf" srcId="{AE41F2ED-4A37-48D4-A685-ECD7899495A6}" destId="{048CC9BA-720D-40E4-8B9A-E2748133A366}" srcOrd="0" destOrd="0" presId="urn:microsoft.com/office/officeart/2005/8/layout/vList3"/>
    <dgm:cxn modelId="{354505D9-EB8E-45EC-8EDE-A873A2A4E18B}" type="presParOf" srcId="{AE41F2ED-4A37-48D4-A685-ECD7899495A6}" destId="{1A381B47-EC9C-4997-8908-C7D81C29A4F9}" srcOrd="1" destOrd="0" presId="urn:microsoft.com/office/officeart/2005/8/layout/vList3"/>
    <dgm:cxn modelId="{E4EDCEE9-6FC0-4894-AD7A-F29B6484BA93}" type="presParOf" srcId="{3D00955B-BE91-4D25-93EF-D69D890AE183}" destId="{86B12D87-8FEC-4FCF-86B5-6B4B54AF55CA}" srcOrd="1" destOrd="0" presId="urn:microsoft.com/office/officeart/2005/8/layout/vList3"/>
    <dgm:cxn modelId="{EB81C10E-BED5-487C-8358-ACD17C7E5DA2}" type="presParOf" srcId="{3D00955B-BE91-4D25-93EF-D69D890AE183}" destId="{DD499FAF-6C71-4973-88DD-8B50BAB99C5E}" srcOrd="2" destOrd="0" presId="urn:microsoft.com/office/officeart/2005/8/layout/vList3"/>
    <dgm:cxn modelId="{2032DE08-CD67-44F3-9CDF-2E9F2815A308}" type="presParOf" srcId="{DD499FAF-6C71-4973-88DD-8B50BAB99C5E}" destId="{A6847A2B-3439-49C0-8C02-22AD40D8A87E}" srcOrd="0" destOrd="0" presId="urn:microsoft.com/office/officeart/2005/8/layout/vList3"/>
    <dgm:cxn modelId="{363A8444-65F7-487E-BFF6-DE46F9C8882A}" type="presParOf" srcId="{DD499FAF-6C71-4973-88DD-8B50BAB99C5E}" destId="{9C243A55-F2C9-4AEC-8815-A660B32D8C8C}" srcOrd="1" destOrd="0" presId="urn:microsoft.com/office/officeart/2005/8/layout/vList3"/>
    <dgm:cxn modelId="{3241C651-E8CF-471F-B5A9-D162EFFC79B6}" type="presParOf" srcId="{3D00955B-BE91-4D25-93EF-D69D890AE183}" destId="{82FD5AB5-576E-4458-8963-5FDDB3BED841}" srcOrd="3" destOrd="0" presId="urn:microsoft.com/office/officeart/2005/8/layout/vList3"/>
    <dgm:cxn modelId="{7AF55B6A-F22F-4BAA-9D39-A745AB0BB7EC}" type="presParOf" srcId="{3D00955B-BE91-4D25-93EF-D69D890AE183}" destId="{D146BA84-E9BC-4224-AECC-539812D12CC2}" srcOrd="4" destOrd="0" presId="urn:microsoft.com/office/officeart/2005/8/layout/vList3"/>
    <dgm:cxn modelId="{B3848015-C49B-4860-A891-11602F4473A7}" type="presParOf" srcId="{D146BA84-E9BC-4224-AECC-539812D12CC2}" destId="{9A8D4694-9B3C-44A3-A762-8A4066527583}" srcOrd="0" destOrd="0" presId="urn:microsoft.com/office/officeart/2005/8/layout/vList3"/>
    <dgm:cxn modelId="{94C1A09D-EEDC-42DD-9EFE-957E12C4DCB7}" type="presParOf" srcId="{D146BA84-E9BC-4224-AECC-539812D12CC2}" destId="{5062F8E8-2250-4E58-B7EB-F05345A8464C}" srcOrd="1" destOrd="0" presId="urn:microsoft.com/office/officeart/2005/8/layout/vList3"/>
    <dgm:cxn modelId="{2B9B63B2-062A-4C15-934A-81330CE8434C}" type="presParOf" srcId="{3D00955B-BE91-4D25-93EF-D69D890AE183}" destId="{F3B3B0EA-89E7-476B-84A8-401CC65BF15B}" srcOrd="5" destOrd="0" presId="urn:microsoft.com/office/officeart/2005/8/layout/vList3"/>
    <dgm:cxn modelId="{8DA71054-D445-4E19-A365-336785B50D30}" type="presParOf" srcId="{3D00955B-BE91-4D25-93EF-D69D890AE183}" destId="{B046F4B4-671A-4659-960C-76795976D37B}" srcOrd="6" destOrd="0" presId="urn:microsoft.com/office/officeart/2005/8/layout/vList3"/>
    <dgm:cxn modelId="{46947D21-4F41-4726-B12D-1201B2B82264}" type="presParOf" srcId="{B046F4B4-671A-4659-960C-76795976D37B}" destId="{31D71499-01F4-4209-80FF-2DA71E18B192}" srcOrd="0" destOrd="0" presId="urn:microsoft.com/office/officeart/2005/8/layout/vList3"/>
    <dgm:cxn modelId="{6AABF926-77BE-495C-9806-A0407C98A83F}" type="presParOf" srcId="{B046F4B4-671A-4659-960C-76795976D37B}" destId="{BAA17A96-F652-44ED-9CFC-1D82656B693A}" srcOrd="1" destOrd="0" presId="urn:microsoft.com/office/officeart/2005/8/layout/vList3"/>
    <dgm:cxn modelId="{9B9DDA4B-B741-4FE1-8EBE-763A63ED66BE}" type="presParOf" srcId="{3D00955B-BE91-4D25-93EF-D69D890AE183}" destId="{67497903-A766-4DEE-96A6-1919FB0C438A}" srcOrd="7" destOrd="0" presId="urn:microsoft.com/office/officeart/2005/8/layout/vList3"/>
    <dgm:cxn modelId="{DDCABDC0-EA66-4A57-BD4D-48B33BCF2B15}" type="presParOf" srcId="{3D00955B-BE91-4D25-93EF-D69D890AE183}" destId="{969FBCC3-0329-4AD8-924A-B5D1E95FF71A}" srcOrd="8" destOrd="0" presId="urn:microsoft.com/office/officeart/2005/8/layout/vList3"/>
    <dgm:cxn modelId="{D1B8A0EE-BEEB-4303-A70A-6422C19F3CF6}" type="presParOf" srcId="{969FBCC3-0329-4AD8-924A-B5D1E95FF71A}" destId="{E0BA4608-5098-4C6D-991C-7710299DADBB}" srcOrd="0" destOrd="0" presId="urn:microsoft.com/office/officeart/2005/8/layout/vList3"/>
    <dgm:cxn modelId="{E1BA7F90-0410-45B8-8E90-52F2073B8206}" type="presParOf" srcId="{969FBCC3-0329-4AD8-924A-B5D1E95FF71A}" destId="{77E3B511-B6D3-43A6-A813-EAAB0D2BC01D}" srcOrd="1" destOrd="0" presId="urn:microsoft.com/office/officeart/2005/8/layout/vList3"/>
    <dgm:cxn modelId="{EE176B84-576B-4E11-A1E8-9F0B09FEFB97}" type="presParOf" srcId="{3D00955B-BE91-4D25-93EF-D69D890AE183}" destId="{694F6B33-7682-4A36-9A41-866E17AF882F}" srcOrd="9" destOrd="0" presId="urn:microsoft.com/office/officeart/2005/8/layout/vList3"/>
    <dgm:cxn modelId="{C22553D9-3523-49B1-831B-00B9336CC65C}" type="presParOf" srcId="{3D00955B-BE91-4D25-93EF-D69D890AE183}" destId="{F882B747-F2AE-4D2B-868F-E01C805251CC}" srcOrd="10" destOrd="0" presId="urn:microsoft.com/office/officeart/2005/8/layout/vList3"/>
    <dgm:cxn modelId="{054273D3-DE59-482F-8CCB-9E5912DFCC07}" type="presParOf" srcId="{F882B747-F2AE-4D2B-868F-E01C805251CC}" destId="{8EE0D8D1-8B50-4E90-8FEB-7A4E3AEA71C1}" srcOrd="0" destOrd="0" presId="urn:microsoft.com/office/officeart/2005/8/layout/vList3"/>
    <dgm:cxn modelId="{5097250D-6E7B-4D10-8C49-0F48971734FB}" type="presParOf" srcId="{F882B747-F2AE-4D2B-868F-E01C805251CC}" destId="{700D87A6-005F-4AE0-B2E6-75C9EF924961}" srcOrd="1" destOrd="0" presId="urn:microsoft.com/office/officeart/2005/8/layout/vList3"/>
    <dgm:cxn modelId="{C0444559-6E84-4927-B4B7-F25C2AFF5D75}" type="presParOf" srcId="{3D00955B-BE91-4D25-93EF-D69D890AE183}" destId="{F27B5BD5-0F82-417D-8314-B374DFE14076}" srcOrd="11" destOrd="0" presId="urn:microsoft.com/office/officeart/2005/8/layout/vList3"/>
    <dgm:cxn modelId="{93F896EE-1EF7-44B8-AA14-AABE7B681146}" type="presParOf" srcId="{3D00955B-BE91-4D25-93EF-D69D890AE183}" destId="{075B6D44-1036-401F-83D0-3D4EC520395F}" srcOrd="12" destOrd="0" presId="urn:microsoft.com/office/officeart/2005/8/layout/vList3"/>
    <dgm:cxn modelId="{A20D2FB5-A6A2-4F59-B22A-B2B5D23B9D3E}" type="presParOf" srcId="{075B6D44-1036-401F-83D0-3D4EC520395F}" destId="{86C05A04-2A41-4671-AE86-099A4CA857F1}" srcOrd="0" destOrd="0" presId="urn:microsoft.com/office/officeart/2005/8/layout/vList3"/>
    <dgm:cxn modelId="{A56B87D7-3EC0-4F2B-8966-EDC639D90D9D}" type="presParOf" srcId="{075B6D44-1036-401F-83D0-3D4EC520395F}" destId="{EF6E46AD-B383-4D71-BF97-0553F759BEB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9CDDC4-B139-4F33-936E-CD640A19F94C}">
      <dsp:nvSpPr>
        <dsp:cNvPr id="0" name=""/>
        <dsp:cNvSpPr/>
      </dsp:nvSpPr>
      <dsp:spPr>
        <a:xfrm>
          <a:off x="2711969" y="3178479"/>
          <a:ext cx="792331" cy="1596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96165" y="0"/>
              </a:lnTo>
              <a:lnTo>
                <a:pt x="396165" y="1596179"/>
              </a:lnTo>
              <a:lnTo>
                <a:pt x="792331" y="1596179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/>
        </a:p>
      </dsp:txBody>
      <dsp:txXfrm>
        <a:off x="3063584" y="3932018"/>
        <a:ext cx="89100" cy="89100"/>
      </dsp:txXfrm>
    </dsp:sp>
    <dsp:sp modelId="{B806FE40-CA23-4089-8D90-6999058221CB}">
      <dsp:nvSpPr>
        <dsp:cNvPr id="0" name=""/>
        <dsp:cNvSpPr/>
      </dsp:nvSpPr>
      <dsp:spPr>
        <a:xfrm>
          <a:off x="2711969" y="3053435"/>
          <a:ext cx="79241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125043"/>
              </a:moveTo>
              <a:lnTo>
                <a:pt x="396205" y="125043"/>
              </a:lnTo>
              <a:lnTo>
                <a:pt x="396205" y="45720"/>
              </a:lnTo>
              <a:lnTo>
                <a:pt x="792410" y="4572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3088265" y="3079246"/>
        <a:ext cx="39818" cy="39818"/>
      </dsp:txXfrm>
    </dsp:sp>
    <dsp:sp modelId="{EB4A36CB-6A97-4F31-8E27-A6CC21CF09F0}">
      <dsp:nvSpPr>
        <dsp:cNvPr id="0" name=""/>
        <dsp:cNvSpPr/>
      </dsp:nvSpPr>
      <dsp:spPr>
        <a:xfrm>
          <a:off x="2711969" y="1524572"/>
          <a:ext cx="792331" cy="1653907"/>
        </a:xfrm>
        <a:custGeom>
          <a:avLst/>
          <a:gdLst/>
          <a:ahLst/>
          <a:cxnLst/>
          <a:rect l="0" t="0" r="0" b="0"/>
          <a:pathLst>
            <a:path>
              <a:moveTo>
                <a:pt x="0" y="1653907"/>
              </a:moveTo>
              <a:lnTo>
                <a:pt x="396165" y="1653907"/>
              </a:lnTo>
              <a:lnTo>
                <a:pt x="396165" y="0"/>
              </a:lnTo>
              <a:lnTo>
                <a:pt x="792331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/>
        </a:p>
      </dsp:txBody>
      <dsp:txXfrm>
        <a:off x="3062287" y="2305678"/>
        <a:ext cx="91695" cy="91695"/>
      </dsp:txXfrm>
    </dsp:sp>
    <dsp:sp modelId="{2E42D39A-24EC-4FE4-A615-C3560EB0EFA1}">
      <dsp:nvSpPr>
        <dsp:cNvPr id="0" name=""/>
        <dsp:cNvSpPr/>
      </dsp:nvSpPr>
      <dsp:spPr>
        <a:xfrm rot="16200000">
          <a:off x="-1359030" y="2285959"/>
          <a:ext cx="6356959" cy="17850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65" tIns="37465" rIns="37465" bIns="37465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900" b="1" kern="1200" dirty="0"/>
            <a:t>Значение биологии</a:t>
          </a:r>
        </a:p>
      </dsp:txBody>
      <dsp:txXfrm>
        <a:off x="-1359030" y="2285959"/>
        <a:ext cx="6356959" cy="1785040"/>
      </dsp:txXfrm>
    </dsp:sp>
    <dsp:sp modelId="{33FF3EF6-E969-464D-BA33-3F41F9B87BB2}">
      <dsp:nvSpPr>
        <dsp:cNvPr id="0" name=""/>
        <dsp:cNvSpPr/>
      </dsp:nvSpPr>
      <dsp:spPr>
        <a:xfrm>
          <a:off x="3504300" y="844562"/>
          <a:ext cx="7465346" cy="136001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 dirty="0"/>
            <a:t>обеспечение продовольствием</a:t>
          </a:r>
        </a:p>
      </dsp:txBody>
      <dsp:txXfrm>
        <a:off x="3504300" y="844562"/>
        <a:ext cx="7465346" cy="1360019"/>
      </dsp:txXfrm>
    </dsp:sp>
    <dsp:sp modelId="{6CF8FEF2-68AA-4E64-AE69-F4C2E6A3C4B5}">
      <dsp:nvSpPr>
        <dsp:cNvPr id="0" name=""/>
        <dsp:cNvSpPr/>
      </dsp:nvSpPr>
      <dsp:spPr>
        <a:xfrm>
          <a:off x="3504379" y="2484941"/>
          <a:ext cx="7547827" cy="12284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 dirty="0"/>
            <a:t>охрана здоровья и лечение заболеваний</a:t>
          </a:r>
        </a:p>
      </dsp:txBody>
      <dsp:txXfrm>
        <a:off x="3504379" y="2484941"/>
        <a:ext cx="7547827" cy="1228427"/>
      </dsp:txXfrm>
    </dsp:sp>
    <dsp:sp modelId="{D1D25BBD-6DB6-4085-ACB2-4EA3EAD99044}">
      <dsp:nvSpPr>
        <dsp:cNvPr id="0" name=""/>
        <dsp:cNvSpPr/>
      </dsp:nvSpPr>
      <dsp:spPr>
        <a:xfrm>
          <a:off x="3504300" y="4036921"/>
          <a:ext cx="7490423" cy="14754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 dirty="0"/>
            <a:t>сохранение разнообразия организмов на нашей планете</a:t>
          </a:r>
        </a:p>
      </dsp:txBody>
      <dsp:txXfrm>
        <a:off x="3504300" y="4036921"/>
        <a:ext cx="7490423" cy="14754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381B47-EC9C-4997-8908-C7D81C29A4F9}">
      <dsp:nvSpPr>
        <dsp:cNvPr id="0" name=""/>
        <dsp:cNvSpPr/>
      </dsp:nvSpPr>
      <dsp:spPr>
        <a:xfrm rot="10800000">
          <a:off x="1832094" y="311"/>
          <a:ext cx="6650228" cy="62814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6995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/>
            <a:t>Наблюдение</a:t>
          </a:r>
        </a:p>
      </dsp:txBody>
      <dsp:txXfrm rot="10800000">
        <a:off x="1989130" y="311"/>
        <a:ext cx="6493192" cy="628146"/>
      </dsp:txXfrm>
    </dsp:sp>
    <dsp:sp modelId="{048CC9BA-720D-40E4-8B9A-E2748133A366}">
      <dsp:nvSpPr>
        <dsp:cNvPr id="0" name=""/>
        <dsp:cNvSpPr/>
      </dsp:nvSpPr>
      <dsp:spPr>
        <a:xfrm>
          <a:off x="1518020" y="311"/>
          <a:ext cx="628146" cy="62814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5875" cap="rnd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243A55-F2C9-4AEC-8815-A660B32D8C8C}">
      <dsp:nvSpPr>
        <dsp:cNvPr id="0" name=""/>
        <dsp:cNvSpPr/>
      </dsp:nvSpPr>
      <dsp:spPr>
        <a:xfrm rot="10800000">
          <a:off x="1851313" y="801447"/>
          <a:ext cx="6650228" cy="62814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6995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/>
            <a:t>Описательный</a:t>
          </a:r>
        </a:p>
      </dsp:txBody>
      <dsp:txXfrm rot="10800000">
        <a:off x="2008349" y="801447"/>
        <a:ext cx="6493192" cy="628146"/>
      </dsp:txXfrm>
    </dsp:sp>
    <dsp:sp modelId="{A6847A2B-3439-49C0-8C02-22AD40D8A87E}">
      <dsp:nvSpPr>
        <dsp:cNvPr id="0" name=""/>
        <dsp:cNvSpPr/>
      </dsp:nvSpPr>
      <dsp:spPr>
        <a:xfrm>
          <a:off x="1518020" y="815964"/>
          <a:ext cx="628146" cy="62814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5875" cap="rnd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62F8E8-2250-4E58-B7EB-F05345A8464C}">
      <dsp:nvSpPr>
        <dsp:cNvPr id="0" name=""/>
        <dsp:cNvSpPr/>
      </dsp:nvSpPr>
      <dsp:spPr>
        <a:xfrm rot="10800000">
          <a:off x="1832094" y="1631617"/>
          <a:ext cx="6650228" cy="62814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6995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prstClr val="white"/>
              </a:solidFill>
              <a:latin typeface="Century Gothic" panose="020B0502020202020204"/>
              <a:ea typeface="+mn-ea"/>
              <a:cs typeface="+mn-cs"/>
            </a:rPr>
            <a:t>Эксперимент</a:t>
          </a:r>
        </a:p>
      </dsp:txBody>
      <dsp:txXfrm rot="10800000">
        <a:off x="1989130" y="1631617"/>
        <a:ext cx="6493192" cy="628146"/>
      </dsp:txXfrm>
    </dsp:sp>
    <dsp:sp modelId="{9A8D4694-9B3C-44A3-A762-8A4066527583}">
      <dsp:nvSpPr>
        <dsp:cNvPr id="0" name=""/>
        <dsp:cNvSpPr/>
      </dsp:nvSpPr>
      <dsp:spPr>
        <a:xfrm>
          <a:off x="1518020" y="1631617"/>
          <a:ext cx="628146" cy="62814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5875" cap="rnd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A17A96-F652-44ED-9CFC-1D82656B693A}">
      <dsp:nvSpPr>
        <dsp:cNvPr id="0" name=""/>
        <dsp:cNvSpPr/>
      </dsp:nvSpPr>
      <dsp:spPr>
        <a:xfrm rot="10800000">
          <a:off x="1851313" y="2457804"/>
          <a:ext cx="6650228" cy="62814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6995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b="1" kern="1200" dirty="0">
            <a:solidFill>
              <a:prstClr val="white"/>
            </a:solidFill>
            <a:latin typeface="Century Gothic" panose="020B0502020202020204"/>
            <a:ea typeface="+mn-ea"/>
            <a:cs typeface="+mn-cs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prstClr val="white"/>
              </a:solidFill>
              <a:latin typeface="Century Gothic" panose="020B0502020202020204"/>
              <a:ea typeface="+mn-ea"/>
              <a:cs typeface="+mn-cs"/>
            </a:rPr>
            <a:t>Сравнительный</a:t>
          </a:r>
        </a:p>
        <a:p>
          <a:pPr marL="0"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/>
        </a:p>
      </dsp:txBody>
      <dsp:txXfrm rot="10800000">
        <a:off x="2008349" y="2457804"/>
        <a:ext cx="6493192" cy="628146"/>
      </dsp:txXfrm>
    </dsp:sp>
    <dsp:sp modelId="{31D71499-01F4-4209-80FF-2DA71E18B192}">
      <dsp:nvSpPr>
        <dsp:cNvPr id="0" name=""/>
        <dsp:cNvSpPr/>
      </dsp:nvSpPr>
      <dsp:spPr>
        <a:xfrm>
          <a:off x="1518020" y="2447270"/>
          <a:ext cx="628146" cy="628146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5875" cap="rnd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E3B511-B6D3-43A6-A813-EAAB0D2BC01D}">
      <dsp:nvSpPr>
        <dsp:cNvPr id="0" name=""/>
        <dsp:cNvSpPr/>
      </dsp:nvSpPr>
      <dsp:spPr>
        <a:xfrm rot="10800000">
          <a:off x="1851313" y="3291949"/>
          <a:ext cx="6650228" cy="62814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6995" tIns="106680" rIns="199136" bIns="1066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prstClr val="white"/>
              </a:solidFill>
              <a:latin typeface="Century Gothic" panose="020B0502020202020204"/>
              <a:ea typeface="+mn-ea"/>
              <a:cs typeface="+mn-cs"/>
            </a:rPr>
            <a:t>Исторический</a:t>
          </a:r>
        </a:p>
      </dsp:txBody>
      <dsp:txXfrm rot="10800000">
        <a:off x="2008349" y="3291949"/>
        <a:ext cx="6493192" cy="628146"/>
      </dsp:txXfrm>
    </dsp:sp>
    <dsp:sp modelId="{E0BA4608-5098-4C6D-991C-7710299DADBB}">
      <dsp:nvSpPr>
        <dsp:cNvPr id="0" name=""/>
        <dsp:cNvSpPr/>
      </dsp:nvSpPr>
      <dsp:spPr>
        <a:xfrm>
          <a:off x="1518020" y="3262923"/>
          <a:ext cx="628146" cy="628146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5875" cap="rnd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0D87A6-005F-4AE0-B2E6-75C9EF924961}">
      <dsp:nvSpPr>
        <dsp:cNvPr id="0" name=""/>
        <dsp:cNvSpPr/>
      </dsp:nvSpPr>
      <dsp:spPr>
        <a:xfrm rot="10800000">
          <a:off x="1832094" y="4078576"/>
          <a:ext cx="6650228" cy="62814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6995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/>
            <a:t>Метод моделирования</a:t>
          </a:r>
        </a:p>
      </dsp:txBody>
      <dsp:txXfrm rot="10800000">
        <a:off x="1989130" y="4078576"/>
        <a:ext cx="6493192" cy="628146"/>
      </dsp:txXfrm>
    </dsp:sp>
    <dsp:sp modelId="{8EE0D8D1-8B50-4E90-8FEB-7A4E3AEA71C1}">
      <dsp:nvSpPr>
        <dsp:cNvPr id="0" name=""/>
        <dsp:cNvSpPr/>
      </dsp:nvSpPr>
      <dsp:spPr>
        <a:xfrm>
          <a:off x="1518020" y="4078576"/>
          <a:ext cx="628146" cy="628146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5875" cap="rnd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6E46AD-B383-4D71-BF97-0553F759BEB7}">
      <dsp:nvSpPr>
        <dsp:cNvPr id="0" name=""/>
        <dsp:cNvSpPr/>
      </dsp:nvSpPr>
      <dsp:spPr>
        <a:xfrm rot="10800000">
          <a:off x="1832094" y="4894229"/>
          <a:ext cx="6650228" cy="62814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6995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/>
            <a:t>Метод обобщения</a:t>
          </a:r>
        </a:p>
      </dsp:txBody>
      <dsp:txXfrm rot="10800000">
        <a:off x="1989130" y="4894229"/>
        <a:ext cx="6493192" cy="628146"/>
      </dsp:txXfrm>
    </dsp:sp>
    <dsp:sp modelId="{86C05A04-2A41-4671-AE86-099A4CA857F1}">
      <dsp:nvSpPr>
        <dsp:cNvPr id="0" name=""/>
        <dsp:cNvSpPr/>
      </dsp:nvSpPr>
      <dsp:spPr>
        <a:xfrm>
          <a:off x="1518020" y="4894229"/>
          <a:ext cx="628146" cy="628146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5875" cap="rnd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526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218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3331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810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2044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129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544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938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863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765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941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355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044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791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828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416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200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4.xml"/><Relationship Id="rId6" Type="http://schemas.openxmlformats.org/officeDocument/2006/relationships/slide" Target="slide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5.xml"/><Relationship Id="rId4" Type="http://schemas.openxmlformats.org/officeDocument/2006/relationships/slide" Target="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6.xml"/><Relationship Id="rId4" Type="http://schemas.openxmlformats.org/officeDocument/2006/relationships/slide" Target="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previews.123rf.com/images/abluecup/abluecup1209/abluecup120900490/15390467-A-man-in-the-observation-gear-Stock-Photo-see-gear-discovery.jpg" TargetMode="External"/><Relationship Id="rId3" Type="http://schemas.openxmlformats.org/officeDocument/2006/relationships/hyperlink" Target="http://school-collection.edu.ru/catalog/search/?text=%EF%EE%F0%F2%F0%E5%F2+%CB%E0%EC%E0%F0%EA%E0&amp;submit=%CD%E0%E9%F2%E8&amp;interface=catalog" TargetMode="External"/><Relationship Id="rId7" Type="http://schemas.openxmlformats.org/officeDocument/2006/relationships/hyperlink" Target="http://lili-studio.ru/images/lager2017/lager-2017-2.jpg" TargetMode="External"/><Relationship Id="rId12" Type="http://schemas.openxmlformats.org/officeDocument/2006/relationships/hyperlink" Target="http://www.startupdonut.co.uk/sites/default/files/what-are-you-paying-your-accountant-for-69022777.jpg" TargetMode="External"/><Relationship Id="rId2" Type="http://schemas.openxmlformats.org/officeDocument/2006/relationships/hyperlink" Target="https://fs00.infourok.ru/images/doc/231/66701/1/img3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oznaymir.moy.su/gipoteza.jpg" TargetMode="External"/><Relationship Id="rId11" Type="http://schemas.openxmlformats.org/officeDocument/2006/relationships/hyperlink" Target="http://yuliaanisimova.ru/suwegyox/7686" TargetMode="External"/><Relationship Id="rId5" Type="http://schemas.openxmlformats.org/officeDocument/2006/relationships/hyperlink" Target="http://files.school-collection.edu.ru/dlrstore/c9082c77-75cf-8019-b679-202a64123655/00135958544553666.htm" TargetMode="External"/><Relationship Id="rId10" Type="http://schemas.openxmlformats.org/officeDocument/2006/relationships/hyperlink" Target="http://3d-uroki.ucoz.kz/_pu/0/02345.jpg" TargetMode="External"/><Relationship Id="rId4" Type="http://schemas.openxmlformats.org/officeDocument/2006/relationships/hyperlink" Target="https://i04.fotocdn.net/s14/188/public_pin_m/505/2482895035.jpg" TargetMode="External"/><Relationship Id="rId9" Type="http://schemas.openxmlformats.org/officeDocument/2006/relationships/hyperlink" Target="http://banteerns.ie/primaryscience/wp-content/uploads/2015/12/Science.jpg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allpaperdx.com/images/beasts-hd-wallpaper.jpg" TargetMode="External"/><Relationship Id="rId13" Type="http://schemas.openxmlformats.org/officeDocument/2006/relationships/hyperlink" Target="http://85.142.162.126/os/xmodules/qprint/index.php?proj_guid=0E1FA4229923A5CE4FC368155127ED90&amp;theme_guid=E9589E39CCE1BF8E4A1BDAEFB2074165&amp;groupno=10&amp;groupno=11" TargetMode="External"/><Relationship Id="rId3" Type="http://schemas.openxmlformats.org/officeDocument/2006/relationships/hyperlink" Target="https://www.teachermagazine.com.au/files/Teaching_and_really_teaching.jpg" TargetMode="External"/><Relationship Id="rId7" Type="http://schemas.openxmlformats.org/officeDocument/2006/relationships/hyperlink" Target="http://af.kubagro.ru/kafedry/botanika/images/1.jpg" TargetMode="External"/><Relationship Id="rId12" Type="http://schemas.openxmlformats.org/officeDocument/2006/relationships/hyperlink" Target="http://proxy12.media.online.ua/uol/r3-090bfb2634/51256dbf68b45.jpg" TargetMode="External"/><Relationship Id="rId2" Type="http://schemas.openxmlformats.org/officeDocument/2006/relationships/hyperlink" Target="http://zagadkizemli.ru/uploads/posts/2013-11/1383985230_babochki13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s03.infourok.ru/uploads/ex/087d/0003c584-7eb29c15/img79.jpg" TargetMode="External"/><Relationship Id="rId11" Type="http://schemas.openxmlformats.org/officeDocument/2006/relationships/hyperlink" Target="http://funkot.ru/wp-content/uploads/2013/08/bel-ser-5kittens.jpg" TargetMode="External"/><Relationship Id="rId5" Type="http://schemas.openxmlformats.org/officeDocument/2006/relationships/hyperlink" Target="http://oranda-gold.ru/app.php/pic/4787.jpg" TargetMode="External"/><Relationship Id="rId10" Type="http://schemas.openxmlformats.org/officeDocument/2006/relationships/hyperlink" Target="https://rainpaper.files.wordpress.com/2015/02/4100873011_a6ea423a90_o.jpg?w=900" TargetMode="External"/><Relationship Id="rId4" Type="http://schemas.openxmlformats.org/officeDocument/2006/relationships/hyperlink" Target="http://kensi11-forever.esy.es/wp-content/uploads/2015/01/1352088677_8.77.gif" TargetMode="External"/><Relationship Id="rId9" Type="http://schemas.openxmlformats.org/officeDocument/2006/relationships/hyperlink" Target="http://ichef.bbci.co.uk/naturelibrary/images/ic/credit/640x395/c/co/common_crane/common_crane_1.jpg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://vkusneedoma.ru/wp-content/uploads/2014/10/Lantana_camara_Flower.jpg" TargetMode="External"/><Relationship Id="rId3" Type="http://schemas.openxmlformats.org/officeDocument/2006/relationships/hyperlink" Target="http://lols.ru/uploads/posts/2013-10/1380870786_est_dog_05.jpg" TargetMode="External"/><Relationship Id="rId7" Type="http://schemas.openxmlformats.org/officeDocument/2006/relationships/hyperlink" Target="http://cliparts.co/cliparts/Bia/dzo/BiadzoBi8.jpg" TargetMode="External"/><Relationship Id="rId2" Type="http://schemas.openxmlformats.org/officeDocument/2006/relationships/hyperlink" Target="https://ru1.anyfad.com/items/t1@6498407c-b7f6-4cfb-bc36-65b68d1d7ab8/Kak-dressirovat-sobaku-Vse-komandy-dlya-sobak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ssets.sourcemedia.com/83/7f/da15c80d4005a48ac793f74ad130/dna-strand-92952591-foto.jpg" TargetMode="External"/><Relationship Id="rId5" Type="http://schemas.openxmlformats.org/officeDocument/2006/relationships/hyperlink" Target="http://mypresentation.ru/documents/4696b8170c05b850d8977c3ff0ee25a3/img24.jpg" TargetMode="External"/><Relationship Id="rId10" Type="http://schemas.openxmlformats.org/officeDocument/2006/relationships/hyperlink" Target="http://informatikal.narod.ru/olderfiles/1/52390159.jpg" TargetMode="External"/><Relationship Id="rId4" Type="http://schemas.openxmlformats.org/officeDocument/2006/relationships/hyperlink" Target="http://images.nationalgeographic.com/wpf/media-live/photos/000/011/cache/paleontoligists-fossil_1134_990x742.jpg" TargetMode="External"/><Relationship Id="rId9" Type="http://schemas.openxmlformats.org/officeDocument/2006/relationships/hyperlink" Target="http://www.manhunter.ru/upload/a5/06/a50696da803d6884f129f017d4f4dc53.jpg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7.xml"/><Relationship Id="rId3" Type="http://schemas.openxmlformats.org/officeDocument/2006/relationships/slide" Target="slide7.xml"/><Relationship Id="rId7" Type="http://schemas.openxmlformats.org/officeDocument/2006/relationships/slide" Target="slide10.xml"/><Relationship Id="rId12" Type="http://schemas.openxmlformats.org/officeDocument/2006/relationships/slide" Target="slide16.xml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slide" Target="slide15.xml"/><Relationship Id="rId5" Type="http://schemas.openxmlformats.org/officeDocument/2006/relationships/slide" Target="slide11.xml"/><Relationship Id="rId10" Type="http://schemas.openxmlformats.org/officeDocument/2006/relationships/slide" Target="slide14.xml"/><Relationship Id="rId4" Type="http://schemas.openxmlformats.org/officeDocument/2006/relationships/slide" Target="slide8.xml"/><Relationship Id="rId9" Type="http://schemas.openxmlformats.org/officeDocument/2006/relationships/slide" Target="slide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32607792-372E-4E5D-B38B-0732939B1E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926" y="1352811"/>
            <a:ext cx="10996275" cy="1470509"/>
          </a:xfrm>
        </p:spPr>
        <p:txBody>
          <a:bodyPr>
            <a:normAutofit/>
          </a:bodyPr>
          <a:lstStyle/>
          <a:p>
            <a:pPr algn="ctr"/>
            <a:r>
              <a:rPr lang="ru-RU" sz="4400" dirty="0"/>
              <a:t>Конкурс интерактивных презентаций «Интерактивная мозаика»-2017</a:t>
            </a:r>
          </a:p>
        </p:txBody>
      </p:sp>
      <p:sp>
        <p:nvSpPr>
          <p:cNvPr id="16" name="Подзаголовок 15">
            <a:extLst>
              <a:ext uri="{FF2B5EF4-FFF2-40B4-BE49-F238E27FC236}">
                <a16:creationId xmlns:a16="http://schemas.microsoft.com/office/drawing/2014/main" id="{502A4895-5262-485F-8286-A9D36DA20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4161" y="4364021"/>
            <a:ext cx="8915399" cy="1126283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3200" dirty="0"/>
              <a:t>Автор: Малыгина Светлана Васильевна,</a:t>
            </a:r>
          </a:p>
          <a:p>
            <a:pPr algn="ctr"/>
            <a:r>
              <a:rPr lang="ru-RU" sz="3200" dirty="0"/>
              <a:t>учитель биологии ТОГБОУ «Многопрофильный кадетский корпус имени Л.С. Демина» г. Тамбова</a:t>
            </a:r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38B0D5D3-204F-41FA-BFB7-965F2D5AD30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759368" y="222620"/>
            <a:ext cx="3086100" cy="609600"/>
          </a:xfrm>
        </p:spPr>
      </p:pic>
    </p:spTree>
    <p:extLst>
      <p:ext uri="{BB962C8B-B14F-4D97-AF65-F5344CB8AC3E}">
        <p14:creationId xmlns:p14="http://schemas.microsoft.com/office/powerpoint/2010/main" val="3422219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C1582C8-357A-49A3-BDC7-353234812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Зоология</a:t>
            </a:r>
          </a:p>
        </p:txBody>
      </p:sp>
      <p:sp>
        <p:nvSpPr>
          <p:cNvPr id="9" name="Текст 13">
            <a:extLst>
              <a:ext uri="{FF2B5EF4-FFF2-40B4-BE49-F238E27FC236}">
                <a16:creationId xmlns:a16="http://schemas.microsoft.com/office/drawing/2014/main" id="{C0EF5F97-7C6C-418E-9DE9-7730199243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7653" y="2019779"/>
            <a:ext cx="4313237" cy="3776663"/>
          </a:xfrm>
        </p:spPr>
        <p:txBody>
          <a:bodyPr>
            <a:normAutofit/>
          </a:bodyPr>
          <a:lstStyle/>
          <a:p>
            <a:r>
              <a:rPr lang="ru-RU" sz="2400" b="1" dirty="0"/>
              <a:t>Зоология</a:t>
            </a:r>
            <a:r>
              <a:rPr lang="ru-RU" sz="2400" dirty="0"/>
              <a:t> – система наук, изучающая животный мир, его многообразие,  строение, жизнедеятельность, распространение, эволюцию, связь со средой обитания</a:t>
            </a:r>
          </a:p>
        </p:txBody>
      </p:sp>
      <p:pic>
        <p:nvPicPr>
          <p:cNvPr id="9218" name="Picture 2" descr="http://www.wallpaperdx.com/images/beasts-hd-wallpaper.jpg">
            <a:extLst>
              <a:ext uri="{FF2B5EF4-FFF2-40B4-BE49-F238E27FC236}">
                <a16:creationId xmlns:a16="http://schemas.microsoft.com/office/drawing/2014/main" id="{B6CE5A5D-6E58-4D36-A592-5D23B048318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145" y="1503769"/>
            <a:ext cx="6588690" cy="496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&quot;На главную&quot;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B8FB80D-F8E0-4F10-9BF2-76FA45D8AE46}"/>
              </a:ext>
            </a:extLst>
          </p:cNvPr>
          <p:cNvSpPr/>
          <p:nvPr/>
        </p:nvSpPr>
        <p:spPr>
          <a:xfrm>
            <a:off x="1578278" y="6127653"/>
            <a:ext cx="641583" cy="67308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903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C1582C8-357A-49A3-BDC7-353234812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Анатомия</a:t>
            </a:r>
          </a:p>
        </p:txBody>
      </p:sp>
      <p:sp>
        <p:nvSpPr>
          <p:cNvPr id="9" name="Текст 13">
            <a:extLst>
              <a:ext uri="{FF2B5EF4-FFF2-40B4-BE49-F238E27FC236}">
                <a16:creationId xmlns:a16="http://schemas.microsoft.com/office/drawing/2014/main" id="{C0EF5F97-7C6C-418E-9DE9-7730199243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49839" y="2032305"/>
            <a:ext cx="5553271" cy="3776663"/>
          </a:xfrm>
        </p:spPr>
        <p:txBody>
          <a:bodyPr>
            <a:normAutofit/>
          </a:bodyPr>
          <a:lstStyle/>
          <a:p>
            <a:r>
              <a:rPr lang="ru-RU" sz="2400" b="1" dirty="0"/>
              <a:t>Анатомия</a:t>
            </a:r>
            <a:r>
              <a:rPr lang="ru-RU" sz="2400" dirty="0"/>
              <a:t> – наука о строении, форме организма, его органов и образующих их тканей</a:t>
            </a:r>
          </a:p>
        </p:txBody>
      </p:sp>
      <p:sp>
        <p:nvSpPr>
          <p:cNvPr id="8" name="Управляющая кнопка: &quot;На главную&quot;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CB8FB80D-F8E0-4F10-9BF2-76FA45D8AE46}"/>
              </a:ext>
            </a:extLst>
          </p:cNvPr>
          <p:cNvSpPr/>
          <p:nvPr/>
        </p:nvSpPr>
        <p:spPr>
          <a:xfrm>
            <a:off x="1578278" y="6127653"/>
            <a:ext cx="641583" cy="67308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4" name="Picture 4" descr="http://www.krugosvet.ru/images/1003880_7374_005.jpg">
            <a:extLst>
              <a:ext uri="{FF2B5EF4-FFF2-40B4-BE49-F238E27FC236}">
                <a16:creationId xmlns:a16="http://schemas.microsoft.com/office/drawing/2014/main" id="{5B2C5B15-DDAB-4CF6-828A-428EFBDB50B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253" y="247975"/>
            <a:ext cx="3824569" cy="655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584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C1582C8-357A-49A3-BDC7-353234812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Этология</a:t>
            </a:r>
          </a:p>
        </p:txBody>
      </p:sp>
      <p:sp>
        <p:nvSpPr>
          <p:cNvPr id="9" name="Текст 13">
            <a:extLst>
              <a:ext uri="{FF2B5EF4-FFF2-40B4-BE49-F238E27FC236}">
                <a16:creationId xmlns:a16="http://schemas.microsoft.com/office/drawing/2014/main" id="{C0EF5F97-7C6C-418E-9DE9-7730199243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86169" y="2032305"/>
            <a:ext cx="5553271" cy="3776663"/>
          </a:xfrm>
        </p:spPr>
        <p:txBody>
          <a:bodyPr>
            <a:normAutofit/>
          </a:bodyPr>
          <a:lstStyle/>
          <a:p>
            <a:r>
              <a:rPr lang="ru-RU" sz="2400" b="1" dirty="0"/>
              <a:t>Этология</a:t>
            </a:r>
            <a:r>
              <a:rPr lang="ru-RU" sz="2400" dirty="0"/>
              <a:t> – наука о поведении животных</a:t>
            </a:r>
          </a:p>
        </p:txBody>
      </p:sp>
      <p:sp>
        <p:nvSpPr>
          <p:cNvPr id="8" name="Управляющая кнопка: &quot;На главную&quot;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CB8FB80D-F8E0-4F10-9BF2-76FA45D8AE46}"/>
              </a:ext>
            </a:extLst>
          </p:cNvPr>
          <p:cNvSpPr/>
          <p:nvPr/>
        </p:nvSpPr>
        <p:spPr>
          <a:xfrm>
            <a:off x="1578278" y="6127653"/>
            <a:ext cx="641583" cy="67308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6" name="Picture 2" descr="http://ichef.bbci.co.uk/naturelibrary/images/ic/credit/640x395/c/co/common_crane/common_crane_1.jpg">
            <a:extLst>
              <a:ext uri="{FF2B5EF4-FFF2-40B4-BE49-F238E27FC236}">
                <a16:creationId xmlns:a16="http://schemas.microsoft.com/office/drawing/2014/main" id="{7BE2883F-6C7E-4D68-899E-9B7889C8A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924" y="3522832"/>
            <a:ext cx="5311036" cy="3277905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rainpaper.files.wordpress.com/2015/02/4100873011_a6ea423a90_o.jpg?w=900">
            <a:extLst>
              <a:ext uri="{FF2B5EF4-FFF2-40B4-BE49-F238E27FC236}">
                <a16:creationId xmlns:a16="http://schemas.microsoft.com/office/drawing/2014/main" id="{2FBFB77A-6F71-4471-A4DC-9BC4F204B70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767" y="689422"/>
            <a:ext cx="5134388" cy="3422925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311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C1582C8-357A-49A3-BDC7-353234812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Генетика</a:t>
            </a:r>
          </a:p>
        </p:txBody>
      </p:sp>
      <p:sp>
        <p:nvSpPr>
          <p:cNvPr id="9" name="Текст 13">
            <a:extLst>
              <a:ext uri="{FF2B5EF4-FFF2-40B4-BE49-F238E27FC236}">
                <a16:creationId xmlns:a16="http://schemas.microsoft.com/office/drawing/2014/main" id="{C0EF5F97-7C6C-418E-9DE9-7730199243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51088" y="1518739"/>
            <a:ext cx="8959915" cy="1224461"/>
          </a:xfrm>
        </p:spPr>
        <p:txBody>
          <a:bodyPr>
            <a:normAutofit/>
          </a:bodyPr>
          <a:lstStyle/>
          <a:p>
            <a:r>
              <a:rPr lang="ru-RU" sz="2400" b="1" dirty="0"/>
              <a:t>Генетика</a:t>
            </a:r>
            <a:r>
              <a:rPr lang="ru-RU" sz="2400" dirty="0"/>
              <a:t> – наука, изучающая закономерности наследственности и изменчивости</a:t>
            </a:r>
          </a:p>
        </p:txBody>
      </p:sp>
      <p:pic>
        <p:nvPicPr>
          <p:cNvPr id="12290" name="Picture 2" descr="http://funkot.ru/wp-content/uploads/2013/08/bel-ser-5kittens.jpg">
            <a:extLst>
              <a:ext uri="{FF2B5EF4-FFF2-40B4-BE49-F238E27FC236}">
                <a16:creationId xmlns:a16="http://schemas.microsoft.com/office/drawing/2014/main" id="{44CB4E2F-39BA-4BE9-A90B-61F2FE526C6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924" y="2379946"/>
            <a:ext cx="8541622" cy="444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&quot;На главную&quot;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2B8AECA-F98F-47F2-9C99-ADF5AACAC063}"/>
              </a:ext>
            </a:extLst>
          </p:cNvPr>
          <p:cNvSpPr/>
          <p:nvPr/>
        </p:nvSpPr>
        <p:spPr>
          <a:xfrm>
            <a:off x="1578278" y="6127653"/>
            <a:ext cx="641583" cy="67308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90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C1582C8-357A-49A3-BDC7-353234812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Селекция</a:t>
            </a:r>
          </a:p>
        </p:txBody>
      </p:sp>
      <p:sp>
        <p:nvSpPr>
          <p:cNvPr id="9" name="Текст 13">
            <a:extLst>
              <a:ext uri="{FF2B5EF4-FFF2-40B4-BE49-F238E27FC236}">
                <a16:creationId xmlns:a16="http://schemas.microsoft.com/office/drawing/2014/main" id="{C0EF5F97-7C6C-418E-9DE9-7730199243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64922" y="1518739"/>
            <a:ext cx="10146082" cy="1224461"/>
          </a:xfrm>
        </p:spPr>
        <p:txBody>
          <a:bodyPr>
            <a:normAutofit/>
          </a:bodyPr>
          <a:lstStyle/>
          <a:p>
            <a:r>
              <a:rPr lang="ru-RU" sz="2400" b="1" dirty="0"/>
              <a:t>Селекция</a:t>
            </a:r>
            <a:r>
              <a:rPr lang="ru-RU" sz="2400" dirty="0"/>
              <a:t> – наука, занимающаяся выведением новых сортов растений, пород животных, штаммов микроорганизмов</a:t>
            </a:r>
          </a:p>
        </p:txBody>
      </p:sp>
      <p:pic>
        <p:nvPicPr>
          <p:cNvPr id="13314" name="Picture 2" descr="http://proxy12.media.online.ua/uol/r3-090bfb2634/51256dbf68b45.jpg">
            <a:extLst>
              <a:ext uri="{FF2B5EF4-FFF2-40B4-BE49-F238E27FC236}">
                <a16:creationId xmlns:a16="http://schemas.microsoft.com/office/drawing/2014/main" id="{3F596BDC-919F-4168-A448-C7D7A423C34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630" y="3061202"/>
            <a:ext cx="4302485" cy="322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ru1.anyfad.com/items/t1@6498407c-b7f6-4cfb-bc36-65b68d1d7ab8/Kak-dressirovat-sobaku-Vse-komandy-dlya-sobak.jpg">
            <a:extLst>
              <a:ext uri="{FF2B5EF4-FFF2-40B4-BE49-F238E27FC236}">
                <a16:creationId xmlns:a16="http://schemas.microsoft.com/office/drawing/2014/main" id="{E777083C-AF1B-4C41-8E92-75D9F6A86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9" y="2351883"/>
            <a:ext cx="4221813" cy="283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lols.ru/uploads/posts/2013-10/1380870786_est_dog_05.jpg">
            <a:extLst>
              <a:ext uri="{FF2B5EF4-FFF2-40B4-BE49-F238E27FC236}">
                <a16:creationId xmlns:a16="http://schemas.microsoft.com/office/drawing/2014/main" id="{5A79D607-F741-40C8-BB7D-AE13E3E81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803" y="3400817"/>
            <a:ext cx="3336406" cy="339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Управляющая кнопка: &quot;На главную&quot; 1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2425F63D-EFC1-466D-BD22-725FFC8BFB08}"/>
              </a:ext>
            </a:extLst>
          </p:cNvPr>
          <p:cNvSpPr/>
          <p:nvPr/>
        </p:nvSpPr>
        <p:spPr>
          <a:xfrm>
            <a:off x="1578278" y="6127653"/>
            <a:ext cx="641583" cy="67308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900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C1582C8-357A-49A3-BDC7-353234812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Палеонтология</a:t>
            </a:r>
          </a:p>
        </p:txBody>
      </p:sp>
      <p:sp>
        <p:nvSpPr>
          <p:cNvPr id="9" name="Текст 13">
            <a:extLst>
              <a:ext uri="{FF2B5EF4-FFF2-40B4-BE49-F238E27FC236}">
                <a16:creationId xmlns:a16="http://schemas.microsoft.com/office/drawing/2014/main" id="{C0EF5F97-7C6C-418E-9DE9-7730199243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39412" y="1457940"/>
            <a:ext cx="4337810" cy="3066836"/>
          </a:xfrm>
        </p:spPr>
        <p:txBody>
          <a:bodyPr>
            <a:normAutofit/>
          </a:bodyPr>
          <a:lstStyle/>
          <a:p>
            <a:r>
              <a:rPr lang="ru-RU" sz="2400" b="1" dirty="0"/>
              <a:t>Палеонтология</a:t>
            </a:r>
            <a:r>
              <a:rPr lang="ru-RU" sz="2400" dirty="0"/>
              <a:t> – наука об историческом развитии живой природы, об ископаемых организмах</a:t>
            </a:r>
          </a:p>
        </p:txBody>
      </p:sp>
      <p:pic>
        <p:nvPicPr>
          <p:cNvPr id="14338" name="Picture 2" descr="http://images.nationalgeographic.com/wpf/media-live/photos/000/011/cache/paleontoligists-fossil_1134_990x742.jpg">
            <a:extLst>
              <a:ext uri="{FF2B5EF4-FFF2-40B4-BE49-F238E27FC236}">
                <a16:creationId xmlns:a16="http://schemas.microsoft.com/office/drawing/2014/main" id="{EDF83145-E9F7-4C08-847D-CFB32AE64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71" y="1445414"/>
            <a:ext cx="7145011" cy="5362482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&quot;На главную&quot;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B6108845-816E-4563-BB5D-06C5DD217127}"/>
              </a:ext>
            </a:extLst>
          </p:cNvPr>
          <p:cNvSpPr/>
          <p:nvPr/>
        </p:nvSpPr>
        <p:spPr>
          <a:xfrm>
            <a:off x="10863028" y="5726820"/>
            <a:ext cx="641583" cy="67308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054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C1582C8-357A-49A3-BDC7-353234812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Биотехнология</a:t>
            </a:r>
          </a:p>
        </p:txBody>
      </p:sp>
      <p:sp>
        <p:nvSpPr>
          <p:cNvPr id="9" name="Текст 13">
            <a:extLst>
              <a:ext uri="{FF2B5EF4-FFF2-40B4-BE49-F238E27FC236}">
                <a16:creationId xmlns:a16="http://schemas.microsoft.com/office/drawing/2014/main" id="{C0EF5F97-7C6C-418E-9DE9-7730199243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39412" y="1457940"/>
            <a:ext cx="4337810" cy="3066836"/>
          </a:xfrm>
        </p:spPr>
        <p:txBody>
          <a:bodyPr>
            <a:normAutofit fontScale="92500" lnSpcReduction="20000"/>
          </a:bodyPr>
          <a:lstStyle/>
          <a:p>
            <a:r>
              <a:rPr lang="ru-RU" sz="2400" b="1" dirty="0"/>
              <a:t>Биотехнология</a:t>
            </a:r>
            <a:r>
              <a:rPr lang="ru-RU" sz="2400" dirty="0"/>
              <a:t> –  комплекс наук позволяющий  наиболее полно реализовать возможности живых организмов или их производных для создания и модификации продуктов или процессов различного назначения</a:t>
            </a:r>
          </a:p>
        </p:txBody>
      </p:sp>
      <p:pic>
        <p:nvPicPr>
          <p:cNvPr id="15362" name="Picture 2" descr="http://mypresentation.ru/documents/4696b8170c05b850d8977c3ff0ee25a3/img24.jpg">
            <a:extLst>
              <a:ext uri="{FF2B5EF4-FFF2-40B4-BE49-F238E27FC236}">
                <a16:creationId xmlns:a16="http://schemas.microsoft.com/office/drawing/2014/main" id="{AF7D449C-CDCC-4A49-BB14-9E9D67DB1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32" y="1457940"/>
            <a:ext cx="7200080" cy="540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Управляющая кнопка: &quot;На главную&quot; 6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1307D475-F5ED-44E6-8890-85877CEDFBC2}"/>
              </a:ext>
            </a:extLst>
          </p:cNvPr>
          <p:cNvSpPr/>
          <p:nvPr/>
        </p:nvSpPr>
        <p:spPr>
          <a:xfrm>
            <a:off x="10734804" y="5914711"/>
            <a:ext cx="641583" cy="67308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28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C1582C8-357A-49A3-BDC7-353234812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Биохимия</a:t>
            </a:r>
          </a:p>
        </p:txBody>
      </p:sp>
      <p:sp>
        <p:nvSpPr>
          <p:cNvPr id="9" name="Текст 13">
            <a:extLst>
              <a:ext uri="{FF2B5EF4-FFF2-40B4-BE49-F238E27FC236}">
                <a16:creationId xmlns:a16="http://schemas.microsoft.com/office/drawing/2014/main" id="{C0EF5F97-7C6C-418E-9DE9-7730199243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05876" y="1527160"/>
            <a:ext cx="4229173" cy="3996818"/>
          </a:xfrm>
        </p:spPr>
        <p:txBody>
          <a:bodyPr>
            <a:normAutofit/>
          </a:bodyPr>
          <a:lstStyle/>
          <a:p>
            <a:r>
              <a:rPr lang="ru-RU" sz="2400" b="1" dirty="0"/>
              <a:t>Биохимия</a:t>
            </a:r>
            <a:r>
              <a:rPr lang="ru-RU" sz="2400" dirty="0"/>
              <a:t> – наука о химическом составе живых клеток и организмов и о химических процессах, лежащих в основе их жизнедеятельности</a:t>
            </a:r>
          </a:p>
        </p:txBody>
      </p:sp>
      <p:pic>
        <p:nvPicPr>
          <p:cNvPr id="16386" name="Picture 2" descr="https://assets.sourcemedia.com/83/7f/da15c80d4005a48ac793f74ad130/dna-strand-92952591-foto.jpg">
            <a:extLst>
              <a:ext uri="{FF2B5EF4-FFF2-40B4-BE49-F238E27FC236}">
                <a16:creationId xmlns:a16="http://schemas.microsoft.com/office/drawing/2014/main" id="{FFC5F011-490D-4D13-BA1E-DF5444FC2D2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840" y="1527160"/>
            <a:ext cx="6327515" cy="442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&quot;На главную&quot; 9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59FE0DCC-0E4F-47AC-B5BD-36DFA1873E87}"/>
              </a:ext>
            </a:extLst>
          </p:cNvPr>
          <p:cNvSpPr/>
          <p:nvPr/>
        </p:nvSpPr>
        <p:spPr>
          <a:xfrm>
            <a:off x="1951341" y="5954116"/>
            <a:ext cx="641583" cy="67308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5628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EFBAC0B1-E436-4FA9-A81E-C8BF84F4D3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856726"/>
              </p:ext>
            </p:extLst>
          </p:nvPr>
        </p:nvGraphicFramePr>
        <p:xfrm>
          <a:off x="175364" y="325677"/>
          <a:ext cx="11979057" cy="63569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39633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41B7504-1BD9-4D6B-84E1-6A5411665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Методы исследования в биологии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17A5D45D-A30A-4284-A55A-6402FFA311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7750451"/>
              </p:ext>
            </p:extLst>
          </p:nvPr>
        </p:nvGraphicFramePr>
        <p:xfrm>
          <a:off x="1872343" y="1335313"/>
          <a:ext cx="10000343" cy="5522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6907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626B36-02DE-44D3-AB10-F67A5953EC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Биология – наука о живой природе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AA6717D-8ECF-4DCF-A463-FDFD796622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Биологические науки. Методы научного исследования</a:t>
            </a:r>
          </a:p>
        </p:txBody>
      </p:sp>
    </p:spTree>
    <p:extLst>
      <p:ext uri="{BB962C8B-B14F-4D97-AF65-F5344CB8AC3E}">
        <p14:creationId xmlns:p14="http://schemas.microsoft.com/office/powerpoint/2010/main" val="4263835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FB4FF8-EC71-43C2-9F73-F3C746E8F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Наблюдение -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877963-8CDB-48C1-B3BE-116DE077ED7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6177" b="6177"/>
          <a:stretch>
            <a:fillRect/>
          </a:stretch>
        </p:blipFill>
        <p:spPr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E7270590-007A-4023-BDAF-ACB4D7FE7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целенаправленное восприятие биологических объектов, процессов, явлений</a:t>
            </a:r>
          </a:p>
        </p:txBody>
      </p:sp>
      <p:sp>
        <p:nvSpPr>
          <p:cNvPr id="6" name="Управляющая кнопка: возврат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5C99DD28-DF1C-45C2-936E-50732C26B5E4}"/>
              </a:ext>
            </a:extLst>
          </p:cNvPr>
          <p:cNvSpPr/>
          <p:nvPr/>
        </p:nvSpPr>
        <p:spPr>
          <a:xfrm>
            <a:off x="10784909" y="5614194"/>
            <a:ext cx="1042416" cy="1042416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669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C7DE2-206B-406C-AF82-B512B5556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Описательный метод -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72B964-1F0C-49AE-87EB-86134E95B90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4345" b="14345"/>
          <a:stretch>
            <a:fillRect/>
          </a:stretch>
        </p:blipFill>
        <p:spPr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122585ED-B703-4161-882B-7A0F9BC8A92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собирание и описание фактов при наблюдении</a:t>
            </a:r>
          </a:p>
        </p:txBody>
      </p:sp>
      <p:sp>
        <p:nvSpPr>
          <p:cNvPr id="9" name="Управляющая кнопка: возврат 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CE2F349-2990-463F-9F9F-0701A8E32FC0}"/>
              </a:ext>
            </a:extLst>
          </p:cNvPr>
          <p:cNvSpPr/>
          <p:nvPr/>
        </p:nvSpPr>
        <p:spPr>
          <a:xfrm>
            <a:off x="10784909" y="5614194"/>
            <a:ext cx="1042416" cy="1042416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144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CB49E-D238-4C05-BFE9-512B1B67D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Эксперимент -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CD24DB-CA12-4EFC-A328-797FCD0924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50595" y="5367338"/>
            <a:ext cx="8915400" cy="1083566"/>
          </a:xfrm>
        </p:spPr>
        <p:txBody>
          <a:bodyPr>
            <a:noAutofit/>
          </a:bodyPr>
          <a:lstStyle/>
          <a:p>
            <a:r>
              <a:rPr lang="ru-RU" sz="2400" dirty="0"/>
              <a:t>изучение свойств и явлений живой природы в заданных человеком условиях</a:t>
            </a:r>
          </a:p>
        </p:txBody>
      </p:sp>
      <p:pic>
        <p:nvPicPr>
          <p:cNvPr id="3074" name="Picture 2" descr="https://www.teachermagazine.com.au/files/Teaching_and_really_teaching.jpg">
            <a:extLst>
              <a:ext uri="{FF2B5EF4-FFF2-40B4-BE49-F238E27FC236}">
                <a16:creationId xmlns:a16="http://schemas.microsoft.com/office/drawing/2014/main" id="{EE591CE5-7863-46A6-BE8C-E2FF612404B0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2" b="13972"/>
          <a:stretch>
            <a:fillRect/>
          </a:stretch>
        </p:blipFill>
        <p:spPr bwMode="auto"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возврат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8202911C-5333-4523-8D70-2D8BE58AA9FE}"/>
              </a:ext>
            </a:extLst>
          </p:cNvPr>
          <p:cNvSpPr/>
          <p:nvPr/>
        </p:nvSpPr>
        <p:spPr>
          <a:xfrm>
            <a:off x="11011798" y="5678003"/>
            <a:ext cx="1042416" cy="1042416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379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BEBA49-C72D-4A41-BEB9-38D5B32B3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Сравнительный метод -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6CAD603-688F-4EEF-A711-816E5470B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88797" y="5367338"/>
            <a:ext cx="8915400" cy="493712"/>
          </a:xfrm>
        </p:spPr>
        <p:txBody>
          <a:bodyPr>
            <a:normAutofit/>
          </a:bodyPr>
          <a:lstStyle/>
          <a:p>
            <a:r>
              <a:rPr lang="ru-RU" sz="2400" dirty="0"/>
              <a:t>изучение сходства и различия организмов и их частей</a:t>
            </a:r>
          </a:p>
        </p:txBody>
      </p:sp>
      <p:pic>
        <p:nvPicPr>
          <p:cNvPr id="2050" name="Picture 2" descr="http://zagadkizemli.ru/uploads/posts/2013-11/1383985230_babochki13.jpg">
            <a:extLst>
              <a:ext uri="{FF2B5EF4-FFF2-40B4-BE49-F238E27FC236}">
                <a16:creationId xmlns:a16="http://schemas.microsoft.com/office/drawing/2014/main" id="{22444B15-31E0-4405-A699-D0F7BEC449B6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1" b="17991"/>
          <a:stretch>
            <a:fillRect/>
          </a:stretch>
        </p:blipFill>
        <p:spPr bwMode="auto"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Управляющая кнопка: возврат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64C1DD26-84CE-4A47-A162-D6B883DFA874}"/>
              </a:ext>
            </a:extLst>
          </p:cNvPr>
          <p:cNvSpPr/>
          <p:nvPr/>
        </p:nvSpPr>
        <p:spPr>
          <a:xfrm>
            <a:off x="10947747" y="5614194"/>
            <a:ext cx="1042416" cy="1042416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550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F88940-C6FE-4C03-BE35-978D6140A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Исторический -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87C422-F6F4-4747-8148-61233ECC13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933254"/>
          </a:xfrm>
        </p:spPr>
        <p:txBody>
          <a:bodyPr>
            <a:normAutofit/>
          </a:bodyPr>
          <a:lstStyle/>
          <a:p>
            <a:r>
              <a:rPr lang="ru-RU" sz="2400" dirty="0"/>
              <a:t>Изучение закономерностей появления и развития организмов, становления их структуры и функций</a:t>
            </a:r>
          </a:p>
        </p:txBody>
      </p:sp>
      <p:pic>
        <p:nvPicPr>
          <p:cNvPr id="4100" name="Picture 4" descr="http://kensi11-forever.esy.es/wp-content/uploads/2015/01/1352088677_8.77.gif">
            <a:extLst>
              <a:ext uri="{FF2B5EF4-FFF2-40B4-BE49-F238E27FC236}">
                <a16:creationId xmlns:a16="http://schemas.microsoft.com/office/drawing/2014/main" id="{D489C791-4194-4836-9C61-1BF0B9C8CDD6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9" b="16919"/>
          <a:stretch>
            <a:fillRect/>
          </a:stretch>
        </p:blipFill>
        <p:spPr bwMode="auto"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Управляющая кнопка: возврат 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9698A42-01D4-47A3-A5F6-F3BD8B7C4A9D}"/>
              </a:ext>
            </a:extLst>
          </p:cNvPr>
          <p:cNvSpPr/>
          <p:nvPr/>
        </p:nvSpPr>
        <p:spPr>
          <a:xfrm>
            <a:off x="10784909" y="5614194"/>
            <a:ext cx="1042416" cy="1042416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656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76465D-0799-475A-B29E-632AA68A9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Метод моделирования -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067A40-330F-495F-8736-90A7FF68F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995884"/>
          </a:xfrm>
        </p:spPr>
        <p:txBody>
          <a:bodyPr>
            <a:normAutofit fontScale="92500" lnSpcReduction="20000"/>
          </a:bodyPr>
          <a:lstStyle/>
          <a:p>
            <a:r>
              <a:rPr lang="ru-RU" sz="2400" dirty="0"/>
              <a:t>воспроизведение самих организмов или их существенных свойств в виде моделей (математических, компьютерных) человеком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F5D489-9FF4-4255-B7F1-960468403C2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912" r="1912"/>
          <a:stretch>
            <a:fillRect/>
          </a:stretch>
        </p:blipFill>
        <p:spPr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sp>
        <p:nvSpPr>
          <p:cNvPr id="7" name="Управляющая кнопка: возврат 6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B45B79A-B17E-41A1-AD82-8444193E58A1}"/>
              </a:ext>
            </a:extLst>
          </p:cNvPr>
          <p:cNvSpPr/>
          <p:nvPr/>
        </p:nvSpPr>
        <p:spPr>
          <a:xfrm>
            <a:off x="11060481" y="5739454"/>
            <a:ext cx="1042416" cy="1042416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487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11EEE5-6EF1-4B22-9228-EC423235A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567" y="438410"/>
            <a:ext cx="3256767" cy="1215024"/>
          </a:xfrm>
        </p:spPr>
        <p:txBody>
          <a:bodyPr>
            <a:noAutofit/>
          </a:bodyPr>
          <a:lstStyle/>
          <a:p>
            <a:r>
              <a:rPr lang="ru-RU" sz="3600" dirty="0"/>
              <a:t>Метод обобщения -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473808-5804-4E0E-A5D0-57B0065CBD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3671" y="1791221"/>
            <a:ext cx="3356975" cy="3144033"/>
          </a:xfrm>
        </p:spPr>
        <p:txBody>
          <a:bodyPr>
            <a:normAutofit/>
          </a:bodyPr>
          <a:lstStyle/>
          <a:p>
            <a:r>
              <a:rPr lang="ru-RU" sz="2400" dirty="0"/>
              <a:t>выявление черт сходства и различия, установление родства изучаемых биологических объектов</a:t>
            </a:r>
          </a:p>
        </p:txBody>
      </p:sp>
      <p:pic>
        <p:nvPicPr>
          <p:cNvPr id="6148" name="Picture 4" descr="https://ds03.infourok.ru/uploads/ex/087d/0003c584-7eb29c15/img79.jpg">
            <a:extLst>
              <a:ext uri="{FF2B5EF4-FFF2-40B4-BE49-F238E27FC236}">
                <a16:creationId xmlns:a16="http://schemas.microsoft.com/office/drawing/2014/main" id="{56793A19-8000-4DF8-BF6A-C825B2FFC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802" y="438410"/>
            <a:ext cx="7983254" cy="5987441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Управляющая кнопка: возврат 1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75ADEF29-CFFA-4FD4-B2A8-2472E8886777}"/>
              </a:ext>
            </a:extLst>
          </p:cNvPr>
          <p:cNvSpPr/>
          <p:nvPr/>
        </p:nvSpPr>
        <p:spPr>
          <a:xfrm>
            <a:off x="1478070" y="5676824"/>
            <a:ext cx="1042416" cy="1042416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681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6D86F40-AEEA-4AF1-8E51-B8CE3E218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Этапы научного исследования</a:t>
            </a:r>
          </a:p>
        </p:txBody>
      </p:sp>
      <p:sp>
        <p:nvSpPr>
          <p:cNvPr id="11" name="Выноска: стрелка вниз 10">
            <a:extLst>
              <a:ext uri="{FF2B5EF4-FFF2-40B4-BE49-F238E27FC236}">
                <a16:creationId xmlns:a16="http://schemas.microsoft.com/office/drawing/2014/main" id="{CF976638-9802-4F57-A08F-172EA4CA9CD6}"/>
              </a:ext>
            </a:extLst>
          </p:cNvPr>
          <p:cNvSpPr/>
          <p:nvPr/>
        </p:nvSpPr>
        <p:spPr>
          <a:xfrm>
            <a:off x="1290180" y="1322807"/>
            <a:ext cx="4321479" cy="793470"/>
          </a:xfrm>
          <a:prstGeom prst="downArrowCallout">
            <a:avLst>
              <a:gd name="adj1" fmla="val 11286"/>
              <a:gd name="adj2" fmla="val 20490"/>
              <a:gd name="adj3" fmla="val 14112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Получение фактов</a:t>
            </a:r>
          </a:p>
        </p:txBody>
      </p:sp>
      <p:sp>
        <p:nvSpPr>
          <p:cNvPr id="12" name="Выноска: стрелка вниз 11">
            <a:extLst>
              <a:ext uri="{FF2B5EF4-FFF2-40B4-BE49-F238E27FC236}">
                <a16:creationId xmlns:a16="http://schemas.microsoft.com/office/drawing/2014/main" id="{8AAFE578-70A4-4786-BA08-2DDF1A5208F4}"/>
              </a:ext>
            </a:extLst>
          </p:cNvPr>
          <p:cNvSpPr/>
          <p:nvPr/>
        </p:nvSpPr>
        <p:spPr>
          <a:xfrm>
            <a:off x="2417523" y="2175900"/>
            <a:ext cx="4471791" cy="805295"/>
          </a:xfrm>
          <a:prstGeom prst="downArrowCallout">
            <a:avLst>
              <a:gd name="adj1" fmla="val 9693"/>
              <a:gd name="adj2" fmla="val 25980"/>
              <a:gd name="adj3" fmla="val 22061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Постановка проблемы</a:t>
            </a:r>
          </a:p>
        </p:txBody>
      </p:sp>
      <p:sp>
        <p:nvSpPr>
          <p:cNvPr id="13" name="Выноска: стрелка вниз 12">
            <a:extLst>
              <a:ext uri="{FF2B5EF4-FFF2-40B4-BE49-F238E27FC236}">
                <a16:creationId xmlns:a16="http://schemas.microsoft.com/office/drawing/2014/main" id="{28B8268A-2CD6-40AA-A30C-858524210115}"/>
              </a:ext>
            </a:extLst>
          </p:cNvPr>
          <p:cNvSpPr/>
          <p:nvPr/>
        </p:nvSpPr>
        <p:spPr>
          <a:xfrm>
            <a:off x="3732757" y="3028293"/>
            <a:ext cx="4787028" cy="809852"/>
          </a:xfrm>
          <a:prstGeom prst="downArrowCallout">
            <a:avLst>
              <a:gd name="adj1" fmla="val 12039"/>
              <a:gd name="adj2" fmla="val 25980"/>
              <a:gd name="adj3" fmla="val 22061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Конструирование гипотезы</a:t>
            </a:r>
          </a:p>
        </p:txBody>
      </p:sp>
      <p:sp>
        <p:nvSpPr>
          <p:cNvPr id="14" name="Выноска: стрелка вниз 13">
            <a:extLst>
              <a:ext uri="{FF2B5EF4-FFF2-40B4-BE49-F238E27FC236}">
                <a16:creationId xmlns:a16="http://schemas.microsoft.com/office/drawing/2014/main" id="{F86A3D44-8FEF-46BB-B5D9-DFF9C7A2133C}"/>
              </a:ext>
            </a:extLst>
          </p:cNvPr>
          <p:cNvSpPr/>
          <p:nvPr/>
        </p:nvSpPr>
        <p:spPr>
          <a:xfrm>
            <a:off x="5010411" y="3852797"/>
            <a:ext cx="4334005" cy="789180"/>
          </a:xfrm>
          <a:prstGeom prst="downArrowCallout">
            <a:avLst>
              <a:gd name="adj1" fmla="val 15476"/>
              <a:gd name="adj2" fmla="val 25980"/>
              <a:gd name="adj3" fmla="val 22061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Проверка гипотезы</a:t>
            </a:r>
          </a:p>
        </p:txBody>
      </p:sp>
      <p:sp>
        <p:nvSpPr>
          <p:cNvPr id="15" name="Выноска: стрелка вниз 14">
            <a:extLst>
              <a:ext uri="{FF2B5EF4-FFF2-40B4-BE49-F238E27FC236}">
                <a16:creationId xmlns:a16="http://schemas.microsoft.com/office/drawing/2014/main" id="{D1F6938F-E6D5-4004-B959-0C48B173B9A0}"/>
              </a:ext>
            </a:extLst>
          </p:cNvPr>
          <p:cNvSpPr/>
          <p:nvPr/>
        </p:nvSpPr>
        <p:spPr>
          <a:xfrm>
            <a:off x="6638795" y="4706675"/>
            <a:ext cx="3753631" cy="1016638"/>
          </a:xfrm>
          <a:prstGeom prst="downArrowCallout">
            <a:avLst>
              <a:gd name="adj1" fmla="val 9986"/>
              <a:gd name="adj2" fmla="val 17355"/>
              <a:gd name="adj3" fmla="val 13436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Подтверждение или опровержение гипотезы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A2C7726-09BC-4E46-AF54-06D75F465064}"/>
              </a:ext>
            </a:extLst>
          </p:cNvPr>
          <p:cNvSpPr/>
          <p:nvPr/>
        </p:nvSpPr>
        <p:spPr>
          <a:xfrm>
            <a:off x="7843381" y="5785942"/>
            <a:ext cx="3943611" cy="739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Построение теории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3C6762B-F0FA-4C46-B19B-4650C544B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1873" y="2208047"/>
            <a:ext cx="6954892" cy="45485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E1AE8EC-03CA-4AF0-A471-0D17897F7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388" y="2782644"/>
            <a:ext cx="6145211" cy="397390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66DDB7C-6870-4952-8976-E2F73AAD2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3899" y="1125419"/>
            <a:ext cx="3507830" cy="3356878"/>
          </a:xfrm>
          <a:prstGeom prst="rect">
            <a:avLst/>
          </a:prstGeom>
        </p:spPr>
      </p:pic>
      <p:pic>
        <p:nvPicPr>
          <p:cNvPr id="3074" name="Picture 2" descr="http://lili-studio.ru/images/lager2017/lager-2017-2.jpg">
            <a:extLst>
              <a:ext uri="{FF2B5EF4-FFF2-40B4-BE49-F238E27FC236}">
                <a16:creationId xmlns:a16="http://schemas.microsoft.com/office/drawing/2014/main" id="{BDA44955-3821-44CE-81EB-2AE1DFFE9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4" y="3580506"/>
            <a:ext cx="4894733" cy="3395757"/>
          </a:xfrm>
          <a:prstGeom prst="snip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zagadki-istorii.ru/ris/teoria_otnosit.jpg">
            <a:extLst>
              <a:ext uri="{FF2B5EF4-FFF2-40B4-BE49-F238E27FC236}">
                <a16:creationId xmlns:a16="http://schemas.microsoft.com/office/drawing/2014/main" id="{ABEBEEE3-56CD-4403-B7D7-283669F128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20"/>
          <a:stretch/>
        </p:blipFill>
        <p:spPr bwMode="auto">
          <a:xfrm>
            <a:off x="313877" y="3776739"/>
            <a:ext cx="4511794" cy="2907893"/>
          </a:xfrm>
          <a:prstGeom prst="snip2Diag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969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E36C0-FC85-4908-AB06-C78DD63C3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6582" y="2885468"/>
            <a:ext cx="8915399" cy="1468800"/>
          </a:xfrm>
        </p:spPr>
        <p:txBody>
          <a:bodyPr/>
          <a:lstStyle/>
          <a:p>
            <a:r>
              <a:rPr lang="ru-RU" dirty="0"/>
              <a:t>Вопросы и задания.</a:t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 descr="http://cliparts.co/cliparts/Bia/dzo/BiadzoBi8.jpg">
            <a:extLst>
              <a:ext uri="{FF2B5EF4-FFF2-40B4-BE49-F238E27FC236}">
                <a16:creationId xmlns:a16="http://schemas.microsoft.com/office/drawing/2014/main" id="{29D94E54-4C6C-4B8E-A12F-948FC43A3CC4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537" y="2191995"/>
            <a:ext cx="3511463" cy="454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819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6142A82-7A3A-44AF-B27F-1E711A1AD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223278"/>
            <a:ext cx="9294276" cy="1280890"/>
          </a:xfrm>
        </p:spPr>
        <p:txBody>
          <a:bodyPr/>
          <a:lstStyle/>
          <a:p>
            <a:r>
              <a:rPr lang="ru-RU" dirty="0"/>
              <a:t>Какие науки изучают данные объекты?</a:t>
            </a:r>
          </a:p>
        </p:txBody>
      </p:sp>
      <p:pic>
        <p:nvPicPr>
          <p:cNvPr id="2050" name="Picture 2" descr="http://dinosaurs.afly.ru/ii/spinosaurus-skelet.jpg">
            <a:extLst>
              <a:ext uri="{FF2B5EF4-FFF2-40B4-BE49-F238E27FC236}">
                <a16:creationId xmlns:a16="http://schemas.microsoft.com/office/drawing/2014/main" id="{7BC80666-C933-469C-97BC-173E2430B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76" y="1264555"/>
            <a:ext cx="3814175" cy="254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vkusneedoma.ru/wp-content/uploads/2014/10/Lantana_camara_Flower.jpg">
            <a:extLst>
              <a:ext uri="{FF2B5EF4-FFF2-40B4-BE49-F238E27FC236}">
                <a16:creationId xmlns:a16="http://schemas.microsoft.com/office/drawing/2014/main" id="{1EC11C41-4565-446C-9610-33F6E4AB7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107" y="888775"/>
            <a:ext cx="3574093" cy="268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pochemuha.ru/wp-content/uploads/2016/05/132383_or.jpg">
            <a:extLst>
              <a:ext uri="{FF2B5EF4-FFF2-40B4-BE49-F238E27FC236}">
                <a16:creationId xmlns:a16="http://schemas.microsoft.com/office/drawing/2014/main" id="{3775DC14-2CA1-4B2E-9922-C0D044B2C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692" y="1905000"/>
            <a:ext cx="3744648" cy="280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www.syl.ru/misc/i/ai/222941/1067019.jpg">
            <a:extLst>
              <a:ext uri="{FF2B5EF4-FFF2-40B4-BE49-F238E27FC236}">
                <a16:creationId xmlns:a16="http://schemas.microsoft.com/office/drawing/2014/main" id="{D1E1D023-5350-420C-9F80-ED42E6DCE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759" y="4124553"/>
            <a:ext cx="3642726" cy="273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st.depositphotos.com/2036511/1987/i/950/depositphotos_19871033-Male-human-anatomy-and-muscles.jpg">
            <a:extLst>
              <a:ext uri="{FF2B5EF4-FFF2-40B4-BE49-F238E27FC236}">
                <a16:creationId xmlns:a16="http://schemas.microsoft.com/office/drawing/2014/main" id="{A53A1828-AFFB-45A2-8B93-5574103E4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328" y="3945975"/>
            <a:ext cx="2910623" cy="291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890AD2-79E4-496E-92A0-B8CC0800B9EC}"/>
              </a:ext>
            </a:extLst>
          </p:cNvPr>
          <p:cNvSpPr txBox="1"/>
          <p:nvPr/>
        </p:nvSpPr>
        <p:spPr>
          <a:xfrm>
            <a:off x="1754277" y="802890"/>
            <a:ext cx="2931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палеонтология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BA988A-7CF9-4719-9354-C2F517A9D509}"/>
              </a:ext>
            </a:extLst>
          </p:cNvPr>
          <p:cNvSpPr txBox="1"/>
          <p:nvPr/>
        </p:nvSpPr>
        <p:spPr>
          <a:xfrm>
            <a:off x="5492663" y="1517502"/>
            <a:ext cx="2179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зоология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768D52-F387-4E52-AE45-EC97F420FD78}"/>
              </a:ext>
            </a:extLst>
          </p:cNvPr>
          <p:cNvSpPr txBox="1"/>
          <p:nvPr/>
        </p:nvSpPr>
        <p:spPr>
          <a:xfrm>
            <a:off x="9419573" y="3484310"/>
            <a:ext cx="246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ботаника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BEE1BB-615B-4FC0-A16A-A8838BCC22CA}"/>
              </a:ext>
            </a:extLst>
          </p:cNvPr>
          <p:cNvSpPr txBox="1"/>
          <p:nvPr/>
        </p:nvSpPr>
        <p:spPr>
          <a:xfrm>
            <a:off x="10100153" y="6355982"/>
            <a:ext cx="2012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анатомия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7A1297-E01A-43D7-861B-71321026047F}"/>
              </a:ext>
            </a:extLst>
          </p:cNvPr>
          <p:cNvSpPr txBox="1"/>
          <p:nvPr/>
        </p:nvSpPr>
        <p:spPr>
          <a:xfrm>
            <a:off x="4970485" y="6355982"/>
            <a:ext cx="2015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цитология</a:t>
            </a:r>
          </a:p>
        </p:txBody>
      </p:sp>
    </p:spTree>
    <p:extLst>
      <p:ext uri="{BB962C8B-B14F-4D97-AF65-F5344CB8AC3E}">
        <p14:creationId xmlns:p14="http://schemas.microsoft.com/office/powerpoint/2010/main" val="3058188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F2248F-3AEE-4FAB-89CA-D76EDE58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962" y="624110"/>
            <a:ext cx="10459232" cy="1280890"/>
          </a:xfrm>
        </p:spPr>
        <p:txBody>
          <a:bodyPr>
            <a:normAutofit/>
          </a:bodyPr>
          <a:lstStyle/>
          <a:p>
            <a:r>
              <a:rPr lang="ru-RU" dirty="0"/>
              <a:t>Живая природа – совокупность организмов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662DB6C-8836-4366-8E2B-D4091E71E01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1608" b="33408"/>
          <a:stretch/>
        </p:blipFill>
        <p:spPr>
          <a:xfrm>
            <a:off x="2889837" y="1507598"/>
            <a:ext cx="8220749" cy="339007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3BDCF4EC-F8C0-41A3-A2FA-CD7F7412A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69178" y="5141635"/>
            <a:ext cx="9699321" cy="1553228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ru-RU" sz="2400" dirty="0"/>
              <a:t>БИОЛОГИЯ –  совокупность наук о жизни, изучающих строение, проявление жизнедеятельности, среду обитания живых существ, связи их друг с другом и с неживой природой</a:t>
            </a:r>
          </a:p>
        </p:txBody>
      </p:sp>
    </p:spTree>
    <p:extLst>
      <p:ext uri="{BB962C8B-B14F-4D97-AF65-F5344CB8AC3E}">
        <p14:creationId xmlns:p14="http://schemas.microsoft.com/office/powerpoint/2010/main" val="1081705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1BC5DC-C6C9-4031-B2E0-F6C1B5209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47914"/>
            <a:ext cx="8911687" cy="1280890"/>
          </a:xfrm>
        </p:spPr>
        <p:txBody>
          <a:bodyPr/>
          <a:lstStyle/>
          <a:p>
            <a:r>
              <a:rPr lang="ru-RU" dirty="0"/>
              <a:t>Определите методы исследования</a:t>
            </a:r>
          </a:p>
        </p:txBody>
      </p:sp>
      <p:pic>
        <p:nvPicPr>
          <p:cNvPr id="3074" name="Picture 2" descr="https://www.moscowmap.ru/_public/article-img/nebesnyye-stranniki-0.jpg">
            <a:extLst>
              <a:ext uri="{FF2B5EF4-FFF2-40B4-BE49-F238E27FC236}">
                <a16:creationId xmlns:a16="http://schemas.microsoft.com/office/drawing/2014/main" id="{3EF5B1F4-8BFF-42FD-BE16-0C89335FB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46" y="4164186"/>
            <a:ext cx="3958225" cy="263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manhunter.ru/upload/a5/06/a50696da803d6884f129f017d4f4dc53.jpg">
            <a:extLst>
              <a:ext uri="{FF2B5EF4-FFF2-40B4-BE49-F238E27FC236}">
                <a16:creationId xmlns:a16="http://schemas.microsoft.com/office/drawing/2014/main" id="{134AA785-6CFD-4576-AFFB-10EC1D53A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85" y="1096762"/>
            <a:ext cx="3504678" cy="262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informatikal.narod.ru/olderfiles/1/52390159.jpg">
            <a:extLst>
              <a:ext uri="{FF2B5EF4-FFF2-40B4-BE49-F238E27FC236}">
                <a16:creationId xmlns:a16="http://schemas.microsoft.com/office/drawing/2014/main" id="{465E2D59-9FED-4943-BC0A-B0A994644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651" y="3568711"/>
            <a:ext cx="3231715" cy="323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900igr.net/datai/biologija/Izuchenie-zhivotnykh/0005-007-Metody-izuchenija.png">
            <a:extLst>
              <a:ext uri="{FF2B5EF4-FFF2-40B4-BE49-F238E27FC236}">
                <a16:creationId xmlns:a16="http://schemas.microsoft.com/office/drawing/2014/main" id="{546FE06C-AF74-4236-8FE9-2D9ECFDED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909" y="741485"/>
            <a:ext cx="4382022" cy="269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5E1270-AD71-4F00-89EF-AC6BF01C351B}"/>
              </a:ext>
            </a:extLst>
          </p:cNvPr>
          <p:cNvSpPr txBox="1"/>
          <p:nvPr/>
        </p:nvSpPr>
        <p:spPr>
          <a:xfrm>
            <a:off x="1791385" y="613775"/>
            <a:ext cx="3231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эксперимент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F63095-D148-4C70-ACD9-F7B3220510A3}"/>
              </a:ext>
            </a:extLst>
          </p:cNvPr>
          <p:cNvSpPr txBox="1"/>
          <p:nvPr/>
        </p:nvSpPr>
        <p:spPr>
          <a:xfrm>
            <a:off x="2705626" y="3700219"/>
            <a:ext cx="3156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наблюдение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DFB5DC-BA07-45C8-A8F4-1DFC75D5D164}"/>
              </a:ext>
            </a:extLst>
          </p:cNvPr>
          <p:cNvSpPr txBox="1"/>
          <p:nvPr/>
        </p:nvSpPr>
        <p:spPr>
          <a:xfrm>
            <a:off x="5574083" y="6271811"/>
            <a:ext cx="2843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моделирование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EC5FEC-EEE9-484F-B644-7C9E6400BF5C}"/>
              </a:ext>
            </a:extLst>
          </p:cNvPr>
          <p:cNvSpPr txBox="1"/>
          <p:nvPr/>
        </p:nvSpPr>
        <p:spPr>
          <a:xfrm>
            <a:off x="5574083" y="3374543"/>
            <a:ext cx="2680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исторический</a:t>
            </a:r>
          </a:p>
        </p:txBody>
      </p:sp>
    </p:spTree>
    <p:extLst>
      <p:ext uri="{BB962C8B-B14F-4D97-AF65-F5344CB8AC3E}">
        <p14:creationId xmlns:p14="http://schemas.microsoft.com/office/powerpoint/2010/main" val="2241639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D78281-ADD8-482C-A497-5B2D8E621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2404" y="398642"/>
            <a:ext cx="9599076" cy="1931200"/>
          </a:xfrm>
        </p:spPr>
        <p:txBody>
          <a:bodyPr>
            <a:normAutofit fontScale="90000"/>
          </a:bodyPr>
          <a:lstStyle/>
          <a:p>
            <a:r>
              <a:rPr lang="ru-RU" dirty="0"/>
              <a:t>Метод изучения живой природы, предполагающий создание ситуаций, помогающих выявить свойства биологических объектов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769524-14B5-41BF-8FDA-0C9B197B556C}"/>
              </a:ext>
            </a:extLst>
          </p:cNvPr>
          <p:cNvSpPr txBox="1"/>
          <p:nvPr/>
        </p:nvSpPr>
        <p:spPr>
          <a:xfrm>
            <a:off x="3043825" y="3011609"/>
            <a:ext cx="2843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1) наблюдение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01CE9-1AE7-42B7-86FE-949B8528DA08}"/>
              </a:ext>
            </a:extLst>
          </p:cNvPr>
          <p:cNvSpPr txBox="1"/>
          <p:nvPr/>
        </p:nvSpPr>
        <p:spPr>
          <a:xfrm>
            <a:off x="3043825" y="3858016"/>
            <a:ext cx="3457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2) сравнение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62927A-AE32-4449-8F20-0471F594EF3C}"/>
              </a:ext>
            </a:extLst>
          </p:cNvPr>
          <p:cNvSpPr txBox="1"/>
          <p:nvPr/>
        </p:nvSpPr>
        <p:spPr>
          <a:xfrm>
            <a:off x="3043825" y="4935255"/>
            <a:ext cx="2555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3) описание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11D751-23EF-4310-9A04-5CB4F8DC6667}"/>
              </a:ext>
            </a:extLst>
          </p:cNvPr>
          <p:cNvSpPr txBox="1"/>
          <p:nvPr/>
        </p:nvSpPr>
        <p:spPr>
          <a:xfrm>
            <a:off x="3043825" y="5987441"/>
            <a:ext cx="3031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4) эксперимент</a:t>
            </a:r>
          </a:p>
        </p:txBody>
      </p:sp>
    </p:spTree>
    <p:extLst>
      <p:ext uri="{BB962C8B-B14F-4D97-AF65-F5344CB8AC3E}">
        <p14:creationId xmlns:p14="http://schemas.microsoft.com/office/powerpoint/2010/main" val="2043775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94BA9F9-A250-4CB5-A910-EC7A587D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544" y="174166"/>
            <a:ext cx="10624456" cy="1944919"/>
          </a:xfrm>
        </p:spPr>
        <p:txBody>
          <a:bodyPr>
            <a:normAutofit fontScale="90000"/>
          </a:bodyPr>
          <a:lstStyle/>
          <a:p>
            <a:r>
              <a:rPr lang="ru-RU" dirty="0"/>
              <a:t>Пример какого научного метода иллюстрирует сюжет картины голландского художника Рембрандта «Уроки анатомии доктора Николаса </a:t>
            </a:r>
            <a:r>
              <a:rPr lang="ru-RU" dirty="0" err="1"/>
              <a:t>Тюльпа</a:t>
            </a:r>
            <a:r>
              <a:rPr lang="ru-RU" dirty="0"/>
              <a:t>», написанной в 1632 г?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56EA1D4-4A47-4B1A-9BEF-74EB718A6E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0280" y="2264227"/>
            <a:ext cx="7458983" cy="290936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41F2DE-3413-46CC-AA7C-1770C2410F13}"/>
              </a:ext>
            </a:extLst>
          </p:cNvPr>
          <p:cNvSpPr txBox="1"/>
          <p:nvPr/>
        </p:nvSpPr>
        <p:spPr>
          <a:xfrm>
            <a:off x="1911717" y="6258543"/>
            <a:ext cx="5113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2) эксперимента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B90741-43FE-4629-A3D9-8F1FB07A5448}"/>
              </a:ext>
            </a:extLst>
          </p:cNvPr>
          <p:cNvSpPr txBox="1"/>
          <p:nvPr/>
        </p:nvSpPr>
        <p:spPr>
          <a:xfrm>
            <a:off x="8147004" y="6217886"/>
            <a:ext cx="4924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4) измерения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30AACA-6BA5-450A-9A0D-76D766B88D19}"/>
              </a:ext>
            </a:extLst>
          </p:cNvPr>
          <p:cNvSpPr txBox="1"/>
          <p:nvPr/>
        </p:nvSpPr>
        <p:spPr>
          <a:xfrm>
            <a:off x="8152856" y="5324759"/>
            <a:ext cx="3835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3) моделирования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2CECC2-225E-46A6-8121-CCDA86AB9D9D}"/>
              </a:ext>
            </a:extLst>
          </p:cNvPr>
          <p:cNvSpPr txBox="1"/>
          <p:nvPr/>
        </p:nvSpPr>
        <p:spPr>
          <a:xfrm>
            <a:off x="1911717" y="5371188"/>
            <a:ext cx="3031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1) наблюдения</a:t>
            </a:r>
          </a:p>
        </p:txBody>
      </p:sp>
    </p:spTree>
    <p:extLst>
      <p:ext uri="{BB962C8B-B14F-4D97-AF65-F5344CB8AC3E}">
        <p14:creationId xmlns:p14="http://schemas.microsoft.com/office/powerpoint/2010/main" val="3397291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D78281-ADD8-482C-A497-5B2D8E621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2404" y="398642"/>
            <a:ext cx="9599076" cy="1931200"/>
          </a:xfrm>
        </p:spPr>
        <p:txBody>
          <a:bodyPr>
            <a:normAutofit/>
          </a:bodyPr>
          <a:lstStyle/>
          <a:p>
            <a:r>
              <a:rPr lang="ru-RU" dirty="0"/>
              <a:t>Какой из перечисленных ниже процессов характерен только для животных?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769524-14B5-41BF-8FDA-0C9B197B556C}"/>
              </a:ext>
            </a:extLst>
          </p:cNvPr>
          <p:cNvSpPr txBox="1"/>
          <p:nvPr/>
        </p:nvSpPr>
        <p:spPr>
          <a:xfrm>
            <a:off x="3043825" y="2432219"/>
            <a:ext cx="8897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1) образование органических веществ из неорганических на свету</a:t>
            </a:r>
          </a:p>
          <a:p>
            <a:endParaRPr lang="ru-RU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01CE9-1AE7-42B7-86FE-949B8528DA08}"/>
              </a:ext>
            </a:extLst>
          </p:cNvPr>
          <p:cNvSpPr txBox="1"/>
          <p:nvPr/>
        </p:nvSpPr>
        <p:spPr>
          <a:xfrm>
            <a:off x="2284359" y="5889617"/>
            <a:ext cx="9599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4) поступление веществ в организм, их преобразование и удаление конечных продуктов жизнедеятельности</a:t>
            </a:r>
          </a:p>
          <a:p>
            <a:endParaRPr lang="ru-RU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62927A-AE32-4449-8F20-0471F594EF3C}"/>
              </a:ext>
            </a:extLst>
          </p:cNvPr>
          <p:cNvSpPr txBox="1"/>
          <p:nvPr/>
        </p:nvSpPr>
        <p:spPr>
          <a:xfrm>
            <a:off x="3043825" y="4775592"/>
            <a:ext cx="8524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3) поглощение кислорода и выделение углекислого газа в процессе дыхания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11D751-23EF-4310-9A04-5CB4F8DC6667}"/>
              </a:ext>
            </a:extLst>
          </p:cNvPr>
          <p:cNvSpPr txBox="1"/>
          <p:nvPr/>
        </p:nvSpPr>
        <p:spPr>
          <a:xfrm>
            <a:off x="2191651" y="3459423"/>
            <a:ext cx="8940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2) восприятие раздражений из окружающей среды и преобразование их в нервные импульсы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1595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F06C4A-5E55-494D-9879-E75C7C55F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01" y="130626"/>
            <a:ext cx="10566400" cy="1494973"/>
          </a:xfrm>
        </p:spPr>
        <p:txBody>
          <a:bodyPr>
            <a:normAutofit fontScale="90000"/>
          </a:bodyPr>
          <a:lstStyle/>
          <a:p>
            <a:r>
              <a:rPr lang="ru-RU" dirty="0"/>
              <a:t>Пример какого научного метода иллюстрирует сюжет картины голландского художника Я. Стена «Пульс», написанной в середине XVII в.?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9ACBBD1-568A-4F2C-93D3-4EC8538FF5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5640" y="2414587"/>
            <a:ext cx="5886981" cy="333307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246034-D33C-42EC-86BF-D7291AEFBB04}"/>
              </a:ext>
            </a:extLst>
          </p:cNvPr>
          <p:cNvSpPr txBox="1"/>
          <p:nvPr/>
        </p:nvSpPr>
        <p:spPr>
          <a:xfrm>
            <a:off x="7702911" y="2414587"/>
            <a:ext cx="3734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1) моделирование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165706-5AF0-42B9-87B0-11A53E222E2A}"/>
              </a:ext>
            </a:extLst>
          </p:cNvPr>
          <p:cNvSpPr txBox="1"/>
          <p:nvPr/>
        </p:nvSpPr>
        <p:spPr>
          <a:xfrm>
            <a:off x="7702911" y="3260994"/>
            <a:ext cx="3457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2) наблюдение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EA2D97-5C84-40F0-9599-1B4138AD0D8A}"/>
              </a:ext>
            </a:extLst>
          </p:cNvPr>
          <p:cNvSpPr txBox="1"/>
          <p:nvPr/>
        </p:nvSpPr>
        <p:spPr>
          <a:xfrm>
            <a:off x="7702911" y="4338233"/>
            <a:ext cx="361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3) эксперимент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482154-239F-44F1-A2C6-9FBB34DC4C42}"/>
              </a:ext>
            </a:extLst>
          </p:cNvPr>
          <p:cNvSpPr txBox="1"/>
          <p:nvPr/>
        </p:nvSpPr>
        <p:spPr>
          <a:xfrm>
            <a:off x="7702911" y="5390419"/>
            <a:ext cx="3031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4) измерение</a:t>
            </a:r>
          </a:p>
        </p:txBody>
      </p:sp>
    </p:spTree>
    <p:extLst>
      <p:ext uri="{BB962C8B-B14F-4D97-AF65-F5344CB8AC3E}">
        <p14:creationId xmlns:p14="http://schemas.microsoft.com/office/powerpoint/2010/main" val="3344330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D78281-ADD8-482C-A497-5B2D8E621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2404" y="398642"/>
            <a:ext cx="9599076" cy="1931200"/>
          </a:xfrm>
        </p:spPr>
        <p:txBody>
          <a:bodyPr>
            <a:normAutofit/>
          </a:bodyPr>
          <a:lstStyle/>
          <a:p>
            <a:r>
              <a:rPr lang="ru-RU" dirty="0"/>
              <a:t>Строение и распространение древних папоротниковидных изучает наука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769524-14B5-41BF-8FDA-0C9B197B556C}"/>
              </a:ext>
            </a:extLst>
          </p:cNvPr>
          <p:cNvSpPr txBox="1"/>
          <p:nvPr/>
        </p:nvSpPr>
        <p:spPr>
          <a:xfrm>
            <a:off x="3043825" y="5781661"/>
            <a:ext cx="5113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4) физиология растений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01CE9-1AE7-42B7-86FE-949B8528DA08}"/>
              </a:ext>
            </a:extLst>
          </p:cNvPr>
          <p:cNvSpPr txBox="1"/>
          <p:nvPr/>
        </p:nvSpPr>
        <p:spPr>
          <a:xfrm>
            <a:off x="3043825" y="3858016"/>
            <a:ext cx="4924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2) экология растений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62927A-AE32-4449-8F20-0471F594EF3C}"/>
              </a:ext>
            </a:extLst>
          </p:cNvPr>
          <p:cNvSpPr txBox="1"/>
          <p:nvPr/>
        </p:nvSpPr>
        <p:spPr>
          <a:xfrm>
            <a:off x="3043825" y="4744189"/>
            <a:ext cx="3835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3) селекция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11D751-23EF-4310-9A04-5CB4F8DC6667}"/>
              </a:ext>
            </a:extLst>
          </p:cNvPr>
          <p:cNvSpPr txBox="1"/>
          <p:nvPr/>
        </p:nvSpPr>
        <p:spPr>
          <a:xfrm>
            <a:off x="3043825" y="2939745"/>
            <a:ext cx="3031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1) палеонтология</a:t>
            </a:r>
          </a:p>
        </p:txBody>
      </p:sp>
    </p:spTree>
    <p:extLst>
      <p:ext uri="{BB962C8B-B14F-4D97-AF65-F5344CB8AC3E}">
        <p14:creationId xmlns:p14="http://schemas.microsoft.com/office/powerpoint/2010/main" val="4252105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D78281-ADD8-482C-A497-5B2D8E621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347142"/>
            <a:ext cx="9599076" cy="1931200"/>
          </a:xfrm>
        </p:spPr>
        <p:txBody>
          <a:bodyPr>
            <a:normAutofit/>
          </a:bodyPr>
          <a:lstStyle/>
          <a:p>
            <a:r>
              <a:rPr lang="ru-RU" dirty="0"/>
              <a:t>Какая наука изучает многообразие организмов и объединяет их в группы на основе родства?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769524-14B5-41BF-8FDA-0C9B197B556C}"/>
              </a:ext>
            </a:extLst>
          </p:cNvPr>
          <p:cNvSpPr txBox="1"/>
          <p:nvPr/>
        </p:nvSpPr>
        <p:spPr>
          <a:xfrm>
            <a:off x="3043825" y="5781661"/>
            <a:ext cx="5113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4) физиология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01CE9-1AE7-42B7-86FE-949B8528DA08}"/>
              </a:ext>
            </a:extLst>
          </p:cNvPr>
          <p:cNvSpPr txBox="1"/>
          <p:nvPr/>
        </p:nvSpPr>
        <p:spPr>
          <a:xfrm>
            <a:off x="3043825" y="2761697"/>
            <a:ext cx="4924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1) морфология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62927A-AE32-4449-8F20-0471F594EF3C}"/>
              </a:ext>
            </a:extLst>
          </p:cNvPr>
          <p:cNvSpPr txBox="1"/>
          <p:nvPr/>
        </p:nvSpPr>
        <p:spPr>
          <a:xfrm>
            <a:off x="3043825" y="4744189"/>
            <a:ext cx="3835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3) экология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11D751-23EF-4310-9A04-5CB4F8DC6667}"/>
              </a:ext>
            </a:extLst>
          </p:cNvPr>
          <p:cNvSpPr txBox="1"/>
          <p:nvPr/>
        </p:nvSpPr>
        <p:spPr>
          <a:xfrm>
            <a:off x="3043825" y="3706717"/>
            <a:ext cx="3031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2) систематика</a:t>
            </a:r>
          </a:p>
        </p:txBody>
      </p:sp>
    </p:spTree>
    <p:extLst>
      <p:ext uri="{BB962C8B-B14F-4D97-AF65-F5344CB8AC3E}">
        <p14:creationId xmlns:p14="http://schemas.microsoft.com/office/powerpoint/2010/main" val="1646589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FAE64E-60C0-45F4-93C6-4538CC899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257" y="624110"/>
            <a:ext cx="9768114" cy="1280890"/>
          </a:xfrm>
        </p:spPr>
        <p:txBody>
          <a:bodyPr>
            <a:normAutofit fontScale="90000"/>
          </a:bodyPr>
          <a:lstStyle/>
          <a:p>
            <a:r>
              <a:rPr lang="ru-RU" dirty="0"/>
              <a:t>На рисунке изображён фрагмент энцефалограммы человека. Расшифровать её позволят знания в области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8399CB0-4C3B-4AEE-9835-7B7B226711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917"/>
          <a:stretch/>
        </p:blipFill>
        <p:spPr>
          <a:xfrm>
            <a:off x="6770915" y="2691946"/>
            <a:ext cx="4884056" cy="3505152"/>
          </a:xfrm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422BA4-D95E-4D68-A995-A9E471EC5BD1}"/>
              </a:ext>
            </a:extLst>
          </p:cNvPr>
          <p:cNvSpPr txBox="1"/>
          <p:nvPr/>
        </p:nvSpPr>
        <p:spPr>
          <a:xfrm>
            <a:off x="2293257" y="3640447"/>
            <a:ext cx="5113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2) генетики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EC60AB-2DF2-4278-9855-3ACDF78C33DE}"/>
              </a:ext>
            </a:extLst>
          </p:cNvPr>
          <p:cNvSpPr txBox="1"/>
          <p:nvPr/>
        </p:nvSpPr>
        <p:spPr>
          <a:xfrm>
            <a:off x="2293257" y="2691946"/>
            <a:ext cx="4924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1) гигиены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03EC60-CDFF-4469-AD5F-EB4A7E924874}"/>
              </a:ext>
            </a:extLst>
          </p:cNvPr>
          <p:cNvSpPr txBox="1"/>
          <p:nvPr/>
        </p:nvSpPr>
        <p:spPr>
          <a:xfrm>
            <a:off x="2293257" y="5708427"/>
            <a:ext cx="3835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4) анатомии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EC3567-F96D-49E1-84B0-25BD92DC6A8A}"/>
              </a:ext>
            </a:extLst>
          </p:cNvPr>
          <p:cNvSpPr txBox="1"/>
          <p:nvPr/>
        </p:nvSpPr>
        <p:spPr>
          <a:xfrm>
            <a:off x="2293257" y="4672842"/>
            <a:ext cx="3835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3) физиологии</a:t>
            </a:r>
          </a:p>
        </p:txBody>
      </p:sp>
    </p:spTree>
    <p:extLst>
      <p:ext uri="{BB962C8B-B14F-4D97-AF65-F5344CB8AC3E}">
        <p14:creationId xmlns:p14="http://schemas.microsoft.com/office/powerpoint/2010/main" val="979251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D78281-ADD8-482C-A497-5B2D8E621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2404" y="398642"/>
            <a:ext cx="9599076" cy="1931200"/>
          </a:xfrm>
        </p:spPr>
        <p:txBody>
          <a:bodyPr>
            <a:normAutofit/>
          </a:bodyPr>
          <a:lstStyle/>
          <a:p>
            <a:r>
              <a:rPr lang="ru-RU" dirty="0"/>
              <a:t>Изучение сортового и видового разнообразия растений – задача науки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769524-14B5-41BF-8FDA-0C9B197B556C}"/>
              </a:ext>
            </a:extLst>
          </p:cNvPr>
          <p:cNvSpPr txBox="1"/>
          <p:nvPr/>
        </p:nvSpPr>
        <p:spPr>
          <a:xfrm>
            <a:off x="3043825" y="3710198"/>
            <a:ext cx="5113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2) биогеографии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01CE9-1AE7-42B7-86FE-949B8528DA08}"/>
              </a:ext>
            </a:extLst>
          </p:cNvPr>
          <p:cNvSpPr txBox="1"/>
          <p:nvPr/>
        </p:nvSpPr>
        <p:spPr>
          <a:xfrm>
            <a:off x="3043825" y="2761697"/>
            <a:ext cx="4924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1) палеонтологии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62927A-AE32-4449-8F20-0471F594EF3C}"/>
              </a:ext>
            </a:extLst>
          </p:cNvPr>
          <p:cNvSpPr txBox="1"/>
          <p:nvPr/>
        </p:nvSpPr>
        <p:spPr>
          <a:xfrm>
            <a:off x="3043825" y="4744189"/>
            <a:ext cx="3835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3) экологии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11D751-23EF-4310-9A04-5CB4F8DC6667}"/>
              </a:ext>
            </a:extLst>
          </p:cNvPr>
          <p:cNvSpPr txBox="1"/>
          <p:nvPr/>
        </p:nvSpPr>
        <p:spPr>
          <a:xfrm>
            <a:off x="3043825" y="5663459"/>
            <a:ext cx="3031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4) селекции</a:t>
            </a:r>
          </a:p>
        </p:txBody>
      </p:sp>
    </p:spTree>
    <p:extLst>
      <p:ext uri="{BB962C8B-B14F-4D97-AF65-F5344CB8AC3E}">
        <p14:creationId xmlns:p14="http://schemas.microsoft.com/office/powerpoint/2010/main" val="3956632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30EEBE2-1BDB-47E0-B67B-26BBB2D3D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Доказать родство изображённых организмов позволит метод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7B0F681E-82ED-4F97-B400-104A9CC1C0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8474" y="2327047"/>
            <a:ext cx="5071981" cy="3522209"/>
          </a:xfr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0C752F2F-E723-45AF-97B5-314C2603D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9213" y="39401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DE52FB-EA04-4261-B826-A23FA8F344AC}"/>
              </a:ext>
            </a:extLst>
          </p:cNvPr>
          <p:cNvSpPr txBox="1"/>
          <p:nvPr/>
        </p:nvSpPr>
        <p:spPr>
          <a:xfrm>
            <a:off x="2390682" y="5347011"/>
            <a:ext cx="5113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4) наблюдение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4189E0-1A8F-43DC-96BF-83871CAD8B1A}"/>
              </a:ext>
            </a:extLst>
          </p:cNvPr>
          <p:cNvSpPr txBox="1"/>
          <p:nvPr/>
        </p:nvSpPr>
        <p:spPr>
          <a:xfrm>
            <a:off x="2390682" y="2327047"/>
            <a:ext cx="4924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1) эксперимент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464C5A-AAFB-4ED5-B517-84CE7B1ACC5B}"/>
              </a:ext>
            </a:extLst>
          </p:cNvPr>
          <p:cNvSpPr txBox="1"/>
          <p:nvPr/>
        </p:nvSpPr>
        <p:spPr>
          <a:xfrm>
            <a:off x="2390682" y="4309539"/>
            <a:ext cx="3835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3) моделирование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6848E6-FC7E-466B-8320-29E6CB15DD64}"/>
              </a:ext>
            </a:extLst>
          </p:cNvPr>
          <p:cNvSpPr txBox="1"/>
          <p:nvPr/>
        </p:nvSpPr>
        <p:spPr>
          <a:xfrm>
            <a:off x="2390682" y="3272067"/>
            <a:ext cx="3031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2) сравнение</a:t>
            </a:r>
          </a:p>
        </p:txBody>
      </p:sp>
    </p:spTree>
    <p:extLst>
      <p:ext uri="{BB962C8B-B14F-4D97-AF65-F5344CB8AC3E}">
        <p14:creationId xmlns:p14="http://schemas.microsoft.com/office/powerpoint/2010/main" val="3527620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12D955-D60A-4BD1-999B-0E23D95D9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Биология – древнейшая наука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C7622E-DCDB-4659-A8A1-40C7CBE684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20268" y="3050511"/>
            <a:ext cx="4313864" cy="1997478"/>
          </a:xfrm>
        </p:spPr>
        <p:txBody>
          <a:bodyPr/>
          <a:lstStyle/>
          <a:p>
            <a:r>
              <a:rPr lang="ru-RU" sz="2400" dirty="0"/>
              <a:t>Термин «биология» введен  в науку  в 1802 г Ж.Б. Ламарком и Г.Р. </a:t>
            </a:r>
            <a:r>
              <a:rPr lang="ru-RU" sz="2400" dirty="0" err="1"/>
              <a:t>Тревиранусом</a:t>
            </a:r>
            <a:endParaRPr lang="ru-RU" sz="2400" dirty="0"/>
          </a:p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A8909F6-004E-49FB-88DB-ACCEC26D11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2746" y="1486641"/>
            <a:ext cx="2833687" cy="377825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89EB75-803F-4AF4-8B05-98AA66FE309C}"/>
              </a:ext>
            </a:extLst>
          </p:cNvPr>
          <p:cNvSpPr txBox="1"/>
          <p:nvPr/>
        </p:nvSpPr>
        <p:spPr>
          <a:xfrm>
            <a:off x="801215" y="5264891"/>
            <a:ext cx="2619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/>
              <a:t>Ламарк </a:t>
            </a:r>
          </a:p>
          <a:p>
            <a:pPr algn="ctr"/>
            <a:r>
              <a:rPr lang="ru-RU" b="1" i="1" dirty="0"/>
              <a:t>Жан-Батист</a:t>
            </a:r>
          </a:p>
          <a:p>
            <a:pPr algn="ctr"/>
            <a:r>
              <a:rPr lang="ru-RU" b="1" i="1" dirty="0"/>
              <a:t>(1744-1829)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C7C0733-C8BF-428D-9297-8A8FCC686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7967" y="2345009"/>
            <a:ext cx="2926080" cy="42915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5C0F07-388D-409A-8C68-4DF8C8C19A29}"/>
              </a:ext>
            </a:extLst>
          </p:cNvPr>
          <p:cNvSpPr txBox="1"/>
          <p:nvPr/>
        </p:nvSpPr>
        <p:spPr>
          <a:xfrm>
            <a:off x="8829885" y="1421679"/>
            <a:ext cx="30841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err="1"/>
              <a:t>Тревиранус</a:t>
            </a:r>
            <a:endParaRPr lang="ru-RU" b="1" i="1" dirty="0"/>
          </a:p>
          <a:p>
            <a:pPr algn="ctr"/>
            <a:r>
              <a:rPr lang="ru-RU" b="1" i="1" dirty="0"/>
              <a:t> Готфрид </a:t>
            </a:r>
            <a:r>
              <a:rPr lang="ru-RU" b="1" i="1" dirty="0" err="1"/>
              <a:t>Рейнхольд</a:t>
            </a:r>
            <a:endParaRPr lang="ru-RU" b="1" i="1" dirty="0"/>
          </a:p>
          <a:p>
            <a:pPr algn="ctr"/>
            <a:r>
              <a:rPr lang="ru-RU" b="1" i="1" dirty="0"/>
              <a:t>(1776-1837)</a:t>
            </a:r>
          </a:p>
        </p:txBody>
      </p:sp>
    </p:spTree>
    <p:extLst>
      <p:ext uri="{BB962C8B-B14F-4D97-AF65-F5344CB8AC3E}">
        <p14:creationId xmlns:p14="http://schemas.microsoft.com/office/powerpoint/2010/main" val="2052767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D78281-ADD8-482C-A497-5B2D8E621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2404" y="398642"/>
            <a:ext cx="9599076" cy="1931200"/>
          </a:xfrm>
        </p:spPr>
        <p:txBody>
          <a:bodyPr>
            <a:normAutofit/>
          </a:bodyPr>
          <a:lstStyle/>
          <a:p>
            <a:r>
              <a:rPr lang="ru-RU" dirty="0"/>
              <a:t>Главный признак живого –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769524-14B5-41BF-8FDA-0C9B197B556C}"/>
              </a:ext>
            </a:extLst>
          </p:cNvPr>
          <p:cNvSpPr txBox="1"/>
          <p:nvPr/>
        </p:nvSpPr>
        <p:spPr>
          <a:xfrm>
            <a:off x="3043825" y="3710198"/>
            <a:ext cx="5113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2) движение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01CE9-1AE7-42B7-86FE-949B8528DA08}"/>
              </a:ext>
            </a:extLst>
          </p:cNvPr>
          <p:cNvSpPr txBox="1"/>
          <p:nvPr/>
        </p:nvSpPr>
        <p:spPr>
          <a:xfrm>
            <a:off x="3043825" y="2761697"/>
            <a:ext cx="4924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1) преобразование веществ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62927A-AE32-4449-8F20-0471F594EF3C}"/>
              </a:ext>
            </a:extLst>
          </p:cNvPr>
          <p:cNvSpPr txBox="1"/>
          <p:nvPr/>
        </p:nvSpPr>
        <p:spPr>
          <a:xfrm>
            <a:off x="3043825" y="5778178"/>
            <a:ext cx="3835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4) увеличение массы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11D751-23EF-4310-9A04-5CB4F8DC6667}"/>
              </a:ext>
            </a:extLst>
          </p:cNvPr>
          <p:cNvSpPr txBox="1"/>
          <p:nvPr/>
        </p:nvSpPr>
        <p:spPr>
          <a:xfrm>
            <a:off x="3043825" y="4742593"/>
            <a:ext cx="3835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3</a:t>
            </a:r>
            <a:r>
              <a:rPr lang="ru-RU" sz="2400"/>
              <a:t>) обмен </a:t>
            </a:r>
            <a:r>
              <a:rPr lang="ru-RU" sz="2400" dirty="0"/>
              <a:t>веществ</a:t>
            </a:r>
          </a:p>
        </p:txBody>
      </p:sp>
    </p:spTree>
    <p:extLst>
      <p:ext uri="{BB962C8B-B14F-4D97-AF65-F5344CB8AC3E}">
        <p14:creationId xmlns:p14="http://schemas.microsoft.com/office/powerpoint/2010/main" val="291481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99132-2037-4ECE-993E-54ED85F05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512" y="304796"/>
            <a:ext cx="9956799" cy="1280890"/>
          </a:xfrm>
        </p:spPr>
        <p:txBody>
          <a:bodyPr>
            <a:normAutofit fontScale="90000"/>
          </a:bodyPr>
          <a:lstStyle/>
          <a:p>
            <a:r>
              <a:rPr lang="ru-RU" dirty="0"/>
              <a:t>Какое биологическое исследование может провести женщина, изображённая на картине Анри Матисса «Женщина перед аквариумом»?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6284DD0-818B-49F2-8C4F-B678C324D3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53943" y="2484127"/>
            <a:ext cx="4883165" cy="368662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3582E5-6D3B-4F32-948D-CED176044041}"/>
              </a:ext>
            </a:extLst>
          </p:cNvPr>
          <p:cNvSpPr txBox="1"/>
          <p:nvPr/>
        </p:nvSpPr>
        <p:spPr>
          <a:xfrm>
            <a:off x="1940739" y="5709090"/>
            <a:ext cx="5113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4) сравнить состав воды в аквариуме с водой в реке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F621E7-815C-4FD2-9610-A516D036E94A}"/>
              </a:ext>
            </a:extLst>
          </p:cNvPr>
          <p:cNvSpPr txBox="1"/>
          <p:nvPr/>
        </p:nvSpPr>
        <p:spPr>
          <a:xfrm>
            <a:off x="1940739" y="2689126"/>
            <a:ext cx="4924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1) определить физические свойства воды в аквариуме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553088-E5E0-4B9C-B055-9AC3EB2AD31A}"/>
              </a:ext>
            </a:extLst>
          </p:cNvPr>
          <p:cNvSpPr txBox="1"/>
          <p:nvPr/>
        </p:nvSpPr>
        <p:spPr>
          <a:xfrm>
            <a:off x="1940739" y="4773216"/>
            <a:ext cx="4924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3) описать форму аквариума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81EA67-3E9E-4FB1-BB9D-F036A20FF51A}"/>
              </a:ext>
            </a:extLst>
          </p:cNvPr>
          <p:cNvSpPr txBox="1"/>
          <p:nvPr/>
        </p:nvSpPr>
        <p:spPr>
          <a:xfrm>
            <a:off x="1940738" y="3634146"/>
            <a:ext cx="4924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2) определить видовой состав обитателей аквариума</a:t>
            </a:r>
          </a:p>
        </p:txBody>
      </p:sp>
    </p:spTree>
    <p:extLst>
      <p:ext uri="{BB962C8B-B14F-4D97-AF65-F5344CB8AC3E}">
        <p14:creationId xmlns:p14="http://schemas.microsoft.com/office/powerpoint/2010/main" val="3120705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D78281-ADD8-482C-A497-5B2D8E621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2404" y="398642"/>
            <a:ext cx="9599076" cy="1931200"/>
          </a:xfrm>
        </p:spPr>
        <p:txBody>
          <a:bodyPr>
            <a:normAutofit/>
          </a:bodyPr>
          <a:lstStyle/>
          <a:p>
            <a:r>
              <a:rPr lang="ru-RU" dirty="0"/>
              <a:t>Какая наука занимается проблемами взаимосвязи организмов между собой и их средой обитания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769524-14B5-41BF-8FDA-0C9B197B556C}"/>
              </a:ext>
            </a:extLst>
          </p:cNvPr>
          <p:cNvSpPr txBox="1"/>
          <p:nvPr/>
        </p:nvSpPr>
        <p:spPr>
          <a:xfrm>
            <a:off x="3043825" y="3710198"/>
            <a:ext cx="5113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2) палеонтология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01CE9-1AE7-42B7-86FE-949B8528DA08}"/>
              </a:ext>
            </a:extLst>
          </p:cNvPr>
          <p:cNvSpPr txBox="1"/>
          <p:nvPr/>
        </p:nvSpPr>
        <p:spPr>
          <a:xfrm>
            <a:off x="3043825" y="4799909"/>
            <a:ext cx="4924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3) селекция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62927A-AE32-4449-8F20-0471F594EF3C}"/>
              </a:ext>
            </a:extLst>
          </p:cNvPr>
          <p:cNvSpPr txBox="1"/>
          <p:nvPr/>
        </p:nvSpPr>
        <p:spPr>
          <a:xfrm>
            <a:off x="3043825" y="5778178"/>
            <a:ext cx="3835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4) эмбриология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11D751-23EF-4310-9A04-5CB4F8DC6667}"/>
              </a:ext>
            </a:extLst>
          </p:cNvPr>
          <p:cNvSpPr txBox="1"/>
          <p:nvPr/>
        </p:nvSpPr>
        <p:spPr>
          <a:xfrm>
            <a:off x="3043825" y="2731929"/>
            <a:ext cx="3835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1) экология</a:t>
            </a:r>
          </a:p>
        </p:txBody>
      </p:sp>
    </p:spTree>
    <p:extLst>
      <p:ext uri="{BB962C8B-B14F-4D97-AF65-F5344CB8AC3E}">
        <p14:creationId xmlns:p14="http://schemas.microsoft.com/office/powerpoint/2010/main" val="2228732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158B70-570C-4469-A6AF-E9B58D2E5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057" y="87081"/>
            <a:ext cx="9942286" cy="3018975"/>
          </a:xfrm>
        </p:spPr>
        <p:txBody>
          <a:bodyPr>
            <a:normAutofit fontScale="90000"/>
          </a:bodyPr>
          <a:lstStyle/>
          <a:p>
            <a:r>
              <a:rPr lang="ru-RU" dirty="0"/>
              <a:t>На фотографии изображена камера Скиннера, в которой содержится крыса. Она, нажимая на определённые кнопки и рычажки, получает корм. Какой метод является ведущим в изучении поведения млекопитающего в таких условиях?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8CA6DE6-22F9-4B2B-9AAF-99B07EE653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2229" y="3215367"/>
            <a:ext cx="3439886" cy="335837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22F6BB-1F63-43D7-898A-3D281CEDB836}"/>
              </a:ext>
            </a:extLst>
          </p:cNvPr>
          <p:cNvSpPr txBox="1"/>
          <p:nvPr/>
        </p:nvSpPr>
        <p:spPr>
          <a:xfrm>
            <a:off x="2390682" y="4163868"/>
            <a:ext cx="5113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2) моделирование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F646EF-0A10-417F-81CB-F90A8201F15A}"/>
              </a:ext>
            </a:extLst>
          </p:cNvPr>
          <p:cNvSpPr txBox="1"/>
          <p:nvPr/>
        </p:nvSpPr>
        <p:spPr>
          <a:xfrm>
            <a:off x="2390682" y="3215367"/>
            <a:ext cx="4924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1) измерение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0AA48D-95A4-4DCC-B36F-5BCE27032CFF}"/>
              </a:ext>
            </a:extLst>
          </p:cNvPr>
          <p:cNvSpPr txBox="1"/>
          <p:nvPr/>
        </p:nvSpPr>
        <p:spPr>
          <a:xfrm>
            <a:off x="2390682" y="5197859"/>
            <a:ext cx="3835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3) анализ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284AA6-517B-4DF3-A913-748D37271106}"/>
              </a:ext>
            </a:extLst>
          </p:cNvPr>
          <p:cNvSpPr txBox="1"/>
          <p:nvPr/>
        </p:nvSpPr>
        <p:spPr>
          <a:xfrm>
            <a:off x="2390682" y="6117129"/>
            <a:ext cx="3031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4) эксперимент</a:t>
            </a:r>
          </a:p>
        </p:txBody>
      </p:sp>
    </p:spTree>
    <p:extLst>
      <p:ext uri="{BB962C8B-B14F-4D97-AF65-F5344CB8AC3E}">
        <p14:creationId xmlns:p14="http://schemas.microsoft.com/office/powerpoint/2010/main" val="2187117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9970A59-928A-4860-8AB1-6DCB05966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507" y="2377754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>Благодарю за внимание и активную работу!</a:t>
            </a:r>
          </a:p>
        </p:txBody>
      </p:sp>
    </p:spTree>
    <p:extLst>
      <p:ext uri="{BB962C8B-B14F-4D97-AF65-F5344CB8AC3E}">
        <p14:creationId xmlns:p14="http://schemas.microsoft.com/office/powerpoint/2010/main" val="516066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9711CA9-2027-4519-B403-4AC586F00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Информационные ресурсы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7D3384E9-EFB1-436A-81EF-BA1B34436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335314"/>
            <a:ext cx="9486674" cy="5522686"/>
          </a:xfrm>
        </p:spPr>
        <p:txBody>
          <a:bodyPr>
            <a:normAutofit lnSpcReduction="10000"/>
          </a:bodyPr>
          <a:lstStyle/>
          <a:p>
            <a:r>
              <a:rPr lang="en-US" dirty="0">
                <a:hlinkClick r:id="rId2"/>
              </a:rPr>
              <a:t>https://fs00.infourok.ru/images/doc/231/66701/1/img3.jpg</a:t>
            </a:r>
            <a:endParaRPr lang="ru-RU" dirty="0"/>
          </a:p>
          <a:p>
            <a:r>
              <a:rPr lang="en-US" dirty="0">
                <a:hlinkClick r:id="rId3"/>
              </a:rPr>
              <a:t>http://school-collection.edu.ru/catalog/search/?text=%EF%EE%F0%F2%F0%E5%F2+%CB%E0%EC%E0%F0%EA%E0&amp;submit=%CD%E0%E9%F2%E8&amp;interface=catalog</a:t>
            </a:r>
            <a:endParaRPr lang="ru-RU" dirty="0"/>
          </a:p>
          <a:p>
            <a:r>
              <a:rPr lang="en-US" dirty="0">
                <a:hlinkClick r:id="rId4"/>
              </a:rPr>
              <a:t>https://i04.fotocdn.net/s14/188/public_pin_m/505/2482895035.jpg</a:t>
            </a:r>
            <a:endParaRPr lang="ru-RU" dirty="0"/>
          </a:p>
          <a:p>
            <a:r>
              <a:rPr lang="en-US" dirty="0">
                <a:hlinkClick r:id="rId5"/>
              </a:rPr>
              <a:t>http://files.school-collection.edu.ru/dlrstore/c9082c77-75cf-8019-b679-202a64123655/00135958544553666.htm</a:t>
            </a:r>
            <a:endParaRPr lang="ru-RU" dirty="0"/>
          </a:p>
          <a:p>
            <a:r>
              <a:rPr lang="en-US" dirty="0">
                <a:hlinkClick r:id="rId6"/>
              </a:rPr>
              <a:t>http://poznaymir.moy.su/gipoteza.jpg</a:t>
            </a:r>
            <a:endParaRPr lang="ru-RU" dirty="0"/>
          </a:p>
          <a:p>
            <a:r>
              <a:rPr lang="en-US" dirty="0">
                <a:hlinkClick r:id="rId7"/>
              </a:rPr>
              <a:t>http://lili-studio.ru/images/lager2017/lager-2017-2.jpg</a:t>
            </a:r>
            <a:endParaRPr lang="ru-RU" dirty="0"/>
          </a:p>
          <a:p>
            <a:r>
              <a:rPr lang="en-US" dirty="0">
                <a:hlinkClick r:id="rId8"/>
              </a:rPr>
              <a:t>https://previews.123rf.com/images/abluecup/abluecup1209/abluecup120900490/15390467-A-man-in-the-observation-gear-Stock-Photo-see-gear-discovery.jpg</a:t>
            </a:r>
            <a:endParaRPr lang="ru-RU" dirty="0"/>
          </a:p>
          <a:p>
            <a:r>
              <a:rPr lang="en-US" dirty="0">
                <a:hlinkClick r:id="rId9"/>
              </a:rPr>
              <a:t>http://banteerns.ie/primaryscience/wp-content/uploads/2015/12/Science.jpg</a:t>
            </a:r>
            <a:endParaRPr lang="ru-RU" dirty="0"/>
          </a:p>
          <a:p>
            <a:r>
              <a:rPr lang="en-US" dirty="0">
                <a:hlinkClick r:id="rId10"/>
              </a:rPr>
              <a:t>http://3d-uroki.ucoz.kz/_pu/0/02345.jpg</a:t>
            </a:r>
            <a:endParaRPr lang="ru-RU" dirty="0"/>
          </a:p>
          <a:p>
            <a:r>
              <a:rPr lang="en-US" dirty="0">
                <a:hlinkClick r:id="rId11"/>
              </a:rPr>
              <a:t>http://yuliaanisimova.ru/suwegyox/7686</a:t>
            </a:r>
            <a:endParaRPr lang="ru-RU" dirty="0"/>
          </a:p>
          <a:p>
            <a:r>
              <a:rPr lang="en-US" dirty="0">
                <a:hlinkClick r:id="rId12"/>
              </a:rPr>
              <a:t>http://www.startupdonut.co.uk/sites/default/files/what-are-you-paying-your-accountant-for-69022777.jpg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6796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9711CA9-2027-4519-B403-4AC586F00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Информационные ресурсы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7D3384E9-EFB1-436A-81EF-BA1B34436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335314"/>
            <a:ext cx="9486674" cy="5522686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  <a:p>
            <a:r>
              <a:rPr lang="en-US" dirty="0">
                <a:hlinkClick r:id="rId2"/>
              </a:rPr>
              <a:t>http://zagadkizemli.ru/uploads/posts/2013-11/1383985230_babochki13.jpg</a:t>
            </a:r>
            <a:endParaRPr lang="ru-RU" dirty="0"/>
          </a:p>
          <a:p>
            <a:r>
              <a:rPr lang="en-US" dirty="0">
                <a:hlinkClick r:id="rId3"/>
              </a:rPr>
              <a:t>https://www.teachermagazine.com.au/files/Teaching_and_really_teaching.jpg</a:t>
            </a:r>
            <a:endParaRPr lang="ru-RU" dirty="0"/>
          </a:p>
          <a:p>
            <a:r>
              <a:rPr lang="en-US" dirty="0">
                <a:hlinkClick r:id="rId4"/>
              </a:rPr>
              <a:t>http://kensi11-forever.esy.es/wp-content/uploads/2015/01/1352088677_8.77.gif</a:t>
            </a:r>
            <a:endParaRPr lang="ru-RU" dirty="0"/>
          </a:p>
          <a:p>
            <a:r>
              <a:rPr lang="en-US" dirty="0">
                <a:hlinkClick r:id="rId5"/>
              </a:rPr>
              <a:t>http://oranda-gold.ru/app.php/pic/4787.jpg</a:t>
            </a:r>
            <a:endParaRPr lang="ru-RU" dirty="0"/>
          </a:p>
          <a:p>
            <a:r>
              <a:rPr lang="en-US" dirty="0">
                <a:hlinkClick r:id="rId6"/>
              </a:rPr>
              <a:t>https://ds03.infourok.ru/uploads/ex/087d/0003c584-7eb29c15/img79.jpg</a:t>
            </a:r>
            <a:endParaRPr lang="ru-RU" dirty="0"/>
          </a:p>
          <a:p>
            <a:r>
              <a:rPr lang="en-US" dirty="0">
                <a:hlinkClick r:id="rId7"/>
              </a:rPr>
              <a:t>http://af.kubagro.ru/kafedry/botanika/images/1.jpg</a:t>
            </a:r>
            <a:endParaRPr lang="ru-RU" dirty="0"/>
          </a:p>
          <a:p>
            <a:r>
              <a:rPr lang="en-US" dirty="0">
                <a:hlinkClick r:id="rId8"/>
              </a:rPr>
              <a:t>http://www.wallpaperdx.com/images/beasts-hd-wallpaper.jpg</a:t>
            </a:r>
            <a:endParaRPr lang="ru-RU" dirty="0"/>
          </a:p>
          <a:p>
            <a:r>
              <a:rPr lang="en-US" dirty="0">
                <a:hlinkClick r:id="rId9"/>
              </a:rPr>
              <a:t>http://ichef.bbci.co.uk/naturelibrary/images/ic/credit/640x395/c/co/common_crane/common_crane_1.jpg</a:t>
            </a:r>
            <a:endParaRPr lang="ru-RU" dirty="0"/>
          </a:p>
          <a:p>
            <a:r>
              <a:rPr lang="en-US" dirty="0">
                <a:hlinkClick r:id="rId10"/>
              </a:rPr>
              <a:t>https://rainpaper.files.wordpress.com/2015/02/4100873011_a6ea423a90_o.jpg?w=900</a:t>
            </a:r>
            <a:endParaRPr lang="ru-RU" dirty="0"/>
          </a:p>
          <a:p>
            <a:r>
              <a:rPr lang="en-US" dirty="0">
                <a:hlinkClick r:id="rId11"/>
              </a:rPr>
              <a:t>http://funkot.ru/wp-content/uploads/2013/08/bel-ser-5kittens.jpg</a:t>
            </a:r>
            <a:endParaRPr lang="ru-RU" dirty="0"/>
          </a:p>
          <a:p>
            <a:r>
              <a:rPr lang="en-US" dirty="0">
                <a:hlinkClick r:id="rId12"/>
              </a:rPr>
              <a:t>http://proxy12.media.online.ua/uol/r3-090bfb2634/51256dbf68b45.jpg</a:t>
            </a:r>
            <a:endParaRPr lang="ru-RU" dirty="0"/>
          </a:p>
          <a:p>
            <a:r>
              <a:rPr lang="en-US" dirty="0">
                <a:hlinkClick r:id="rId13"/>
              </a:rPr>
              <a:t>http://85.142.162.126/os/xmodules/qprint/index.php?proj_guid=0E1FA4229923A5CE4FC368155127ED90&amp;theme_guid=E9589E39CCE1BF8E4A1BDAEFB2074165&amp;groupno=10&amp;groupno=11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8002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9711CA9-2027-4519-B403-4AC586F00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Информационные ресурсы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7D3384E9-EFB1-436A-81EF-BA1B34436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335314"/>
            <a:ext cx="9486674" cy="5522686"/>
          </a:xfrm>
        </p:spPr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https://ru1.anyfad.com/items/t1@6498407c-b7f6-4cfb-bc36-65b68d1d7ab8/Kak-dressirovat-sobaku-Vse-komandy-dlya-sobak.jpg</a:t>
            </a:r>
            <a:endParaRPr lang="ru-RU" dirty="0"/>
          </a:p>
          <a:p>
            <a:r>
              <a:rPr lang="en-US" dirty="0">
                <a:hlinkClick r:id="rId3"/>
              </a:rPr>
              <a:t>http://lols.ru/uploads/posts/2013-10/1380870786_est_dog_05.jpg</a:t>
            </a:r>
            <a:endParaRPr lang="ru-RU" dirty="0"/>
          </a:p>
          <a:p>
            <a:r>
              <a:rPr lang="en-US" dirty="0">
                <a:hlinkClick r:id="rId4"/>
              </a:rPr>
              <a:t>http://images.nationalgeographic.com/wpf/media-live/photos/000/011/cache/paleontoligists-fossil_1134_990x742.jpg</a:t>
            </a:r>
            <a:endParaRPr lang="ru-RU" dirty="0"/>
          </a:p>
          <a:p>
            <a:r>
              <a:rPr lang="en-US" dirty="0">
                <a:hlinkClick r:id="rId5"/>
              </a:rPr>
              <a:t>http://mypresentation.ru/documents/4696b8170c05b850d8977c3ff0ee25a3/img24.jpg</a:t>
            </a:r>
            <a:endParaRPr lang="ru-RU" dirty="0"/>
          </a:p>
          <a:p>
            <a:r>
              <a:rPr lang="en-US" dirty="0">
                <a:hlinkClick r:id="rId6"/>
              </a:rPr>
              <a:t>https://assets.sourcemedia.com/83/7f/da15c80d4005a48ac793f74ad130/dna-strand-92952591-foto.jpg</a:t>
            </a:r>
            <a:endParaRPr lang="ru-RU" dirty="0"/>
          </a:p>
          <a:p>
            <a:r>
              <a:rPr lang="en-US" dirty="0">
                <a:hlinkClick r:id="rId7"/>
              </a:rPr>
              <a:t>http://cliparts.co/cliparts/Bia/dzo/BiadzoBi8.jpg</a:t>
            </a:r>
            <a:endParaRPr lang="ru-RU" dirty="0"/>
          </a:p>
          <a:p>
            <a:r>
              <a:rPr lang="en-US" dirty="0">
                <a:hlinkClick r:id="rId8"/>
              </a:rPr>
              <a:t>http://vkusneedoma.ru/wp-content/uploads/2014/10/Lantana_camara_Flower.jpg</a:t>
            </a:r>
            <a:endParaRPr lang="ru-RU" dirty="0"/>
          </a:p>
          <a:p>
            <a:r>
              <a:rPr lang="en-US" dirty="0">
                <a:hlinkClick r:id="rId9"/>
              </a:rPr>
              <a:t>http://www.manhunter.ru/upload/a5/06/a50696da803d6884f129f017d4f4dc53.jpg</a:t>
            </a:r>
            <a:endParaRPr lang="ru-RU" dirty="0"/>
          </a:p>
          <a:p>
            <a:r>
              <a:rPr lang="en-US" dirty="0">
                <a:hlinkClick r:id="rId10"/>
              </a:rPr>
              <a:t>http://informatikal.narod.ru/olderfiles/1/52390159.jpg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390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8B2DF9-7146-4455-B8BB-532C7E611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Семья биологических наук</a:t>
            </a:r>
          </a:p>
        </p:txBody>
      </p:sp>
      <p:sp>
        <p:nvSpPr>
          <p:cNvPr id="6" name="Прямоугольник: скругленные углы 5">
            <a:hlinkClick r:id="rId2" action="ppaction://hlinksldjump"/>
            <a:extLst>
              <a:ext uri="{FF2B5EF4-FFF2-40B4-BE49-F238E27FC236}">
                <a16:creationId xmlns:a16="http://schemas.microsoft.com/office/drawing/2014/main" id="{E78057A8-CC69-485C-B4B2-94E70E1EF125}"/>
              </a:ext>
            </a:extLst>
          </p:cNvPr>
          <p:cNvSpPr/>
          <p:nvPr/>
        </p:nvSpPr>
        <p:spPr>
          <a:xfrm>
            <a:off x="615863" y="1459283"/>
            <a:ext cx="3181611" cy="6638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цитология</a:t>
            </a:r>
          </a:p>
        </p:txBody>
      </p:sp>
      <p:sp>
        <p:nvSpPr>
          <p:cNvPr id="7" name="Прямоугольник: скругленные углы 6">
            <a:hlinkClick r:id="rId3" action="ppaction://hlinksldjump"/>
            <a:extLst>
              <a:ext uri="{FF2B5EF4-FFF2-40B4-BE49-F238E27FC236}">
                <a16:creationId xmlns:a16="http://schemas.microsoft.com/office/drawing/2014/main" id="{B51FAD9B-557A-4D9E-8C6B-618C74EFCBC3}"/>
              </a:ext>
            </a:extLst>
          </p:cNvPr>
          <p:cNvSpPr/>
          <p:nvPr/>
        </p:nvSpPr>
        <p:spPr>
          <a:xfrm>
            <a:off x="1002119" y="2397428"/>
            <a:ext cx="3181611" cy="6638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экология</a:t>
            </a:r>
          </a:p>
        </p:txBody>
      </p:sp>
      <p:sp>
        <p:nvSpPr>
          <p:cNvPr id="8" name="Прямоугольник: скругленные углы 7">
            <a:hlinkClick r:id="rId4" action="ppaction://hlinksldjump"/>
            <a:extLst>
              <a:ext uri="{FF2B5EF4-FFF2-40B4-BE49-F238E27FC236}">
                <a16:creationId xmlns:a16="http://schemas.microsoft.com/office/drawing/2014/main" id="{1A5906A4-4688-4374-9DB0-A799EC46D055}"/>
              </a:ext>
            </a:extLst>
          </p:cNvPr>
          <p:cNvSpPr/>
          <p:nvPr/>
        </p:nvSpPr>
        <p:spPr>
          <a:xfrm>
            <a:off x="1502096" y="3284216"/>
            <a:ext cx="3181611" cy="6638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физиология</a:t>
            </a:r>
          </a:p>
        </p:txBody>
      </p:sp>
      <p:sp>
        <p:nvSpPr>
          <p:cNvPr id="9" name="Прямоугольник: скругленные углы 8">
            <a:hlinkClick r:id="rId5" action="ppaction://hlinksldjump"/>
            <a:extLst>
              <a:ext uri="{FF2B5EF4-FFF2-40B4-BE49-F238E27FC236}">
                <a16:creationId xmlns:a16="http://schemas.microsoft.com/office/drawing/2014/main" id="{77CE949B-BAC9-431F-8432-907E55A97640}"/>
              </a:ext>
            </a:extLst>
          </p:cNvPr>
          <p:cNvSpPr/>
          <p:nvPr/>
        </p:nvSpPr>
        <p:spPr>
          <a:xfrm>
            <a:off x="2983282" y="5936600"/>
            <a:ext cx="3181611" cy="6638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анатомия</a:t>
            </a:r>
          </a:p>
        </p:txBody>
      </p:sp>
      <p:sp>
        <p:nvSpPr>
          <p:cNvPr id="10" name="Прямоугольник: скругленные углы 9">
            <a:hlinkClick r:id="rId6" action="ppaction://hlinksldjump"/>
            <a:extLst>
              <a:ext uri="{FF2B5EF4-FFF2-40B4-BE49-F238E27FC236}">
                <a16:creationId xmlns:a16="http://schemas.microsoft.com/office/drawing/2014/main" id="{F51AB287-7245-4207-BA0B-16A92F60E503}"/>
              </a:ext>
            </a:extLst>
          </p:cNvPr>
          <p:cNvSpPr/>
          <p:nvPr/>
        </p:nvSpPr>
        <p:spPr>
          <a:xfrm>
            <a:off x="1918570" y="4171004"/>
            <a:ext cx="3181611" cy="6638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ботаника</a:t>
            </a:r>
          </a:p>
        </p:txBody>
      </p:sp>
      <p:sp>
        <p:nvSpPr>
          <p:cNvPr id="11" name="Прямоугольник: скругленные углы 10">
            <a:hlinkClick r:id="rId7" action="ppaction://hlinksldjump"/>
            <a:extLst>
              <a:ext uri="{FF2B5EF4-FFF2-40B4-BE49-F238E27FC236}">
                <a16:creationId xmlns:a16="http://schemas.microsoft.com/office/drawing/2014/main" id="{355E2696-445A-415A-999D-DAD9657B3DC9}"/>
              </a:ext>
            </a:extLst>
          </p:cNvPr>
          <p:cNvSpPr/>
          <p:nvPr/>
        </p:nvSpPr>
        <p:spPr>
          <a:xfrm>
            <a:off x="2344456" y="5087226"/>
            <a:ext cx="3181611" cy="6638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зоология</a:t>
            </a:r>
          </a:p>
        </p:txBody>
      </p:sp>
      <p:sp>
        <p:nvSpPr>
          <p:cNvPr id="12" name="Прямоугольник: скругленные углы 11">
            <a:hlinkClick r:id="rId8" action="ppaction://hlinksldjump"/>
            <a:extLst>
              <a:ext uri="{FF2B5EF4-FFF2-40B4-BE49-F238E27FC236}">
                <a16:creationId xmlns:a16="http://schemas.microsoft.com/office/drawing/2014/main" id="{0AA3C380-8B68-4287-8618-262C32EE5160}"/>
              </a:ext>
            </a:extLst>
          </p:cNvPr>
          <p:cNvSpPr/>
          <p:nvPr/>
        </p:nvSpPr>
        <p:spPr>
          <a:xfrm>
            <a:off x="6164893" y="1492738"/>
            <a:ext cx="3181611" cy="6638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этология</a:t>
            </a:r>
          </a:p>
        </p:txBody>
      </p:sp>
      <p:sp>
        <p:nvSpPr>
          <p:cNvPr id="13" name="Прямоугольник: скругленные углы 12">
            <a:hlinkClick r:id="rId9" action="ppaction://hlinksldjump"/>
            <a:extLst>
              <a:ext uri="{FF2B5EF4-FFF2-40B4-BE49-F238E27FC236}">
                <a16:creationId xmlns:a16="http://schemas.microsoft.com/office/drawing/2014/main" id="{8F455D41-AE08-48BF-8E77-FF381CED4FDD}"/>
              </a:ext>
            </a:extLst>
          </p:cNvPr>
          <p:cNvSpPr/>
          <p:nvPr/>
        </p:nvSpPr>
        <p:spPr>
          <a:xfrm>
            <a:off x="6626267" y="2374777"/>
            <a:ext cx="3181611" cy="6638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генетика</a:t>
            </a:r>
          </a:p>
        </p:txBody>
      </p:sp>
      <p:sp>
        <p:nvSpPr>
          <p:cNvPr id="14" name="Прямоугольник: скругленные углы 13">
            <a:hlinkClick r:id="rId10" action="ppaction://hlinksldjump"/>
            <a:extLst>
              <a:ext uri="{FF2B5EF4-FFF2-40B4-BE49-F238E27FC236}">
                <a16:creationId xmlns:a16="http://schemas.microsoft.com/office/drawing/2014/main" id="{588F6A09-F521-4443-ADB3-5739E90ADBAE}"/>
              </a:ext>
            </a:extLst>
          </p:cNvPr>
          <p:cNvSpPr/>
          <p:nvPr/>
        </p:nvSpPr>
        <p:spPr>
          <a:xfrm>
            <a:off x="7177412" y="3284215"/>
            <a:ext cx="3181611" cy="6638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селекция</a:t>
            </a:r>
          </a:p>
        </p:txBody>
      </p:sp>
      <p:sp>
        <p:nvSpPr>
          <p:cNvPr id="15" name="Прямоугольник: скругленные углы 14">
            <a:hlinkClick r:id="rId11" action="ppaction://hlinksldjump"/>
            <a:extLst>
              <a:ext uri="{FF2B5EF4-FFF2-40B4-BE49-F238E27FC236}">
                <a16:creationId xmlns:a16="http://schemas.microsoft.com/office/drawing/2014/main" id="{68F1D340-73C9-4771-BF72-162CE47AE7CB}"/>
              </a:ext>
            </a:extLst>
          </p:cNvPr>
          <p:cNvSpPr/>
          <p:nvPr/>
        </p:nvSpPr>
        <p:spPr>
          <a:xfrm>
            <a:off x="7605386" y="4171003"/>
            <a:ext cx="3181611" cy="6638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палеонтология</a:t>
            </a:r>
          </a:p>
        </p:txBody>
      </p:sp>
      <p:sp>
        <p:nvSpPr>
          <p:cNvPr id="16" name="Прямоугольник: скругленные углы 15">
            <a:hlinkClick r:id="rId12" action="ppaction://hlinksldjump"/>
            <a:extLst>
              <a:ext uri="{FF2B5EF4-FFF2-40B4-BE49-F238E27FC236}">
                <a16:creationId xmlns:a16="http://schemas.microsoft.com/office/drawing/2014/main" id="{95039CA6-3F8B-4270-BD39-98C91938B355}"/>
              </a:ext>
            </a:extLst>
          </p:cNvPr>
          <p:cNvSpPr/>
          <p:nvPr/>
        </p:nvSpPr>
        <p:spPr>
          <a:xfrm>
            <a:off x="8217072" y="4995369"/>
            <a:ext cx="3181611" cy="6638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биотехнология</a:t>
            </a:r>
          </a:p>
        </p:txBody>
      </p:sp>
      <p:sp>
        <p:nvSpPr>
          <p:cNvPr id="17" name="Прямоугольник: скругленные углы 16">
            <a:hlinkClick r:id="rId13" action="ppaction://hlinksldjump"/>
            <a:extLst>
              <a:ext uri="{FF2B5EF4-FFF2-40B4-BE49-F238E27FC236}">
                <a16:creationId xmlns:a16="http://schemas.microsoft.com/office/drawing/2014/main" id="{C390BD03-515A-42DA-9AB0-ED422F1EBE2F}"/>
              </a:ext>
            </a:extLst>
          </p:cNvPr>
          <p:cNvSpPr/>
          <p:nvPr/>
        </p:nvSpPr>
        <p:spPr>
          <a:xfrm>
            <a:off x="8768217" y="5882157"/>
            <a:ext cx="3181611" cy="6638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биохимия</a:t>
            </a:r>
          </a:p>
        </p:txBody>
      </p:sp>
    </p:spTree>
    <p:extLst>
      <p:ext uri="{BB962C8B-B14F-4D97-AF65-F5344CB8AC3E}">
        <p14:creationId xmlns:p14="http://schemas.microsoft.com/office/powerpoint/2010/main" val="2080820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83192-AE69-4064-92D6-215B80609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Цитология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3F7978AC-ED59-401C-97CA-286AC9DC1F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47572" y="1577383"/>
            <a:ext cx="3505199" cy="4262436"/>
          </a:xfrm>
        </p:spPr>
        <p:txBody>
          <a:bodyPr>
            <a:normAutofit/>
          </a:bodyPr>
          <a:lstStyle/>
          <a:p>
            <a:r>
              <a:rPr lang="ru-RU" sz="2400" b="1" dirty="0"/>
              <a:t>Цитология</a:t>
            </a:r>
            <a:r>
              <a:rPr lang="ru-RU" sz="2400" dirty="0"/>
              <a:t> – раздел биологии, изучающий живые клетки, их органоиды, их строение, функционирование, процессы клеточного размножения, старения и смерти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0228009-8813-4BD6-894B-3BD3F5259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795" y="1422400"/>
            <a:ext cx="6151659" cy="492132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5A7D034-603F-4EBD-8E20-BFF7BE8DEF96}"/>
              </a:ext>
            </a:extLst>
          </p:cNvPr>
          <p:cNvSpPr txBox="1"/>
          <p:nvPr/>
        </p:nvSpPr>
        <p:spPr>
          <a:xfrm>
            <a:off x="3884616" y="6343727"/>
            <a:ext cx="237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Клетка животного</a:t>
            </a:r>
          </a:p>
        </p:txBody>
      </p:sp>
      <p:sp>
        <p:nvSpPr>
          <p:cNvPr id="16" name="Управляющая кнопка: &quot;На главную&quot; 1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CFC2C81-C882-4F75-8C32-9165A1130BDD}"/>
              </a:ext>
            </a:extLst>
          </p:cNvPr>
          <p:cNvSpPr/>
          <p:nvPr/>
        </p:nvSpPr>
        <p:spPr>
          <a:xfrm>
            <a:off x="10722278" y="6007185"/>
            <a:ext cx="641583" cy="67308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707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83192-AE69-4064-92D6-215B80609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Экология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3F7978AC-ED59-401C-97CA-286AC9DC1F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47572" y="1577383"/>
            <a:ext cx="3505199" cy="4262436"/>
          </a:xfrm>
        </p:spPr>
        <p:txBody>
          <a:bodyPr>
            <a:normAutofit/>
          </a:bodyPr>
          <a:lstStyle/>
          <a:p>
            <a:r>
              <a:rPr lang="ru-RU" sz="2400" b="1" dirty="0"/>
              <a:t>Экология</a:t>
            </a:r>
            <a:r>
              <a:rPr lang="ru-RU" sz="2400" dirty="0"/>
              <a:t> – наука о закономерностях взаимоотношений организмов между собой и со средой обитания</a:t>
            </a:r>
          </a:p>
        </p:txBody>
      </p:sp>
      <p:sp>
        <p:nvSpPr>
          <p:cNvPr id="16" name="Управляющая кнопка: &quot;На главную&quot; 1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ACFC2C81-C882-4F75-8C32-9165A1130BDD}"/>
              </a:ext>
            </a:extLst>
          </p:cNvPr>
          <p:cNvSpPr/>
          <p:nvPr/>
        </p:nvSpPr>
        <p:spPr>
          <a:xfrm>
            <a:off x="10722278" y="6007185"/>
            <a:ext cx="641583" cy="67308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F3D4A5-0381-4200-89B2-AAAF34B21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685" y="1786834"/>
            <a:ext cx="7772041" cy="4363446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604795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883192-AE69-4064-92D6-215B80609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Физиология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3F7978AC-ED59-401C-97CA-286AC9DC1F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47572" y="1577383"/>
            <a:ext cx="3505199" cy="4262436"/>
          </a:xfrm>
        </p:spPr>
        <p:txBody>
          <a:bodyPr>
            <a:normAutofit/>
          </a:bodyPr>
          <a:lstStyle/>
          <a:p>
            <a:r>
              <a:rPr lang="ru-RU" sz="2400" b="1" dirty="0"/>
              <a:t>Физиология</a:t>
            </a:r>
            <a:r>
              <a:rPr lang="ru-RU" sz="2400" dirty="0"/>
              <a:t> – наука о процессах жизнедеятельности (функциях) и механизмах их регулирования в клетках, тканях, органах, системах органов и целостного организма</a:t>
            </a:r>
          </a:p>
        </p:txBody>
      </p:sp>
      <p:sp>
        <p:nvSpPr>
          <p:cNvPr id="16" name="Управляющая кнопка: &quot;На главную&quot; 1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ACFC2C81-C882-4F75-8C32-9165A1130BDD}"/>
              </a:ext>
            </a:extLst>
          </p:cNvPr>
          <p:cNvSpPr/>
          <p:nvPr/>
        </p:nvSpPr>
        <p:spPr>
          <a:xfrm>
            <a:off x="10722278" y="6007185"/>
            <a:ext cx="641583" cy="67308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2" name="Picture 4" descr="https://www.madbilder.ru/upload/images/articles/21/cb/21cb4225a1232574f8ef7fb46dcfff5e.jpg">
            <a:extLst>
              <a:ext uri="{FF2B5EF4-FFF2-40B4-BE49-F238E27FC236}">
                <a16:creationId xmlns:a16="http://schemas.microsoft.com/office/drawing/2014/main" id="{09B631FD-16E1-4FB1-BD49-51E7B27A1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48" y="1577383"/>
            <a:ext cx="7022926" cy="5267195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59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C1582C8-357A-49A3-BDC7-353234812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Ботаника</a:t>
            </a:r>
          </a:p>
        </p:txBody>
      </p:sp>
      <p:pic>
        <p:nvPicPr>
          <p:cNvPr id="8194" name="Picture 2" descr="http://af.kubagro.ru/kafedry/botanika/images/1.jpg">
            <a:extLst>
              <a:ext uri="{FF2B5EF4-FFF2-40B4-BE49-F238E27FC236}">
                <a16:creationId xmlns:a16="http://schemas.microsoft.com/office/drawing/2014/main" id="{C7BA1B72-D110-4566-B5CA-FC0752D0168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060" y="1678488"/>
            <a:ext cx="6511901" cy="423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 13">
            <a:extLst>
              <a:ext uri="{FF2B5EF4-FFF2-40B4-BE49-F238E27FC236}">
                <a16:creationId xmlns:a16="http://schemas.microsoft.com/office/drawing/2014/main" id="{C0EF5F97-7C6C-418E-9DE9-7730199243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7653" y="2019779"/>
            <a:ext cx="4313237" cy="3776663"/>
          </a:xfrm>
        </p:spPr>
        <p:txBody>
          <a:bodyPr>
            <a:normAutofit/>
          </a:bodyPr>
          <a:lstStyle/>
          <a:p>
            <a:r>
              <a:rPr lang="ru-RU" sz="2400" b="1" dirty="0"/>
              <a:t>Ботаника</a:t>
            </a:r>
            <a:r>
              <a:rPr lang="ru-RU" sz="2400" dirty="0"/>
              <a:t> – система наук, изучающая растения, их строение, физиологию, экологию, эволюцию и систематику</a:t>
            </a:r>
          </a:p>
        </p:txBody>
      </p:sp>
      <p:sp>
        <p:nvSpPr>
          <p:cNvPr id="10" name="Управляющая кнопка: &quot;На главную&quot;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D7C44CC-A72B-4481-B224-17905641ABD9}"/>
              </a:ext>
            </a:extLst>
          </p:cNvPr>
          <p:cNvSpPr/>
          <p:nvPr/>
        </p:nvSpPr>
        <p:spPr>
          <a:xfrm>
            <a:off x="1478070" y="6019711"/>
            <a:ext cx="641583" cy="67308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695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Override1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647252"/>
    </a:dk2>
    <a:lt2>
      <a:srgbClr val="EAE8CF"/>
    </a:lt2>
    <a:accent1>
      <a:srgbClr val="E78712"/>
    </a:accent1>
    <a:accent2>
      <a:srgbClr val="B73C26"/>
    </a:accent2>
    <a:accent3>
      <a:srgbClr val="865331"/>
    </a:accent3>
    <a:accent4>
      <a:srgbClr val="B38648"/>
    </a:accent4>
    <a:accent5>
      <a:srgbClr val="BBB473"/>
    </a:accent5>
    <a:accent6>
      <a:srgbClr val="849276"/>
    </a:accent6>
    <a:hlink>
      <a:srgbClr val="FDAB2A"/>
    </a:hlink>
    <a:folHlink>
      <a:srgbClr val="CCB182"/>
    </a:folHlink>
  </a:clrScheme>
</a:themeOverride>
</file>

<file path=ppt/theme/themeOverride2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647252"/>
    </a:dk2>
    <a:lt2>
      <a:srgbClr val="EAE8CF"/>
    </a:lt2>
    <a:accent1>
      <a:srgbClr val="E78712"/>
    </a:accent1>
    <a:accent2>
      <a:srgbClr val="B73C26"/>
    </a:accent2>
    <a:accent3>
      <a:srgbClr val="865331"/>
    </a:accent3>
    <a:accent4>
      <a:srgbClr val="B38648"/>
    </a:accent4>
    <a:accent5>
      <a:srgbClr val="BBB473"/>
    </a:accent5>
    <a:accent6>
      <a:srgbClr val="849276"/>
    </a:accent6>
    <a:hlink>
      <a:srgbClr val="FDAB2A"/>
    </a:hlink>
    <a:folHlink>
      <a:srgbClr val="CCB182"/>
    </a:folHlink>
  </a:clrScheme>
</a:themeOverride>
</file>

<file path=ppt/theme/themeOverride3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647252"/>
    </a:dk2>
    <a:lt2>
      <a:srgbClr val="EAE8CF"/>
    </a:lt2>
    <a:accent1>
      <a:srgbClr val="E78712"/>
    </a:accent1>
    <a:accent2>
      <a:srgbClr val="B73C26"/>
    </a:accent2>
    <a:accent3>
      <a:srgbClr val="865331"/>
    </a:accent3>
    <a:accent4>
      <a:srgbClr val="B38648"/>
    </a:accent4>
    <a:accent5>
      <a:srgbClr val="BBB473"/>
    </a:accent5>
    <a:accent6>
      <a:srgbClr val="849276"/>
    </a:accent6>
    <a:hlink>
      <a:srgbClr val="FDAB2A"/>
    </a:hlink>
    <a:folHlink>
      <a:srgbClr val="CCB182"/>
    </a:folHlink>
  </a:clrScheme>
</a:themeOverride>
</file>

<file path=ppt/theme/themeOverride4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647252"/>
    </a:dk2>
    <a:lt2>
      <a:srgbClr val="EAE8CF"/>
    </a:lt2>
    <a:accent1>
      <a:srgbClr val="E78712"/>
    </a:accent1>
    <a:accent2>
      <a:srgbClr val="B73C26"/>
    </a:accent2>
    <a:accent3>
      <a:srgbClr val="865331"/>
    </a:accent3>
    <a:accent4>
      <a:srgbClr val="B38648"/>
    </a:accent4>
    <a:accent5>
      <a:srgbClr val="BBB473"/>
    </a:accent5>
    <a:accent6>
      <a:srgbClr val="849276"/>
    </a:accent6>
    <a:hlink>
      <a:srgbClr val="FDAB2A"/>
    </a:hlink>
    <a:folHlink>
      <a:srgbClr val="CCB182"/>
    </a:folHlink>
  </a:clrScheme>
</a:themeOverride>
</file>

<file path=ppt/theme/themeOverride5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647252"/>
    </a:dk2>
    <a:lt2>
      <a:srgbClr val="EAE8CF"/>
    </a:lt2>
    <a:accent1>
      <a:srgbClr val="E78712"/>
    </a:accent1>
    <a:accent2>
      <a:srgbClr val="B73C26"/>
    </a:accent2>
    <a:accent3>
      <a:srgbClr val="865331"/>
    </a:accent3>
    <a:accent4>
      <a:srgbClr val="B38648"/>
    </a:accent4>
    <a:accent5>
      <a:srgbClr val="BBB473"/>
    </a:accent5>
    <a:accent6>
      <a:srgbClr val="849276"/>
    </a:accent6>
    <a:hlink>
      <a:srgbClr val="FDAB2A"/>
    </a:hlink>
    <a:folHlink>
      <a:srgbClr val="CCB182"/>
    </a:folHlink>
  </a:clrScheme>
</a:themeOverride>
</file>

<file path=ppt/theme/themeOverride6.xml><?xml version="1.0" encoding="utf-8"?>
<a:themeOverride xmlns:a="http://schemas.openxmlformats.org/drawingml/2006/main">
  <a:clrScheme name="Легкий дым">
    <a:dk1>
      <a:sysClr val="windowText" lastClr="000000"/>
    </a:dk1>
    <a:lt1>
      <a:sysClr val="window" lastClr="FFFFFF"/>
    </a:lt1>
    <a:dk2>
      <a:srgbClr val="647252"/>
    </a:dk2>
    <a:lt2>
      <a:srgbClr val="EAE8CF"/>
    </a:lt2>
    <a:accent1>
      <a:srgbClr val="E78712"/>
    </a:accent1>
    <a:accent2>
      <a:srgbClr val="B73C26"/>
    </a:accent2>
    <a:accent3>
      <a:srgbClr val="865331"/>
    </a:accent3>
    <a:accent4>
      <a:srgbClr val="B38648"/>
    </a:accent4>
    <a:accent5>
      <a:srgbClr val="BBB473"/>
    </a:accent5>
    <a:accent6>
      <a:srgbClr val="849276"/>
    </a:accent6>
    <a:hlink>
      <a:srgbClr val="FDAB2A"/>
    </a:hlink>
    <a:folHlink>
      <a:srgbClr val="CCB18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878</TotalTime>
  <Words>1502</Words>
  <Application>Microsoft Office PowerPoint</Application>
  <PresentationFormat>Широкоэкранный</PresentationFormat>
  <Paragraphs>248</Paragraphs>
  <Slides>47</Slides>
  <Notes>0</Notes>
  <HiddenSlides>19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1" baseType="lpstr">
      <vt:lpstr>Arial</vt:lpstr>
      <vt:lpstr>Century Gothic</vt:lpstr>
      <vt:lpstr>Wingdings 3</vt:lpstr>
      <vt:lpstr>Легкий дым</vt:lpstr>
      <vt:lpstr>Конкурс интерактивных презентаций «Интерактивная мозаика»-2017</vt:lpstr>
      <vt:lpstr>Биология – наука о живой природе</vt:lpstr>
      <vt:lpstr>Живая природа – совокупность организмов</vt:lpstr>
      <vt:lpstr>Биология – древнейшая наука</vt:lpstr>
      <vt:lpstr>Семья биологических наук</vt:lpstr>
      <vt:lpstr>Цитология</vt:lpstr>
      <vt:lpstr>Экология</vt:lpstr>
      <vt:lpstr>Физиология</vt:lpstr>
      <vt:lpstr>Ботаника</vt:lpstr>
      <vt:lpstr>Зоология</vt:lpstr>
      <vt:lpstr>Анатомия</vt:lpstr>
      <vt:lpstr>Этология</vt:lpstr>
      <vt:lpstr>Генетика</vt:lpstr>
      <vt:lpstr>Селекция</vt:lpstr>
      <vt:lpstr>Палеонтология</vt:lpstr>
      <vt:lpstr>Биотехнология</vt:lpstr>
      <vt:lpstr>Биохимия</vt:lpstr>
      <vt:lpstr>Презентация PowerPoint</vt:lpstr>
      <vt:lpstr>Методы исследования в биологии</vt:lpstr>
      <vt:lpstr>Наблюдение - </vt:lpstr>
      <vt:lpstr>Описательный метод - </vt:lpstr>
      <vt:lpstr>Эксперимент - </vt:lpstr>
      <vt:lpstr>Сравнительный метод - </vt:lpstr>
      <vt:lpstr>Исторический - </vt:lpstr>
      <vt:lpstr>Метод моделирования - </vt:lpstr>
      <vt:lpstr>Метод обобщения - </vt:lpstr>
      <vt:lpstr>Этапы научного исследования</vt:lpstr>
      <vt:lpstr>Вопросы и задания. </vt:lpstr>
      <vt:lpstr>Какие науки изучают данные объекты?</vt:lpstr>
      <vt:lpstr>Определите методы исследования</vt:lpstr>
      <vt:lpstr>Метод изучения живой природы, предполагающий создание ситуаций, помогающих выявить свойства биологических объектов</vt:lpstr>
      <vt:lpstr>Пример какого научного метода иллюстрирует сюжет картины голландского художника Рембрандта «Уроки анатомии доктора Николаса Тюльпа», написанной в 1632 г?</vt:lpstr>
      <vt:lpstr>Какой из перечисленных ниже процессов характерен только для животных?</vt:lpstr>
      <vt:lpstr>Пример какого научного метода иллюстрирует сюжет картины голландского художника Я. Стена «Пульс», написанной в середине XVII в.?</vt:lpstr>
      <vt:lpstr>Строение и распространение древних папоротниковидных изучает наука</vt:lpstr>
      <vt:lpstr>Какая наука изучает многообразие организмов и объединяет их в группы на основе родства?</vt:lpstr>
      <vt:lpstr>На рисунке изображён фрагмент энцефалограммы человека. Расшифровать её позволят знания в области</vt:lpstr>
      <vt:lpstr>Изучение сортового и видового разнообразия растений – задача науки</vt:lpstr>
      <vt:lpstr>Доказать родство изображённых организмов позволит метод</vt:lpstr>
      <vt:lpstr>Главный признак живого –</vt:lpstr>
      <vt:lpstr>Какое биологическое исследование может провести женщина, изображённая на картине Анри Матисса «Женщина перед аквариумом»?</vt:lpstr>
      <vt:lpstr>Какая наука занимается проблемами взаимосвязи организмов между собой и их средой обитания ?</vt:lpstr>
      <vt:lpstr>На фотографии изображена камера Скиннера, в которой содержится крыса. Она, нажимая на определённые кнопки и рычажки, получает корм. Какой метод является ведущим в изучении поведения млекопитающего в таких условиях?</vt:lpstr>
      <vt:lpstr>Благодарю за внимание и активную работу!</vt:lpstr>
      <vt:lpstr>Информационные ресурсы</vt:lpstr>
      <vt:lpstr>Информационные ресурсы</vt:lpstr>
      <vt:lpstr>Информационные ресурсы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Биология – наука о живой природе</dc:title>
  <dc:creator>user</dc:creator>
  <cp:lastModifiedBy>user</cp:lastModifiedBy>
  <cp:revision>78</cp:revision>
  <dcterms:created xsi:type="dcterms:W3CDTF">2017-08-08T08:42:46Z</dcterms:created>
  <dcterms:modified xsi:type="dcterms:W3CDTF">2017-08-23T10:50:25Z</dcterms:modified>
</cp:coreProperties>
</file>