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006E"/>
    <a:srgbClr val="6F339C"/>
    <a:srgbClr val="EBC5DF"/>
    <a:srgbClr val="532675"/>
    <a:srgbClr val="ADD5E4"/>
    <a:srgbClr val="FF4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1:46:06.656"/>
    </inkml:context>
    <inkml:brush xml:id="br0">
      <inkml:brushProperty name="width" value="0.07" units="cm"/>
      <inkml:brushProperty name="height" value="0.07" units="cm"/>
      <inkml:brushProperty name="color" value="#ED1C24"/>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2:05:41.208"/>
    </inkml:context>
    <inkml:brush xml:id="br0">
      <inkml:brushProperty name="width" value="0.2" units="cm"/>
      <inkml:brushProperty name="height" value="0.2" units="cm"/>
      <inkml:brushProperty name="color" value="#F2D80D"/>
    </inkml:brush>
  </inkml:definitions>
  <inkml:trace contextRef="#ctx0" brushRef="#br0">1 6276,'47'0,"-28"18,-14-12,66 17,-36-11,-23 0,59-12,-56 0,41 24,-14-24,-36 0,89 0,-48 0,-23 0,23 0,-37 0,51 0,-26 0,48 0,12 0,-44 0,-7 0,51 0,-76 0,56 0,41-23,-113 22,133-57,-106 45,159-34,-131 32,26-18,31-36,-111 67,114-45,-28 17,-38 13,66-7,-82 17,47-57,32-5,-112 67,116-46,-33-21,-54 44,86-70,-71 57,25-19,23-37,-89 88,82-59,-19 13,-43 33,69-52,-58 43,20-39,62-28,-98 79,76-62,1-1,-77 63,97-79,-60 49,-21-3,58-45,-81 79,66-112,18 10,-77 92,97-70,-60 49,2-3,35-45,-68 67,41-65,11-26,-63 94,102-94,-49 49,-19 20,68-70,-89 90,84-107,-26 27,-79 99,134-108,-60 49,-22 19,58-68,-89 89,84-84,38-16,-136 116,151-105,-83 59,0-1,106-58,-124 78,60-62,64-16,-188 117,188-117,-62 39,-65 40,127-56,-125 63,38-54,88-33,-190 119,213-94,-68 21,-101 51,169-73,-120 54,4 11,116-41,-192 64,171-80,-29 14,-113 51,163-73,-121 55,53 9,92-63,-217 87,173-57,5 28,-135 24,173-59,-117 36,-24-1,141 13,-191 18,100-14,17-1,-135 16,163 4,-92 0,-7 0,122 0,-173 0,134 0,-13 0,-133 0,185 48,-96-34,-44-5,92 38,-118-33,96-4,46 37,1 1,-89-19,-37-11,102 30,-120-35,74 68,14-36,-126-42,110 44,-58-23,-25 47,60 23,-56-54,17 15,15 16,-69-68,67 89,-53-42,-9-29,17 50,-15-45,6 66,-15 3,0-92,0 65,0-2,0-38,-48 67,25-48,-1 1,-71 47,83-83,-70 70,6-6,57-57,-76 52,51-38,-30 5,-92 33,145-62,-100 53,-10-6,96-41,-83 32,63-25,-32 51,-55-26,106-35,-47 24,24-13,0-46,-83 46,71-11,0-24,-95 12,129 0,-68 0,21 0,73 0,-131 0,71 0,0-23,-48-25,94 38,-44-27,-48-9,115 45,-69-47,36 25,-1-1,-35-23,49 32,-27-41,3 9,45 46,-47-70,33 41,7 13,8-101,0 81,0-21,46-11,-45 67,70-69,-18 18,-35 35,77-29,-57 27,-52 16,25-8,-22 24</inkml:trace>
  <inkml:trace contextRef="#ctx0" brushRef="#br0" timeOffset="2714">32871 6016,'-24'0,"1"0,-29 0,33 0,-52 0,43 0,-15 0,-52 0,78 0,-37 0,-24 0,61 0,-78-24,49 12,-26 24,-46-12,99 0,-81-48,3 9,76 31,-121-16,72 13,-2-25,-94 12,140 21,-67-41,-37-21,118 59,-130-65,45 16,28 15,-73-31,107 53,-48-35,-69-12,138 59,-128-88,46 66,26 8,-72-74,107 70,-96-47,-11-24,140 94,-138-92,60 28,42 35,-104-65,93 63,-92-54,-1-33,141 118,-164-116,70 37,48 42,-118-81,108 79,-52-62,-10 8,119 93,-165-140,41 52,82 59,-148-88,108 66,22-38,-105-52,148 127,-156-89,64 14,76 62,-133-114,95 81,-47-20,-24-61,128 128,-162-90,50 13,86 63,-125-90,82 59,0-24,-83-35,134 94,-125-47,14-31,120 86,-143-79,83 48,0-48,-82 0,133 77,-102-59,-8-24,118 84,-165-101,94 58,0 25,-71-60,114 65,-85-34,-43-26,170 85,-155-66,48 27,44 17,-140-20,153 33,-69-43,-28 12,148 42,-204-68,106 36,1 46,-84-81,119 43,-71 6,-71-26,204 45,-195 4,53-2,89 0,-175 0,148 0,-12 0,-112 0,205 0,-173 0,47 0,78 0,-133 47,94-23,0 23,-70 0,142-40,-144 10,16 40,113-43,-81 34,64-26,-32 27,-31 22,102-62,-87 29,-10 56,84-70,-65 95,46-60,1-24,-48 36,74-55,-29 39,-27 22,59-59,-53 77,45-43,5-10,-50 53,55-74,8 53,-13 10,19-74,-22 85,12-48,-24 1,13 70,14-76,18 35,-9 39,0-114,0 116,0-58,23-1,25 35,-33-64,41 35,37 51,-91-114,92 93,-46-48,23-23,47 71,-81-66,68 13,34 4,-136-45,163 94,-61-43,-68-33,129 28,-79-28,39 10,64-6,-177-21,163-4,-36 2,-90 0,115 0,-98 0,56 0,66 0,-176 0,164 0,-59-20,-94 17,142-68,-106 45,45-43,37 21,-118 41,47-57,27 6,-77 46,73-36,-47 25,1-25,23-47,-60 80,25-64,4 0,-32 63,-8-79,0 48,0 23,0-47,0 53,-24-11,2-58,20 79,-45-39,-9 5,17 13,-32-66,53 71,-58-46,-33 4,99 61,-85-43,-18 0,61 25,-90 0,92 14,52 18,-26-9,48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2:05:51.378"/>
    </inkml:context>
    <inkml:brush xml:id="br0">
      <inkml:brushProperty name="width" value="0.2" units="cm"/>
      <inkml:brushProperty name="height" value="0.2" units="cm"/>
      <inkml:brushProperty name="color" value="#F2D80D"/>
    </inkml:brush>
  </inkml:definitions>
  <inkml:trace contextRef="#ctx0" brushRef="#br0">0 0,'0'24,"0"-1,0-11,0 0,0 12,0-19,0 13,0 3,0-18,24 21,-12-12,0-1,-12 13,0-16,23 8,-11-4,0 23,12-35,-12 0,-24 47,36 1,-17-33,9-6,7 37,-22-45,23 46,-9-32,-7-6,40 38,-27-25,-19-20,22 45,-22-43,43 40,-27-27,-12-11,18 42,-15-29,29-15,9 44,-43-45,-8 41,39-27,-22-10,10 40,-13-28,4-14,10 42,-20-38,39 29,-25-20,-12-12,-6 41,24-35,-1 0,25-12,-40 0,7 47,25-27,-32-16,39 20,-35-24,0 0,59 47,-60-39,25 31,8-39,-41 0,69 24,-44-10,-9-4,5 13,-18-17,35 12,3 4,-41-20,68-2,-43 14,-8-5,51 15,-53-18,35 12,13 4,-61-21,42-1,2 0,-27 0,49 0,-46 0,21 24,25 0,-69-24,67 0,-36 16,-18-9,103-7,-77 0,13 48,17-1,-70-46,93-2,-21 20,-52-14,51-5,-41 0,32 0,32 23,-85-20,75-6,-12 3,-52 0,74 24,-53-13,11-22,42 35,-85-22,74-4,-9 2,-55 0,75 0,-57 12,-5-1,38-11,-57 0,67 0,1 0,-70 0,83 0,-57 0,-5 0,38 24,-57-19,43-10,34 28,-87-22,67 22,-26-23,-19 0,69 24,-67-17,62-14,24 7,-109 0,113 24,-29-24,-36 0,65 24,-83-18,73-12,27 6,-128 0,158 23,-62-6,-64-10,151-7,-117 0,-4 0,97 0,-158 0,126 0,-15 0,-72 0,118 0,-101 0,15 0,86 0,-157 0,150 0,-36 0,-78 0,98 0,-71 0,24 0,47 0,-137 0,156 0,-46 0,-88 0,138 0,-86 0,32 0,31 0,-122 0,126 0,25 0,-129 0,147 0,-102 12,-8 0,111 11,-146-17,101 12,4 3,-132-18,196 44,-106-7,-25-9,108 40,-146-55,101 15,25 12,-150-38,145 89,-82-46,24-25,59 48,-112-47,34 23,100 24,-187-71,141 95,-71-48,24 1,71 46,-113-63,36 9,75 54,-162-93,140 94,-49-49,-44-21,69 93,-63-63,32-15,32 55,-109-88,98 80,-19-34,-59-35,64 77,-54-56,-9 40,64 40,-87-110,55 76,-10-14,-35-47,30 47,-25-35,1 23,23 35,-38-77,6 61,-15 13,0-63,0 66,0-46,0-25,0 72,0-79,0 39,0 44,0-80,-71 76,35-48,1 1,-36 46,60-79,-73 18,-4 33,81-61,-111 66,59-36,23-47,-58 36,69-18,26-12,-177 50,162-41,-175 21,90-24,32 0,-75 0,85 0,-52 0,-23 0,122 0,-132-47,60 14,46 18,-83-8,77 14,-58-30,-18-8,115 46,-89-93,43 46,27 25,-73-95,62 76,19-11,-57-41,63 83,-31-73,2 10,26 53,11-73,0 51,0-33,0-66,0 126,0-86,0 10,0 65,24-67,-14 52,51-35,34-65,-85 127,122-64,-19 22,-84 43,89-34,-59 25,1-1,58 0,-94 19,47 10,-51-5,-17 0,9 0,-24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2:06:39.894"/>
    </inkml:context>
    <inkml:brush xml:id="br0">
      <inkml:brushProperty name="width" value="0.2" units="cm"/>
      <inkml:brushProperty name="height" value="0.2" units="cm"/>
      <inkml:brushProperty name="color" value="#F2D80D"/>
    </inkml:brush>
  </inkml:definitions>
  <inkml:trace contextRef="#ctx0" brushRef="#br0">12978 0,'0'24,"0"0,0-12,0 47,-24 12,18-53,-12-13,-25 39,39-40,4 19,-28-9,9-4,-29 37,30-28,-11 10,-37-7,61-21,-43 47,25-25,-1-23,-71 48,62-32,-5 15,-9 88,46-118,-93 92,46-45,25-25,-72 25,68-30,-17 11,-50-5,93-24,-93 47,20-10,53-27,-97 14,66-14,-38 51,-29-14,107-42,-94 38,33 30,51-52,-120 50,80-40,6-14,-86 30,110-36,-31 2,-31-13,69 0,-117 23,71-11,-24 0,-47 12,114-20,-86-8,12 24,86-17,-126-3,71 0,-24 0,-94 24,152-19,-92-10,-16 5,124 0,-168 24,94-12,0-1,-118 13,151-17,-65 10,-77-17,194 0,-179 23,57-8,51-6,-109 38,136-33,-81-28,-46 37,172-22,-156 23,35 8,70-17,-129 56,116-44,-20-30,-73 26,158-21,-173 20,46 12,80-21,-110 11,102-15,-40 29,-63-14,159-23,-152 22,76-11,24 23,-107-11,84-12,22 0,-129 35,163-41,-90 12,-18 1,102-15,-110 20,64-2,-10 3,-54 23,-24-1,50 11,90-45,-140 11,89-13,-11 25,-54 35,103-60,-88 25,-1 7,114-38,-152 66,83-36,24-23,-107 59,128-49,-90 51,-20-10,131-55,-126 39,41-3,39-17,-79 68,96-64,-51 9,-20 30,116-69,-141 141,49-65,44-36,-70 54,82-65,-44 58,-36 29,116-115,-118 163,55-51,34-62,-42 90,40-76,-7 10,-8 66,43-130,-63 142,67-83,0-47,0 70,0-55,0 17,0 39,0-88,0 80,0-16,0-47,0 71,0-48,47-47,24 47,-58-38,45 30,22 0,-65-31,104 16,-76-16,8 7,68 9,-99-20,78 16,21-20,-96 0,96 0,-42 0,-12 0,53 0,-83 0,49 0,26-22,-102 20,110-22,-47 10,-23 5,94-39,-105 36,44-47,-15-6,-61 59,66-88,-8 31,-31 31,39-63,-57 68,20-40,13-28,-23 0,-24-3,0 54,0-122,0 108,0-2,0-35,0 94,0-69,-33 6,18 34,-32-65,30 62,-61-5,7-9,70 46,-93-69,10 53,50 10,-84 7,59 0,-1 0,-58 0,105 0,-93 0,33 18,52-12,-50 88,39-52,-31-13,-32 66,73-73,44-20,-22 10,0-24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9T15:53:27.667"/>
    </inkml:context>
    <inkml:brush xml:id="br0">
      <inkml:brushProperty name="width" value="0.1" units="cm"/>
      <inkml:brushProperty name="height" value="0.1" units="cm"/>
      <inkml:brushProperty name="color" value="#006400"/>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20:17:56.474"/>
    </inkml:context>
    <inkml:brush xml:id="br0">
      <inkml:brushProperty name="width" value="0.05" units="cm"/>
      <inkml:brushProperty name="height" value="0.05" units="cm"/>
      <inkml:brushProperty name="color" value="#EA15C9"/>
    </inkml:brush>
  </inkml:definitions>
  <inkml:trace contextRef="#ctx0" brushRef="#br0">1729 1,'0'24,"-23"-24,11 0,0 0,12 23,-24 1,1 0,21-23,-20 21,-13-4,23-12,-12 18,14-15,-4 53,-33 9,43-66,-40 61,10-31,21-23,-34 35,28-28,-33-14,4 66,45-66,-41 37,26 12,12-37,-41 54,23-35,-23 23,0 12,39-59,-32 47,20 20,16-63,-67 55,36-36,23 1,-59 59,60-80,-49 41,16 31,41-80,-68 88,57-39,4-17,-14 32,18-53,-35 82,-3-35,40-59,-43 65,33-1,4-22,-37 71,35-89,-23 34,13 2,20-60,-45 65,31-25,8-21,-16 46,16-47,-7 46,-9 25,24-94,-24 69,8-22,9-25,7 48,0-55,0 15,0 17,0-48,0 71,0-39,0-17,0 80,0-63,0 7,0 55,0-93,23 69,-4-33,-14-26,42 60,-26-40,-18 32,44 8,-42-63,38 79,-25-32,-13-39,43 55,-28-40,7 33,44 31,-64-86,34 53,-4 12,-27-54,14 75,-13-48,49 1,11 23,-57-57,43 66,4-18,-51-53,37 62,-23-35,23 23,1 59,-39-95,29 49,2 9,-33-67,41 80,-25-46,1-24,47 47,-51-51,-16 31,41 61,-43-106,22 89,5-37,-11-22,29 35,-33-51,-4 55,13 15,-22-85,23 66,-8-7,-9-34,17 65,-15-59,6-1,8 60,-22-91,22 63,-6-17,-10-29,-7 74,0-60,0-23,0 83,0-92,0 65,0-1,0-40,0 44,0-44,0 17,-24 27,21-61,-18 51,2 15,15-57,-20 76,13-51,-2 6,-34 45,40-82,-34 45,23-1,13-43,-43 57,26-38,21 5,-47 10,42-42,-35 82,22-30,14-45,-42 82,34-69,2-5,-36 27,36-38,-2 74,-29-20,37-57,-19 88,12-48,-23 1,11 46,19-73,-37 53,0 10,36-73,-17 83,11-46,-24-1,-11 71,32-80,30 43,-61 12,45-91,-23 69,12-36,0 24,12 12,0-49,0 4,0 43,0-67,0 92,0-43,0-31,0 51,0-42,0 37,24-19,-22-43,20 40,13 8,-23-33,12 4,-15-13,29 28,9 9,-43-44,16 41,15 9,-23-35,36 53,-16-49,7 4,8 21,-39-39,55 8,-9 20,-37-25,54 36,-35-23,-1 23,36 1,-59-40,24 31,23-19,-47-16,59 67,-48-24,1 1,47 23,-59-60,0 25,28 24,-33-49,41 36,-34-5,-5-13,39 19,-36-36,0 23,31 30,-39-59,43 65,-47-29,0-13,24 42,-18-53,12 59,3-12,-19-59,22 65,-24-23,0-25,0 95,0-77,0 37,0 40,0-117,0 93,0-14,0-42,-24 57,16-63,-7 78,-33 32,48-141,-47 92,12-4,23-59,-36 64,27-52,-5 11,2 42,22-86,-43 100,8-36,26-51,-12 73,12-55,-49 38,-35 64,86-128,-53 114,8-2,37-86,-54 78,40-67,-33 40,-7 27,56-92,-41 90,-5 6,51-101,-85 97,48-59,23 48,-47 58,58-134,-45 80,-3 10,51-100,-61 121,35-71,25 24,-60 47,58-116,-22 114,-26 3,51-121,-37 144,23-83,-23 24,-1 82,35-136,-21 83,12 43,20-168,-45 178,33-59,4-47,10-35,0-29,0-38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20:18:31.310"/>
    </inkml:context>
    <inkml:brush xml:id="br0">
      <inkml:brushProperty name="width" value="0.05" units="cm"/>
      <inkml:brushProperty name="height" value="0.05" units="cm"/>
      <inkml:brushProperty name="color" value="#EA15C9"/>
    </inkml:brush>
  </inkml:definitions>
  <inkml:trace contextRef="#ctx0" brushRef="#br0">1 1,'3'3,"-3"-3,0 4,0-1,0-3,3 4,-3-1,0-3,0 3,0-3,0 4,0-1,0-3,4 4,-4-1,0-3,0 4,0-4,3 3,-3 24,0-27,0 3,0 1,0-4,0 3,0 1,0-4,0 3,0-3,0 4,0-1,0-3,0 3,0 1,0-4,0 3,0-3,0 4,0-1,4 4,-4-4,0-3,0 4,0-4,0 3,0 1,0-4,0 3,0 0,0-3,0 4,0-4,0 7,0-4,0-3,0 3,0-3,0 4,0-4,0 3,0 24,0-27,0 4,0-4,0 3,0 1,0-4,0 3,0 0,0-3,0 4,0-4,0 3,0 1,0-4,0 3,0 1,0-4,0 3,0-3,0 3,0 1,0-4,0 3,0 1,0-4,0 3,0-3,0 3,0 1,0-1,0 1,0-4,0 3,0-3,0 4,0-1,0-3,0 3,0 1,0-4,0 3,0-3,0 4,0 23,0-27,0 3,0 1,0-4,0 3,0 0,0-3,0 4,0-4,0 3,0 1,0-4,0 3,0 0,0-3,0 4,0-4,0 3,0 1,0-4,0 3,0 1,0-4,0 3,0-3,0 3,0 1,0-4,3 3,0 1,-3-4,0-4,-3-3,3 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4T20:18:39.609"/>
    </inkml:context>
    <inkml:brush xml:id="br0">
      <inkml:brushProperty name="width" value="0.05" units="cm"/>
      <inkml:brushProperty name="height" value="0.05" units="cm"/>
      <inkml:brushProperty name="color" value="#EA15C9"/>
    </inkml:brush>
  </inkml:definitions>
  <inkml:trace contextRef="#ctx0" brushRef="#br0">1 491,'3'-3,"0"3,-3 0,4-4,-1 4,-3 0,4-3,-4 3,3-3,0 3,-3 0,4 0,23-4,-27 4,3 0,-3-3,4 3,-4 0,3-4,1 4,-4 0,3 0,0 0,-3 0,4-3,-4 3,3-3,1 3,-4 0,3-28,1 28,-4 0,3-3,-3 3,3-3,1 3,-4 0,3-4,1 1,-4 3,3 0,-3 0,3-4,1 1,-4 3,3-3,1 3,-4 0,3-4,-3 4,4-3,-1 3,-3 0,3 0,1-4,-4 4,27 0,-27 0,3-3,-3 3,4-4,-4 4,0-3,3 3,-3 0,0-3,0 3,0-4,4 4,-4 0,0-3,3 3,-3 0,3-4,-3 4,0-3,0 3,4 0,-4 0,0-3,0 3,3 0,-3-4,0 4,4 0,-4-3,0 3,0-4,0 4,0-3,0-1,0 4,0-3,3 0,-3 3,0-4,0-23,0 27,3-3,-3 3,0-4,0 4,4-3,-4 3,2-2,-2 2,1-2,-1 2,0-3,4 3,-4 0,0-3,0 3,0-4,3 4,-3 0,0-3,0 3,4-4,-4 4,0-3,0 3,0-3,0 3,3 0,-3 0,0-4,3 4,-3 0,0-3,0-1,0 4,0-3,4-1,-4 4,0-3,0 3,0-3,0-1,0 4,3-3,-3 3,0-4,0 4,0-3,0 3,4 0,-4 0,0-3,0 3,3 0,-3-4,0 4,0-3,0-1,0 4,3 0,-3-27,0 27,0-3,4 3,-4 0,0-4,0 4,0-3,0 3,0-2,0 2,0-1,0 1,3 0,-3 0,0-4,0 4,4 0,-4-3,0 3,0-4,0 4,0-3,0 1,0 2,0-2,0 2,3 0,-3 0,0-3,0 3,27-3,-27 3,0-4,0 4,0-1,0 1,0-2,4 2,-4 0,0-4,0 4,0-3,3 3,-3 0,0-3,0 3,3 0,-3 0,0-4,4 4,-4 0,0-3,0 3,0-4,0 4,3 0,-3 0,0-3,0 3,4-4,-4 4,1-1,1-1,-2 2,0-3,0 3,2-2,0 0,-2 2,0-3,0 3,3 0,-3-4,0 4,2-1,-1-1,-1 2,4-27,-1 27,-3 0,0-4,0 4,0-1,0 1,0-2,4 2,-4 0,0-3,0-1,0 4,3 0,-3-3,0 3,3 0,-3-4,0 4,2-1,0-1,-2 2,0-2,0 1,0 1,3 0,-3 0,0-4,0 4,0-3,4 3,-4 0,0-4,0 4,0-3,0-1,0 4,3-3,-3 3,0-3,4-1,-4 4,3-3,-3 3,3 0,-3 0,0-4,0 4,4-3,-4 3,1-2,1 1,2-3,-4 4,0-3,0 3,3 0,-3 0,0-2,0 0,0 2,2 0,-1 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3FEDB-A3D1-F441-AFBE-8BCCEF4C82E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55F768D-81B5-A547-ADA9-44C9760AE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3939351-F225-264D-8B96-C5309CC011E1}"/>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5" name="Espace réservé du pied de page 4">
            <a:extLst>
              <a:ext uri="{FF2B5EF4-FFF2-40B4-BE49-F238E27FC236}">
                <a16:creationId xmlns:a16="http://schemas.microsoft.com/office/drawing/2014/main" id="{59529338-FAE5-F249-9444-606255EBA2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750127-B649-DE45-A106-C7EBEEFAF21E}"/>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251766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DE40E0-AAAD-C84A-AE47-962979BD87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5B4FEE-8F20-884A-A401-A98ED64D26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8E1CE4-2DD8-9940-86B6-B05E4ECF9D9B}"/>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5" name="Espace réservé du pied de page 4">
            <a:extLst>
              <a:ext uri="{FF2B5EF4-FFF2-40B4-BE49-F238E27FC236}">
                <a16:creationId xmlns:a16="http://schemas.microsoft.com/office/drawing/2014/main" id="{35DD5558-02F2-1449-B0B5-81980A3D6BB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06510E-14AD-374D-892F-1AC1FFA8AD65}"/>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278910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DFE6C9E-8627-3E4A-AF61-7D503D9D746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AC17A8C-5EB3-2E4F-8F44-3AD4374A874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00E0D4-9B2A-3546-B3F8-B6BE3B36E378}"/>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5" name="Espace réservé du pied de page 4">
            <a:extLst>
              <a:ext uri="{FF2B5EF4-FFF2-40B4-BE49-F238E27FC236}">
                <a16:creationId xmlns:a16="http://schemas.microsoft.com/office/drawing/2014/main" id="{31392709-24BF-F04D-8FC8-27523BDFB31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7F11477-1BC6-DC46-840A-CEDD4F1611C2}"/>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2678665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D00B11-0D4B-C946-8E0B-4DB4DDEF11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95DCD93-C284-F94D-B1CE-131FE53DC59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5B3CE7-B5ED-624C-B47B-E895B0E19CAD}"/>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5" name="Espace réservé du pied de page 4">
            <a:extLst>
              <a:ext uri="{FF2B5EF4-FFF2-40B4-BE49-F238E27FC236}">
                <a16:creationId xmlns:a16="http://schemas.microsoft.com/office/drawing/2014/main" id="{8014B0B0-0922-3D4E-AE4C-7BB315E7488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822A6D-6DFA-CA4E-8FBA-0B1BFC6175E4}"/>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2049739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A9B2F6-4102-A749-99E6-BD9EC666385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95879C0-F588-9448-ADAA-E8252237B7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5079B5C-6D91-1F4A-94AF-2C268F6B30E6}"/>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5" name="Espace réservé du pied de page 4">
            <a:extLst>
              <a:ext uri="{FF2B5EF4-FFF2-40B4-BE49-F238E27FC236}">
                <a16:creationId xmlns:a16="http://schemas.microsoft.com/office/drawing/2014/main" id="{F97B81A3-9341-7D4A-9215-14318A7013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499EAF3-FF65-C141-89C0-F820EDDAE97A}"/>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919337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050532-3132-EB46-A3DC-A7137F0121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235BE5-1DAC-BF4D-BE5A-A56DD570C20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8BD7CBB-F5C7-6E43-A61C-A8E69E9DC1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F9E7DB-8828-D84C-88C0-6707C6CEBE20}"/>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6" name="Espace réservé du pied de page 5">
            <a:extLst>
              <a:ext uri="{FF2B5EF4-FFF2-40B4-BE49-F238E27FC236}">
                <a16:creationId xmlns:a16="http://schemas.microsoft.com/office/drawing/2014/main" id="{84B90A76-690B-7340-8CE7-AADDEBC732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8967989-5D08-1345-A4EC-B7A8977A79F2}"/>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154533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F73E7-3583-8547-A488-B072FDCADE0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CADB863-365C-D44A-9473-2B0BADB9F7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33960CF-F6AE-F045-845D-5291B9B81D8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88E3B58-37CC-124F-9F18-51DBB6719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201BB6-206B-5048-8CB8-0539ECEE3B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E37720-FAFD-A444-AC5C-5313A3563EB1}"/>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8" name="Espace réservé du pied de page 7">
            <a:extLst>
              <a:ext uri="{FF2B5EF4-FFF2-40B4-BE49-F238E27FC236}">
                <a16:creationId xmlns:a16="http://schemas.microsoft.com/office/drawing/2014/main" id="{8C2D6839-C743-3C42-AFF3-6EB54BBE7BD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6BE4CFE-40B0-9942-B45F-3CFC7D5A1B30}"/>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86965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1DF21E-C9B2-F94E-9948-071528B20A5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54ECDA8-453B-E045-BE4E-6E6C2FC77FA4}"/>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4" name="Espace réservé du pied de page 3">
            <a:extLst>
              <a:ext uri="{FF2B5EF4-FFF2-40B4-BE49-F238E27FC236}">
                <a16:creationId xmlns:a16="http://schemas.microsoft.com/office/drawing/2014/main" id="{0013C838-0868-CC41-AE97-1673994E120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C5F7670-D56D-2B4E-B0F3-218A643376EF}"/>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168957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E90841-F0F6-7A4E-A4E0-C57A0D609A72}"/>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3" name="Espace réservé du pied de page 2">
            <a:extLst>
              <a:ext uri="{FF2B5EF4-FFF2-40B4-BE49-F238E27FC236}">
                <a16:creationId xmlns:a16="http://schemas.microsoft.com/office/drawing/2014/main" id="{59FA5D6F-6FAA-B244-8269-C3354546A4D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0104CF8-3473-9843-9E1C-DA4CB70D0399}"/>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289002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6B5FE-21B4-C44F-BA93-3F8C1990855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1D21CC2-E17F-3F49-B617-25114DC09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5DB9FCB-9C5A-B843-9467-E6C0B46F6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754D9F-FE14-B040-A6C5-6101208F1C88}"/>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6" name="Espace réservé du pied de page 5">
            <a:extLst>
              <a:ext uri="{FF2B5EF4-FFF2-40B4-BE49-F238E27FC236}">
                <a16:creationId xmlns:a16="http://schemas.microsoft.com/office/drawing/2014/main" id="{1F001F14-BF83-7F45-8ED7-8FC6997D85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9E5105-5B6A-DF48-9AC0-C3C803371BA3}"/>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792281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62F26F-99DB-8545-86FC-22B7904BF24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DD8F47F-2BCF-EA40-9274-AC050C4AE4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CB8A889-C736-8043-BB32-6900A7FB9F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68A3F4C-146F-D24E-B889-8AD9008CF13B}"/>
              </a:ext>
            </a:extLst>
          </p:cNvPr>
          <p:cNvSpPr>
            <a:spLocks noGrp="1"/>
          </p:cNvSpPr>
          <p:nvPr>
            <p:ph type="dt" sz="half" idx="10"/>
          </p:nvPr>
        </p:nvSpPr>
        <p:spPr/>
        <p:txBody>
          <a:bodyPr/>
          <a:lstStyle/>
          <a:p>
            <a:fld id="{188CCD1D-3CA8-E047-A700-F6C69771241E}" type="datetimeFigureOut">
              <a:rPr lang="fr-FR" smtClean="0"/>
              <a:t>13/03/2021</a:t>
            </a:fld>
            <a:endParaRPr lang="fr-FR"/>
          </a:p>
        </p:txBody>
      </p:sp>
      <p:sp>
        <p:nvSpPr>
          <p:cNvPr id="6" name="Espace réservé du pied de page 5">
            <a:extLst>
              <a:ext uri="{FF2B5EF4-FFF2-40B4-BE49-F238E27FC236}">
                <a16:creationId xmlns:a16="http://schemas.microsoft.com/office/drawing/2014/main" id="{CFD96747-CD64-2B4A-8BFF-09D2D1565BF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34C5E7-F0D1-6E40-8529-AC3938E8815F}"/>
              </a:ext>
            </a:extLst>
          </p:cNvPr>
          <p:cNvSpPr>
            <a:spLocks noGrp="1"/>
          </p:cNvSpPr>
          <p:nvPr>
            <p:ph type="sldNum" sz="quarter" idx="12"/>
          </p:nvPr>
        </p:nvSpPr>
        <p:spPr/>
        <p:txBody>
          <a:bodyPr/>
          <a:lstStyle/>
          <a:p>
            <a:fld id="{8C9329A9-C998-FC43-B153-2B246566F21B}" type="slidenum">
              <a:rPr lang="fr-FR" smtClean="0"/>
              <a:t>‹N°›</a:t>
            </a:fld>
            <a:endParaRPr lang="fr-FR"/>
          </a:p>
        </p:txBody>
      </p:sp>
    </p:spTree>
    <p:extLst>
      <p:ext uri="{BB962C8B-B14F-4D97-AF65-F5344CB8AC3E}">
        <p14:creationId xmlns:p14="http://schemas.microsoft.com/office/powerpoint/2010/main" val="91229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EF37FB2-7CDE-CD44-BD43-35B415C1C6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A39E4A-40E8-9649-A947-1F58A07B60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C5A6DFB-5AE0-4E46-BAA0-610A40A300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CCD1D-3CA8-E047-A700-F6C69771241E}" type="datetimeFigureOut">
              <a:rPr lang="fr-FR" smtClean="0"/>
              <a:t>13/03/2021</a:t>
            </a:fld>
            <a:endParaRPr lang="fr-FR"/>
          </a:p>
        </p:txBody>
      </p:sp>
      <p:sp>
        <p:nvSpPr>
          <p:cNvPr id="5" name="Espace réservé du pied de page 4">
            <a:extLst>
              <a:ext uri="{FF2B5EF4-FFF2-40B4-BE49-F238E27FC236}">
                <a16:creationId xmlns:a16="http://schemas.microsoft.com/office/drawing/2014/main" id="{CF20AD17-6BDE-064F-8B34-AE48F1F5D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4DFD147-FD3E-B341-93F7-27952978F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329A9-C998-FC43-B153-2B246566F21B}" type="slidenum">
              <a:rPr lang="fr-FR" smtClean="0"/>
              <a:t>‹N°›</a:t>
            </a:fld>
            <a:endParaRPr lang="fr-FR"/>
          </a:p>
        </p:txBody>
      </p:sp>
    </p:spTree>
    <p:extLst>
      <p:ext uri="{BB962C8B-B14F-4D97-AF65-F5344CB8AC3E}">
        <p14:creationId xmlns:p14="http://schemas.microsoft.com/office/powerpoint/2010/main" val="936019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 /><Relationship Id="rId3" Type="http://schemas.openxmlformats.org/officeDocument/2006/relationships/image" Target="../media/image1.png" /><Relationship Id="rId7" Type="http://schemas.openxmlformats.org/officeDocument/2006/relationships/customXml" Target="../ink/ink3.xml" /><Relationship Id="rId2" Type="http://schemas.openxmlformats.org/officeDocument/2006/relationships/customXml" Target="../ink/ink1.xml" /><Relationship Id="rId1" Type="http://schemas.openxmlformats.org/officeDocument/2006/relationships/slideLayout" Target="../slideLayouts/slideLayout1.xml" /><Relationship Id="rId6" Type="http://schemas.openxmlformats.org/officeDocument/2006/relationships/image" Target="../media/image3.png" /><Relationship Id="rId5" Type="http://schemas.openxmlformats.org/officeDocument/2006/relationships/customXml" Target="../ink/ink2.xml" /><Relationship Id="rId10" Type="http://schemas.openxmlformats.org/officeDocument/2006/relationships/image" Target="../media/image5.png" /><Relationship Id="rId4" Type="http://schemas.openxmlformats.org/officeDocument/2006/relationships/image" Target="../media/image1.jpeg" /><Relationship Id="rId9" Type="http://schemas.openxmlformats.org/officeDocument/2006/relationships/customXml" Target="../ink/ink4.xml" /></Relationships>
</file>

<file path=ppt/slides/_rels/slide10.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hyperlink" Target="https://www.google.com/search?q=personnage+Usbek+lettre+persane&amp;bih=746&amp;biw=1536&amp;rlz=1CAGMMR_enGA919&amp;hl=en&amp;sxsrf=ALeKk00jbXmxMfIZ6RyMQPQsgZU4fRbsDw:1609609986026&amp;tbm=isch&amp;source=iu&amp;ictx=1&amp;fir=pJQ4C2d96BgS-M%252CgtJUZd9sGlESiM%252C_&amp;vet=1&amp;usg=AI4_-kRLI9bz4aNT-5DLQi5sYJGNlGsCZg&amp;sa=X&amp;ved=2ahUKEwijnsa76P3tAhVSasAKHTgCB7cQ9QF6BAgTEAE#imgrc=pJQ4C2d96BgS-M" TargetMode="Externa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2.xml" /><Relationship Id="rId4" Type="http://schemas.openxmlformats.org/officeDocument/2006/relationships/image" Target="../media/image16.jpeg" /></Relationships>
</file>

<file path=ppt/slides/_rels/slide13.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customXml" Target="../ink/ink5.xml" /><Relationship Id="rId1" Type="http://schemas.openxmlformats.org/officeDocument/2006/relationships/slideLayout" Target="../slideLayouts/slideLayout2.xml" /><Relationship Id="rId5" Type="http://schemas.openxmlformats.org/officeDocument/2006/relationships/image" Target="../media/image5.jpeg" /><Relationship Id="rId4" Type="http://schemas.openxmlformats.org/officeDocument/2006/relationships/image" Target="../media/image4.jpeg"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1.png" /><Relationship Id="rId7" Type="http://schemas.openxmlformats.org/officeDocument/2006/relationships/image" Target="../media/image13.png" /><Relationship Id="rId2" Type="http://schemas.openxmlformats.org/officeDocument/2006/relationships/customXml" Target="../ink/ink6.xml" /><Relationship Id="rId1" Type="http://schemas.openxmlformats.org/officeDocument/2006/relationships/slideLayout" Target="../slideLayouts/slideLayout2.xml" /><Relationship Id="rId6" Type="http://schemas.openxmlformats.org/officeDocument/2006/relationships/customXml" Target="../ink/ink8.xml" /><Relationship Id="rId5" Type="http://schemas.openxmlformats.org/officeDocument/2006/relationships/image" Target="../media/image12.png" /><Relationship Id="rId4" Type="http://schemas.openxmlformats.org/officeDocument/2006/relationships/customXml" Target="../ink/ink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D64F9D-F51D-8348-B36E-50B5A4DCCA79}"/>
              </a:ext>
            </a:extLst>
          </p:cNvPr>
          <p:cNvSpPr>
            <a:spLocks noGrp="1"/>
          </p:cNvSpPr>
          <p:nvPr>
            <p:ph type="ctrTitle"/>
          </p:nvPr>
        </p:nvSpPr>
        <p:spPr>
          <a:xfrm>
            <a:off x="2333503" y="1647129"/>
            <a:ext cx="7418127" cy="1888674"/>
          </a:xfrm>
        </p:spPr>
        <p:txBody>
          <a:bodyPr/>
          <a:lstStyle/>
          <a:p>
            <a:r>
              <a:rPr lang="en-US">
                <a:latin typeface="Script MT Bold" panose="02000000000000000000" pitchFamily="2" charset="0"/>
                <a:ea typeface="Script MT Bold" panose="02000000000000000000" pitchFamily="2" charset="0"/>
              </a:rPr>
              <a:t>Mon carnet de lecture personel !!</a:t>
            </a:r>
            <a:endParaRPr lang="fr-FR">
              <a:latin typeface="Script MT Bold" panose="02000000000000000000" pitchFamily="2" charset="0"/>
              <a:ea typeface="Script MT Bold" panose="02000000000000000000" pitchFamily="2" charset="0"/>
            </a:endParaRPr>
          </a:p>
        </p:txBody>
      </p:sp>
      <p:sp>
        <p:nvSpPr>
          <p:cNvPr id="3" name="Sous-titre 2">
            <a:extLst>
              <a:ext uri="{FF2B5EF4-FFF2-40B4-BE49-F238E27FC236}">
                <a16:creationId xmlns:a16="http://schemas.microsoft.com/office/drawing/2014/main" id="{CF2BDD22-A7F9-7542-832C-629B6B4AC9E3}"/>
              </a:ext>
            </a:extLst>
          </p:cNvPr>
          <p:cNvSpPr>
            <a:spLocks noGrp="1"/>
          </p:cNvSpPr>
          <p:nvPr>
            <p:ph type="subTitle" idx="1"/>
          </p:nvPr>
        </p:nvSpPr>
        <p:spPr>
          <a:xfrm>
            <a:off x="456346" y="3022027"/>
            <a:ext cx="2100809" cy="1655762"/>
          </a:xfrm>
        </p:spPr>
        <p:txBody>
          <a:bodyPr>
            <a:noAutofit/>
          </a:bodyPr>
          <a:lstStyle/>
          <a:p>
            <a:pPr marL="342900" indent="-342900" algn="l">
              <a:buFontTx/>
              <a:buChar char="-"/>
            </a:pPr>
            <a:r>
              <a:rPr lang="en-US" sz="2000">
                <a:latin typeface="Script MT Bold" panose="03040602040607080904" pitchFamily="66" charset="0"/>
              </a:rPr>
              <a:t>Poésie </a:t>
            </a:r>
          </a:p>
          <a:p>
            <a:pPr marL="342900" indent="-342900" algn="l">
              <a:buFontTx/>
              <a:buChar char="-"/>
            </a:pPr>
            <a:r>
              <a:rPr lang="en-US" sz="2000">
                <a:latin typeface="Script MT Bold" panose="03040602040607080904" pitchFamily="66" charset="0"/>
              </a:rPr>
              <a:t>Théâtre </a:t>
            </a:r>
          </a:p>
          <a:p>
            <a:pPr marL="342900" indent="-342900" algn="l">
              <a:buFontTx/>
              <a:buChar char="-"/>
            </a:pPr>
            <a:r>
              <a:rPr lang="en-US" sz="2000">
                <a:latin typeface="Script MT Bold" panose="03040602040607080904" pitchFamily="66" charset="0"/>
              </a:rPr>
              <a:t>Roman </a:t>
            </a:r>
          </a:p>
          <a:p>
            <a:pPr marL="342900" indent="-342900" algn="l">
              <a:buFontTx/>
              <a:buChar char="-"/>
            </a:pPr>
            <a:r>
              <a:rPr lang="en-US" sz="2000">
                <a:latin typeface="Script MT Bold" panose="03040602040607080904" pitchFamily="66" charset="0"/>
              </a:rPr>
              <a:t>Argumentation </a:t>
            </a:r>
            <a:endParaRPr lang="fr-FR" sz="2000">
              <a:latin typeface="Script MT Bold" panose="03040602040607080904" pitchFamily="66" charset="0"/>
            </a:endParaRPr>
          </a:p>
        </p:txBody>
      </p:sp>
      <mc:AlternateContent xmlns:mc="http://schemas.openxmlformats.org/markup-compatibility/2006" xmlns:p14="http://schemas.microsoft.com/office/powerpoint/2010/main">
        <mc:Choice Requires="p14">
          <p:contentPart p14:bwMode="auto" r:id="rId2">
            <p14:nvContentPartPr>
              <p14:cNvPr id="16" name="Encre 15">
                <a:extLst>
                  <a:ext uri="{FF2B5EF4-FFF2-40B4-BE49-F238E27FC236}">
                    <a16:creationId xmlns:a16="http://schemas.microsoft.com/office/drawing/2014/main" id="{43B74C3F-D052-8040-88AE-56E2C07B36B8}"/>
                  </a:ext>
                </a:extLst>
              </p14:cNvPr>
              <p14:cNvContentPartPr/>
              <p14:nvPr/>
            </p14:nvContentPartPr>
            <p14:xfrm>
              <a:off x="604249" y="1258471"/>
              <a:ext cx="360" cy="360"/>
            </p14:xfrm>
          </p:contentPart>
        </mc:Choice>
        <mc:Fallback xmlns="">
          <p:pic>
            <p:nvPicPr>
              <p:cNvPr id="16" name="Encre 15">
                <a:extLst>
                  <a:ext uri="{FF2B5EF4-FFF2-40B4-BE49-F238E27FC236}">
                    <a16:creationId xmlns:a16="http://schemas.microsoft.com/office/drawing/2014/main" id="{43B74C3F-D052-8040-88AE-56E2C07B36B8}"/>
                  </a:ext>
                </a:extLst>
              </p:cNvPr>
              <p:cNvPicPr/>
              <p:nvPr/>
            </p:nvPicPr>
            <p:blipFill>
              <a:blip r:embed="rId3"/>
              <a:stretch>
                <a:fillRect/>
              </a:stretch>
            </p:blipFill>
            <p:spPr>
              <a:xfrm>
                <a:off x="591649" y="1245871"/>
                <a:ext cx="25200" cy="25200"/>
              </a:xfrm>
              <a:prstGeom prst="rect">
                <a:avLst/>
              </a:prstGeom>
            </p:spPr>
          </p:pic>
        </mc:Fallback>
      </mc:AlternateContent>
      <p:pic>
        <p:nvPicPr>
          <p:cNvPr id="21" name="Image 20">
            <a:extLst>
              <a:ext uri="{FF2B5EF4-FFF2-40B4-BE49-F238E27FC236}">
                <a16:creationId xmlns:a16="http://schemas.microsoft.com/office/drawing/2014/main" id="{013F3B0A-D307-0740-8562-B24078E3155E}"/>
              </a:ext>
            </a:extLst>
          </p:cNvPr>
          <p:cNvPicPr>
            <a:picLocks noChangeAspect="1"/>
          </p:cNvPicPr>
          <p:nvPr/>
        </p:nvPicPr>
        <p:blipFill>
          <a:blip r:embed="rId4"/>
          <a:stretch>
            <a:fillRect/>
          </a:stretch>
        </p:blipFill>
        <p:spPr>
          <a:xfrm>
            <a:off x="4171986" y="3747899"/>
            <a:ext cx="3741159" cy="1413149"/>
          </a:xfrm>
          <a:prstGeom prst="rect">
            <a:avLst/>
          </a:prstGeom>
        </p:spPr>
      </p:pic>
      <p:sp>
        <p:nvSpPr>
          <p:cNvPr id="22" name="ZoneTexte 21">
            <a:extLst>
              <a:ext uri="{FF2B5EF4-FFF2-40B4-BE49-F238E27FC236}">
                <a16:creationId xmlns:a16="http://schemas.microsoft.com/office/drawing/2014/main" id="{800745F6-4EEA-4D4F-A907-18F4E2EAD8F1}"/>
              </a:ext>
            </a:extLst>
          </p:cNvPr>
          <p:cNvSpPr txBox="1"/>
          <p:nvPr/>
        </p:nvSpPr>
        <p:spPr>
          <a:xfrm rot="19738243">
            <a:off x="4007" y="363513"/>
            <a:ext cx="1828800" cy="523220"/>
          </a:xfrm>
          <a:prstGeom prst="rect">
            <a:avLst/>
          </a:prstGeom>
          <a:noFill/>
        </p:spPr>
        <p:txBody>
          <a:bodyPr wrap="square" rtlCol="0">
            <a:spAutoFit/>
          </a:bodyPr>
          <a:lstStyle/>
          <a:p>
            <a:pPr algn="l"/>
            <a:r>
              <a:rPr lang="en-US" sz="2400">
                <a:solidFill>
                  <a:schemeClr val="accent1"/>
                </a:solidFill>
                <a:latin typeface="Script MT Bold" panose="03040602040607080904" pitchFamily="66" charset="0"/>
              </a:rPr>
              <a:t>Baudelaire</a:t>
            </a:r>
            <a:r>
              <a:rPr lang="en-US" sz="2800">
                <a:solidFill>
                  <a:schemeClr val="accent1"/>
                </a:solidFill>
                <a:latin typeface="Script MT Bold" panose="03040602040607080904" pitchFamily="66" charset="0"/>
              </a:rPr>
              <a:t> </a:t>
            </a:r>
            <a:endParaRPr lang="fr-FR" sz="2800">
              <a:solidFill>
                <a:schemeClr val="accent1"/>
              </a:solidFill>
              <a:latin typeface="Script MT Bold" panose="03040602040607080904" pitchFamily="66" charset="0"/>
            </a:endParaRPr>
          </a:p>
        </p:txBody>
      </p:sp>
      <p:sp>
        <p:nvSpPr>
          <p:cNvPr id="23" name="ZoneTexte 22">
            <a:extLst>
              <a:ext uri="{FF2B5EF4-FFF2-40B4-BE49-F238E27FC236}">
                <a16:creationId xmlns:a16="http://schemas.microsoft.com/office/drawing/2014/main" id="{DD305A75-7300-604E-A428-6BAC70FF0359}"/>
              </a:ext>
            </a:extLst>
          </p:cNvPr>
          <p:cNvSpPr txBox="1"/>
          <p:nvPr/>
        </p:nvSpPr>
        <p:spPr>
          <a:xfrm rot="2577809">
            <a:off x="10567510" y="661616"/>
            <a:ext cx="1828800" cy="369332"/>
          </a:xfrm>
          <a:prstGeom prst="rect">
            <a:avLst/>
          </a:prstGeom>
          <a:noFill/>
        </p:spPr>
        <p:txBody>
          <a:bodyPr wrap="square" rtlCol="0">
            <a:spAutoFit/>
          </a:bodyPr>
          <a:lstStyle/>
          <a:p>
            <a:pPr algn="l"/>
            <a:r>
              <a:rPr lang="en-US">
                <a:solidFill>
                  <a:srgbClr val="00B050"/>
                </a:solidFill>
                <a:latin typeface="Algerian" panose="02000000000000000000" pitchFamily="2" charset="0"/>
                <a:ea typeface="Algerian" panose="02000000000000000000" pitchFamily="2" charset="0"/>
              </a:rPr>
              <a:t>Victor hugo</a:t>
            </a:r>
            <a:r>
              <a:rPr lang="en-US">
                <a:latin typeface="Algerian" panose="02000000000000000000" pitchFamily="2" charset="0"/>
                <a:ea typeface="Algerian" panose="02000000000000000000" pitchFamily="2" charset="0"/>
              </a:rPr>
              <a:t> </a:t>
            </a:r>
            <a:endParaRPr lang="fr-FR">
              <a:latin typeface="Algerian" panose="02000000000000000000" pitchFamily="2" charset="0"/>
              <a:ea typeface="Algerian" panose="02000000000000000000" pitchFamily="2" charset="0"/>
            </a:endParaRPr>
          </a:p>
        </p:txBody>
      </p:sp>
      <p:sp>
        <p:nvSpPr>
          <p:cNvPr id="26" name="ZoneTexte 25">
            <a:extLst>
              <a:ext uri="{FF2B5EF4-FFF2-40B4-BE49-F238E27FC236}">
                <a16:creationId xmlns:a16="http://schemas.microsoft.com/office/drawing/2014/main" id="{3323E9C2-4F46-C44B-8548-EABBABA80210}"/>
              </a:ext>
            </a:extLst>
          </p:cNvPr>
          <p:cNvSpPr txBox="1"/>
          <p:nvPr/>
        </p:nvSpPr>
        <p:spPr>
          <a:xfrm rot="2560371">
            <a:off x="-34271" y="5988018"/>
            <a:ext cx="2027546" cy="400110"/>
          </a:xfrm>
          <a:prstGeom prst="rect">
            <a:avLst/>
          </a:prstGeom>
          <a:noFill/>
        </p:spPr>
        <p:txBody>
          <a:bodyPr wrap="square" rtlCol="0">
            <a:spAutoFit/>
          </a:bodyPr>
          <a:lstStyle/>
          <a:p>
            <a:pPr algn="l"/>
            <a:r>
              <a:rPr lang="en-US" sz="2000">
                <a:solidFill>
                  <a:schemeClr val="accent2"/>
                </a:solidFill>
                <a:latin typeface="Cooper Black" panose="02000000000000000000" pitchFamily="2" charset="0"/>
                <a:ea typeface="Cooper Black" panose="02000000000000000000" pitchFamily="2" charset="0"/>
              </a:rPr>
              <a:t>Montesquieu</a:t>
            </a:r>
            <a:r>
              <a:rPr lang="en-US" sz="2000">
                <a:latin typeface="Cooper Black" panose="02000000000000000000" pitchFamily="2" charset="0"/>
                <a:ea typeface="Cooper Black" panose="02000000000000000000" pitchFamily="2" charset="0"/>
              </a:rPr>
              <a:t> </a:t>
            </a:r>
            <a:endParaRPr lang="fr-FR" sz="2000">
              <a:latin typeface="Cooper Black" panose="02000000000000000000" pitchFamily="2" charset="0"/>
              <a:ea typeface="Cooper Black" panose="02000000000000000000" pitchFamily="2" charset="0"/>
            </a:endParaRPr>
          </a:p>
        </p:txBody>
      </p:sp>
      <mc:AlternateContent xmlns:mc="http://schemas.openxmlformats.org/markup-compatibility/2006" xmlns:p14="http://schemas.microsoft.com/office/powerpoint/2010/main">
        <mc:Choice Requires="p14">
          <p:contentPart p14:bwMode="auto" r:id="rId5">
            <p14:nvContentPartPr>
              <p14:cNvPr id="32" name="Encre 32">
                <a:extLst>
                  <a:ext uri="{FF2B5EF4-FFF2-40B4-BE49-F238E27FC236}">
                    <a16:creationId xmlns:a16="http://schemas.microsoft.com/office/drawing/2014/main" id="{8C454250-5AB2-814F-B090-A5D8D032566F}"/>
                  </a:ext>
                </a:extLst>
              </p14:cNvPr>
              <p14:cNvContentPartPr/>
              <p14:nvPr/>
            </p14:nvContentPartPr>
            <p14:xfrm>
              <a:off x="108889" y="457831"/>
              <a:ext cx="11833920" cy="2293560"/>
            </p14:xfrm>
          </p:contentPart>
        </mc:Choice>
        <mc:Fallback xmlns="">
          <p:pic>
            <p:nvPicPr>
              <p:cNvPr id="32" name="Encre 32">
                <a:extLst>
                  <a:ext uri="{FF2B5EF4-FFF2-40B4-BE49-F238E27FC236}">
                    <a16:creationId xmlns:a16="http://schemas.microsoft.com/office/drawing/2014/main" id="{8C454250-5AB2-814F-B090-A5D8D032566F}"/>
                  </a:ext>
                </a:extLst>
              </p:cNvPr>
              <p:cNvPicPr/>
              <p:nvPr/>
            </p:nvPicPr>
            <p:blipFill>
              <a:blip r:embed="rId6"/>
              <a:stretch>
                <a:fillRect/>
              </a:stretch>
            </p:blipFill>
            <p:spPr>
              <a:xfrm>
                <a:off x="73248" y="422191"/>
                <a:ext cx="11905562" cy="236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Encre 32">
                <a:extLst>
                  <a:ext uri="{FF2B5EF4-FFF2-40B4-BE49-F238E27FC236}">
                    <a16:creationId xmlns:a16="http://schemas.microsoft.com/office/drawing/2014/main" id="{F01F9594-C993-EB4A-BEB2-B5702ADF3457}"/>
                  </a:ext>
                </a:extLst>
              </p14:cNvPr>
              <p14:cNvContentPartPr/>
              <p14:nvPr/>
            </p14:nvContentPartPr>
            <p14:xfrm>
              <a:off x="202849" y="4532311"/>
              <a:ext cx="5047560" cy="2130840"/>
            </p14:xfrm>
          </p:contentPart>
        </mc:Choice>
        <mc:Fallback xmlns="">
          <p:pic>
            <p:nvPicPr>
              <p:cNvPr id="33" name="Encre 32">
                <a:extLst>
                  <a:ext uri="{FF2B5EF4-FFF2-40B4-BE49-F238E27FC236}">
                    <a16:creationId xmlns:a16="http://schemas.microsoft.com/office/drawing/2014/main" id="{F01F9594-C993-EB4A-BEB2-B5702ADF3457}"/>
                  </a:ext>
                </a:extLst>
              </p:cNvPr>
              <p:cNvPicPr/>
              <p:nvPr/>
            </p:nvPicPr>
            <p:blipFill>
              <a:blip r:embed="rId8"/>
              <a:stretch>
                <a:fillRect/>
              </a:stretch>
            </p:blipFill>
            <p:spPr>
              <a:xfrm>
                <a:off x="166849" y="4496311"/>
                <a:ext cx="5119200" cy="220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Encre 38">
                <a:extLst>
                  <a:ext uri="{FF2B5EF4-FFF2-40B4-BE49-F238E27FC236}">
                    <a16:creationId xmlns:a16="http://schemas.microsoft.com/office/drawing/2014/main" id="{A7E550FE-85F5-8C4F-A23A-1C8F0E83093B}"/>
                  </a:ext>
                </a:extLst>
              </p14:cNvPr>
              <p14:cNvContentPartPr/>
              <p14:nvPr/>
            </p14:nvContentPartPr>
            <p14:xfrm>
              <a:off x="7151209" y="4421431"/>
              <a:ext cx="4672440" cy="2198880"/>
            </p14:xfrm>
          </p:contentPart>
        </mc:Choice>
        <mc:Fallback xmlns="">
          <p:pic>
            <p:nvPicPr>
              <p:cNvPr id="39" name="Encre 38">
                <a:extLst>
                  <a:ext uri="{FF2B5EF4-FFF2-40B4-BE49-F238E27FC236}">
                    <a16:creationId xmlns:a16="http://schemas.microsoft.com/office/drawing/2014/main" id="{A7E550FE-85F5-8C4F-A23A-1C8F0E83093B}"/>
                  </a:ext>
                </a:extLst>
              </p:cNvPr>
              <p:cNvPicPr/>
              <p:nvPr/>
            </p:nvPicPr>
            <p:blipFill>
              <a:blip r:embed="rId10"/>
              <a:stretch>
                <a:fillRect/>
              </a:stretch>
            </p:blipFill>
            <p:spPr>
              <a:xfrm>
                <a:off x="7115209" y="4385431"/>
                <a:ext cx="4744080" cy="2270520"/>
              </a:xfrm>
              <a:prstGeom prst="rect">
                <a:avLst/>
              </a:prstGeom>
            </p:spPr>
          </p:pic>
        </mc:Fallback>
      </mc:AlternateContent>
      <p:sp>
        <p:nvSpPr>
          <p:cNvPr id="42" name="ZoneTexte 41">
            <a:extLst>
              <a:ext uri="{FF2B5EF4-FFF2-40B4-BE49-F238E27FC236}">
                <a16:creationId xmlns:a16="http://schemas.microsoft.com/office/drawing/2014/main" id="{9DAE44EB-4CF4-8649-8EE2-4E9E3F866EB4}"/>
              </a:ext>
            </a:extLst>
          </p:cNvPr>
          <p:cNvSpPr txBox="1"/>
          <p:nvPr/>
        </p:nvSpPr>
        <p:spPr>
          <a:xfrm rot="19461329">
            <a:off x="10155772" y="5789414"/>
            <a:ext cx="2100808" cy="400110"/>
          </a:xfrm>
          <a:prstGeom prst="rect">
            <a:avLst/>
          </a:prstGeom>
          <a:noFill/>
        </p:spPr>
        <p:txBody>
          <a:bodyPr wrap="square" rtlCol="0">
            <a:spAutoFit/>
          </a:bodyPr>
          <a:lstStyle/>
          <a:p>
            <a:pPr algn="l"/>
            <a:r>
              <a:rPr lang="en-US" sz="2000">
                <a:solidFill>
                  <a:srgbClr val="FF40C4"/>
                </a:solidFill>
                <a:latin typeface="Magneto" panose="02000000000000000000" pitchFamily="2" charset="0"/>
                <a:ea typeface="Magneto" panose="02000000000000000000" pitchFamily="2" charset="0"/>
              </a:rPr>
              <a:t>Appolinaire </a:t>
            </a:r>
            <a:endParaRPr lang="fr-FR" sz="2000">
              <a:solidFill>
                <a:srgbClr val="FF40C4"/>
              </a:solidFill>
              <a:latin typeface="Magneto" panose="02000000000000000000" pitchFamily="2" charset="0"/>
              <a:ea typeface="Magneto" panose="02000000000000000000" pitchFamily="2" charset="0"/>
            </a:endParaRPr>
          </a:p>
        </p:txBody>
      </p:sp>
      <p:sp>
        <p:nvSpPr>
          <p:cNvPr id="43" name="ZoneTexte 42">
            <a:extLst>
              <a:ext uri="{FF2B5EF4-FFF2-40B4-BE49-F238E27FC236}">
                <a16:creationId xmlns:a16="http://schemas.microsoft.com/office/drawing/2014/main" id="{0EC26DB1-A70A-EF47-ADD8-D9E1813C521F}"/>
              </a:ext>
            </a:extLst>
          </p:cNvPr>
          <p:cNvSpPr txBox="1"/>
          <p:nvPr/>
        </p:nvSpPr>
        <p:spPr>
          <a:xfrm>
            <a:off x="5440338" y="6292701"/>
            <a:ext cx="1828800" cy="369332"/>
          </a:xfrm>
          <a:prstGeom prst="rect">
            <a:avLst/>
          </a:prstGeom>
          <a:noFill/>
        </p:spPr>
        <p:txBody>
          <a:bodyPr wrap="square" rtlCol="0">
            <a:spAutoFit/>
          </a:bodyPr>
          <a:lstStyle/>
          <a:p>
            <a:pPr algn="l"/>
            <a:r>
              <a:rPr lang="en-US"/>
              <a:t>2020/2021</a:t>
            </a:r>
            <a:endParaRPr lang="fr-FR"/>
          </a:p>
        </p:txBody>
      </p:sp>
    </p:spTree>
    <p:extLst>
      <p:ext uri="{BB962C8B-B14F-4D97-AF65-F5344CB8AC3E}">
        <p14:creationId xmlns:p14="http://schemas.microsoft.com/office/powerpoint/2010/main" val="400830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A5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0F794DF-F0D0-2049-B086-ACEC2E222577}"/>
              </a:ext>
            </a:extLst>
          </p:cNvPr>
          <p:cNvSpPr>
            <a:spLocks noGrp="1"/>
          </p:cNvSpPr>
          <p:nvPr>
            <p:ph type="title"/>
          </p:nvPr>
        </p:nvSpPr>
        <p:spPr>
          <a:xfrm>
            <a:off x="524256" y="491260"/>
            <a:ext cx="6594189" cy="1625210"/>
          </a:xfrm>
        </p:spPr>
        <p:txBody>
          <a:bodyPr>
            <a:normAutofit/>
          </a:bodyPr>
          <a:lstStyle/>
          <a:p>
            <a:pPr algn="ctr"/>
            <a:r>
              <a:rPr lang="en-US" sz="4000">
                <a:solidFill>
                  <a:srgbClr val="FFFFFF"/>
                </a:solidFill>
              </a:rPr>
              <a:t>Portraits de Usbek et Roxane</a:t>
            </a:r>
            <a:endParaRPr lang="fr-FR" sz="4000">
              <a:solidFill>
                <a:srgbClr val="FFFFFF"/>
              </a:solidFill>
            </a:endParaRPr>
          </a:p>
        </p:txBody>
      </p:sp>
      <p:pic>
        <p:nvPicPr>
          <p:cNvPr id="4" name="Image 3">
            <a:extLst>
              <a:ext uri="{FF2B5EF4-FFF2-40B4-BE49-F238E27FC236}">
                <a16:creationId xmlns:a16="http://schemas.microsoft.com/office/drawing/2014/main" id="{3064C586-0FED-FE4F-A6D7-F1F070867771}"/>
              </a:ext>
            </a:extLst>
          </p:cNvPr>
          <p:cNvPicPr>
            <a:picLocks noChangeAspect="1"/>
          </p:cNvPicPr>
          <p:nvPr/>
        </p:nvPicPr>
        <p:blipFill rotWithShape="1">
          <a:blip r:embed="rId2"/>
          <a:srcRect t="2817" r="-3" b="-3"/>
          <a:stretch/>
        </p:blipFill>
        <p:spPr>
          <a:xfrm>
            <a:off x="321733" y="2624047"/>
            <a:ext cx="3270708" cy="3808752"/>
          </a:xfrm>
          <a:prstGeom prst="rect">
            <a:avLst/>
          </a:prstGeom>
        </p:spPr>
      </p:pic>
      <p:pic>
        <p:nvPicPr>
          <p:cNvPr id="5" name="Image 4">
            <a:extLst>
              <a:ext uri="{FF2B5EF4-FFF2-40B4-BE49-F238E27FC236}">
                <a16:creationId xmlns:a16="http://schemas.microsoft.com/office/drawing/2014/main" id="{B4735C6D-4A2A-2A4A-8563-BD49C92B8712}"/>
              </a:ext>
            </a:extLst>
          </p:cNvPr>
          <p:cNvPicPr>
            <a:picLocks noChangeAspect="1"/>
          </p:cNvPicPr>
          <p:nvPr/>
        </p:nvPicPr>
        <p:blipFill rotWithShape="1">
          <a:blip r:embed="rId3"/>
          <a:srcRect r="280" b="-2"/>
          <a:stretch/>
        </p:blipFill>
        <p:spPr>
          <a:xfrm>
            <a:off x="3993439" y="2624048"/>
            <a:ext cx="3392414" cy="3808751"/>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76576FF2-7771-4140-A130-4957F67A2CEC}"/>
              </a:ext>
            </a:extLst>
          </p:cNvPr>
          <p:cNvSpPr>
            <a:spLocks noGrp="1"/>
          </p:cNvSpPr>
          <p:nvPr>
            <p:ph idx="1"/>
          </p:nvPr>
        </p:nvSpPr>
        <p:spPr>
          <a:xfrm>
            <a:off x="7957973" y="763523"/>
            <a:ext cx="3511296" cy="5330952"/>
          </a:xfrm>
        </p:spPr>
        <p:txBody>
          <a:bodyPr anchor="ctr">
            <a:normAutofit lnSpcReduction="10000"/>
          </a:bodyPr>
          <a:lstStyle/>
          <a:p>
            <a:pPr fontAlgn="t"/>
            <a:endParaRPr lang="fr-FR" sz="1700" b="0" i="0" u="none" strike="noStrike">
              <a:solidFill>
                <a:srgbClr val="FFFFFF"/>
              </a:solidFill>
              <a:effectLst/>
              <a:latin typeface="arial" panose="020B0604020202020204" pitchFamily="34" charset="0"/>
              <a:hlinkClick r:id="rId4">
                <a:extLst>
                  <a:ext uri="{A12FA001-AC4F-418D-AE19-62706E023703}">
                    <ahyp:hlinkClr xmlns:ahyp="http://schemas.microsoft.com/office/drawing/2018/hyperlinkcolor" val="tx"/>
                  </a:ext>
                </a:extLst>
              </a:hlinkClick>
            </a:endParaRPr>
          </a:p>
          <a:p>
            <a:r>
              <a:rPr lang="fr-FR" sz="1700" b="1" i="0">
                <a:solidFill>
                  <a:srgbClr val="FFFFFF"/>
                </a:solidFill>
                <a:effectLst/>
                <a:latin typeface="arial" panose="020B0604020202020204" pitchFamily="34" charset="0"/>
              </a:rPr>
              <a:t>Usbek</a:t>
            </a:r>
            <a:r>
              <a:rPr lang="fr-FR" sz="1700" b="0" i="0">
                <a:solidFill>
                  <a:srgbClr val="FFFFFF"/>
                </a:solidFill>
                <a:effectLst/>
                <a:latin typeface="arial" panose="020B0604020202020204" pitchFamily="34" charset="0"/>
              </a:rPr>
              <a:t>, un noble </a:t>
            </a:r>
            <a:r>
              <a:rPr lang="fr-FR" sz="1700" b="1" i="0">
                <a:solidFill>
                  <a:srgbClr val="FFFFFF"/>
                </a:solidFill>
                <a:effectLst/>
                <a:latin typeface="arial" panose="020B0604020202020204" pitchFamily="34" charset="0"/>
              </a:rPr>
              <a:t>persan</a:t>
            </a:r>
            <a:r>
              <a:rPr lang="fr-FR" sz="1700" b="0" i="0">
                <a:solidFill>
                  <a:srgbClr val="FFFFFF"/>
                </a:solidFill>
                <a:effectLst/>
                <a:latin typeface="arial" panose="020B0604020202020204" pitchFamily="34" charset="0"/>
              </a:rPr>
              <a:t> riche, quitte Ispahan sous la contrainte pour entreprendre, accompagné de son ami Rica un long voyage jusqu'à Paris. Il laisse derrière lui les cinq épouses de son sérail (Zachi, Zéphis, Fatmé, Zélis, et Roxane) aux soins d'un certain nombre d'eunuques noirs et d'eunuques blancs.</a:t>
            </a:r>
          </a:p>
          <a:p>
            <a:r>
              <a:rPr lang="fr-FR" sz="1700" b="1" i="0">
                <a:solidFill>
                  <a:srgbClr val="FFFFFF"/>
                </a:solidFill>
                <a:effectLst/>
                <a:latin typeface="arial" panose="020B0604020202020204" pitchFamily="34" charset="0"/>
              </a:rPr>
              <a:t>Roxane</a:t>
            </a:r>
            <a:r>
              <a:rPr lang="fr-FR" sz="1700" b="0" i="0">
                <a:solidFill>
                  <a:srgbClr val="FFFFFF"/>
                </a:solidFill>
                <a:effectLst/>
                <a:latin typeface="arial" panose="020B0604020202020204" pitchFamily="34" charset="0"/>
              </a:rPr>
              <a:t> est l</a:t>
            </a:r>
            <a:r>
              <a:rPr lang="en-US" sz="1700" b="0" i="0">
                <a:solidFill>
                  <a:srgbClr val="FFFFFF"/>
                </a:solidFill>
                <a:effectLst/>
                <a:latin typeface="arial" panose="020B0604020202020204" pitchFamily="34" charset="0"/>
              </a:rPr>
              <a:t>a</a:t>
            </a:r>
            <a:r>
              <a:rPr lang="fr-FR" sz="1700" b="0" i="0">
                <a:solidFill>
                  <a:srgbClr val="FFFFFF"/>
                </a:solidFill>
                <a:effectLst/>
                <a:latin typeface="arial" panose="020B0604020202020204" pitchFamily="34" charset="0"/>
              </a:rPr>
              <a:t> favorite. Usbek est fou d'elle, il lui écrit le premier et l'on apprend qu'elle lui a résisté lors de leur mariage. </a:t>
            </a:r>
            <a:r>
              <a:rPr lang="en-US" sz="1700">
                <a:solidFill>
                  <a:srgbClr val="FFFFFF"/>
                </a:solidFill>
                <a:latin typeface="arial" panose="020B0604020202020204" pitchFamily="34" charset="0"/>
              </a:rPr>
              <a:t>E</a:t>
            </a:r>
            <a:r>
              <a:rPr lang="fr-FR" sz="1700" b="0" i="0">
                <a:solidFill>
                  <a:srgbClr val="FFFFFF"/>
                </a:solidFill>
                <a:effectLst/>
                <a:latin typeface="arial" panose="020B0604020202020204" pitchFamily="34" charset="0"/>
              </a:rPr>
              <a:t>lle a un amant de coeur et s'est montrée hypocrite tant que ce dernier était vivant. À sa mort elle crie sa haine à Usbek</a:t>
            </a:r>
            <a:r>
              <a:rPr lang="en-US" sz="1700" b="0" i="0">
                <a:solidFill>
                  <a:srgbClr val="FFFFFF"/>
                </a:solidFill>
                <a:effectLst/>
                <a:latin typeface="arial" panose="020B0604020202020204" pitchFamily="34" charset="0"/>
              </a:rPr>
              <a:t> dans une lettre lui annoncant son suicide.</a:t>
            </a:r>
            <a:r>
              <a:rPr lang="fr-FR" sz="1700" b="0" i="0">
                <a:solidFill>
                  <a:srgbClr val="FFFFFF"/>
                </a:solidFill>
                <a:effectLst/>
                <a:latin typeface="arial" panose="020B0604020202020204" pitchFamily="34" charset="0"/>
              </a:rPr>
              <a:t> </a:t>
            </a:r>
            <a:endParaRPr lang="fr-FR" sz="1700">
              <a:solidFill>
                <a:srgbClr val="FFFFFF"/>
              </a:solidFill>
            </a:endParaRPr>
          </a:p>
        </p:txBody>
      </p:sp>
    </p:spTree>
    <p:extLst>
      <p:ext uri="{BB962C8B-B14F-4D97-AF65-F5344CB8AC3E}">
        <p14:creationId xmlns:p14="http://schemas.microsoft.com/office/powerpoint/2010/main" val="328315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ABAD1F3-B623-4D4C-B321-0435AA635E20}"/>
              </a:ext>
            </a:extLst>
          </p:cNvPr>
          <p:cNvSpPr>
            <a:spLocks noGrp="1"/>
          </p:cNvSpPr>
          <p:nvPr>
            <p:ph idx="1"/>
          </p:nvPr>
        </p:nvSpPr>
        <p:spPr>
          <a:xfrm>
            <a:off x="3275463" y="1797864"/>
            <a:ext cx="8043649" cy="4351338"/>
          </a:xfrm>
        </p:spPr>
        <p:txBody>
          <a:bodyPr>
            <a:normAutofit/>
          </a:bodyPr>
          <a:lstStyle/>
          <a:p>
            <a:pPr marL="0" indent="0" algn="ctr">
              <a:buNone/>
            </a:pPr>
            <a:r>
              <a:rPr lang="en-US" sz="2400" b="1" u="sng">
                <a:solidFill>
                  <a:schemeClr val="accent1">
                    <a:lumMod val="50000"/>
                  </a:schemeClr>
                </a:solidFill>
                <a:latin typeface="Modern Love" pitchFamily="82" charset="0"/>
              </a:rPr>
              <a:t>Biographie de Victor Hugo</a:t>
            </a:r>
          </a:p>
          <a:p>
            <a:pPr marL="0" indent="0" algn="ctr">
              <a:buNone/>
            </a:pPr>
            <a:endParaRPr lang="en-US" sz="2400" b="1" u="sng">
              <a:solidFill>
                <a:schemeClr val="accent1">
                  <a:lumMod val="50000"/>
                </a:schemeClr>
              </a:solidFill>
              <a:latin typeface="Modern Love" pitchFamily="82" charset="0"/>
            </a:endParaRPr>
          </a:p>
          <a:p>
            <a:r>
              <a:rPr lang="fr-FR" sz="1400" b="0" i="0">
                <a:effectLst/>
              </a:rPr>
              <a:t>Victor Hugo est né le 26 février 1802 en France. Il est considéré comme l'un des plus importants écrivains de langue française. Il est aussi une personnalité politique et un intellectuel engagé qui a eu un rôle idéologique majeur et occupe une place marquante dans l'histoire des lettres françaises au XIIe siècle. </a:t>
            </a:r>
            <a:endParaRPr lang="en-US" sz="1400">
              <a:cs typeface="Arial" panose="020B0604020202020204" pitchFamily="34" charset="0"/>
            </a:endParaRPr>
          </a:p>
          <a:p>
            <a:r>
              <a:rPr lang="fr-FR" sz="1400" b="0" i="0">
                <a:effectLst/>
              </a:rPr>
              <a:t>Grace à ses œuvres théâtrales, romanesques et poétiques, Victor Hugo est considéré comme un des chefs de file du romantisme. Son œuvre multiple comprend aussi des discours politiques, notamment sur l’Europe, l’école ou encore la peine de mort. En 1829, il publie Le Dernier Jour d’un condamné qui a pour but l’abolition de la peine de mort. </a:t>
            </a:r>
            <a:endParaRPr lang="en-US" sz="1400" b="0">
              <a:effectLst/>
            </a:endParaRPr>
          </a:p>
          <a:p>
            <a:r>
              <a:rPr lang="fr-FR" sz="1400" b="0" i="0">
                <a:effectLst/>
              </a:rPr>
              <a:t>En 1848, la peine de mort est abolie politiquement parlant, mais les partisans pour son abolition totale, dont Victor Hugo, n’ont pas eu gain de cause. </a:t>
            </a:r>
            <a:endParaRPr lang="en-US" sz="1400" b="0">
              <a:effectLst/>
            </a:endParaRPr>
          </a:p>
          <a:p>
            <a:r>
              <a:rPr lang="fr-FR" sz="1400" b="0" i="0">
                <a:effectLst/>
              </a:rPr>
              <a:t>Lors du coup d'État du 2 décembre 1851, Victor Hugo participe à l'organisation d'une résistance qui échoue. Dans la soirée du 11 décembre, il prend le train pour s'exiler à Bruxelles sous la fausse identité de Jacques Firmin Lanvin, ouvrier typographe. </a:t>
            </a:r>
            <a:endParaRPr lang="en-US" sz="1400" b="0" i="0">
              <a:effectLst/>
            </a:endParaRPr>
          </a:p>
          <a:p>
            <a:r>
              <a:rPr lang="en-US" sz="1400">
                <a:cs typeface="Arial" panose="020B0604020202020204" pitchFamily="34" charset="0"/>
              </a:rPr>
              <a:t>Victor Hugo décède le 22 mai 1885 à Paris.</a:t>
            </a:r>
            <a:r>
              <a:rPr lang="en-US" sz="1400">
                <a:solidFill>
                  <a:srgbClr val="202122"/>
                </a:solidFill>
                <a:latin typeface="Arial" panose="020B0604020202020204" pitchFamily="34" charset="0"/>
                <a:cs typeface="Arial" panose="020B0604020202020204" pitchFamily="34" charset="0"/>
              </a:rPr>
              <a:t> </a:t>
            </a:r>
            <a:endParaRPr lang="en-US" sz="1400" i="1">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5536712-594F-3840-BC64-112E2015BA69}"/>
              </a:ext>
            </a:extLst>
          </p:cNvPr>
          <p:cNvSpPr txBox="1"/>
          <p:nvPr/>
        </p:nvSpPr>
        <p:spPr>
          <a:xfrm>
            <a:off x="1438413" y="279826"/>
            <a:ext cx="10059826" cy="1015663"/>
          </a:xfrm>
          <a:prstGeom prst="rect">
            <a:avLst/>
          </a:prstGeom>
          <a:noFill/>
        </p:spPr>
        <p:txBody>
          <a:bodyPr wrap="square" rtlCol="0">
            <a:spAutoFit/>
          </a:bodyPr>
          <a:lstStyle/>
          <a:p>
            <a:pPr algn="l"/>
            <a:r>
              <a:rPr lang="en-US" sz="6000" b="1" u="sng">
                <a:latin typeface="Aldhabi" pitchFamily="2" charset="-78"/>
                <a:ea typeface="Aharoni" panose="02000000000000000000" pitchFamily="2" charset="0"/>
                <a:cs typeface="Aldhabi" pitchFamily="2" charset="-78"/>
              </a:rPr>
              <a:t>L</a:t>
            </a:r>
            <a:r>
              <a:rPr lang="en-US" sz="6000" u="sng">
                <a:latin typeface="Aldhabi" pitchFamily="2" charset="-78"/>
                <a:ea typeface="Aharoni" panose="02000000000000000000" pitchFamily="2" charset="0"/>
                <a:cs typeface="Aldhabi" pitchFamily="2" charset="-78"/>
              </a:rPr>
              <a:t>e </a:t>
            </a:r>
            <a:r>
              <a:rPr lang="en-US" sz="6000" b="1" u="sng">
                <a:latin typeface="Aldhabi" pitchFamily="2" charset="-78"/>
                <a:ea typeface="Aharoni" panose="02000000000000000000" pitchFamily="2" charset="0"/>
                <a:cs typeface="Aldhabi" pitchFamily="2" charset="-78"/>
              </a:rPr>
              <a:t>D</a:t>
            </a:r>
            <a:r>
              <a:rPr lang="en-US" sz="6000" u="sng">
                <a:latin typeface="Aldhabi" pitchFamily="2" charset="-78"/>
                <a:ea typeface="Aharoni" panose="02000000000000000000" pitchFamily="2" charset="0"/>
                <a:cs typeface="Aldhabi" pitchFamily="2" charset="-78"/>
              </a:rPr>
              <a:t>ernier </a:t>
            </a:r>
            <a:r>
              <a:rPr lang="en-US" sz="6000" b="1" u="sng">
                <a:latin typeface="Aldhabi" pitchFamily="2" charset="-78"/>
                <a:ea typeface="Aharoni" panose="02000000000000000000" pitchFamily="2" charset="0"/>
                <a:cs typeface="Aldhabi" pitchFamily="2" charset="-78"/>
              </a:rPr>
              <a:t>J</a:t>
            </a:r>
            <a:r>
              <a:rPr lang="en-US" sz="6000" u="sng">
                <a:latin typeface="Aldhabi" pitchFamily="2" charset="-78"/>
                <a:ea typeface="Aharoni" panose="02000000000000000000" pitchFamily="2" charset="0"/>
                <a:cs typeface="Aldhabi" pitchFamily="2" charset="-78"/>
              </a:rPr>
              <a:t>our d’un condamné</a:t>
            </a:r>
            <a:r>
              <a:rPr lang="en-US" sz="6000">
                <a:latin typeface="Aldhabi" pitchFamily="2" charset="-78"/>
                <a:ea typeface="Aharoni" panose="02000000000000000000" pitchFamily="2" charset="0"/>
                <a:cs typeface="Aldhabi" pitchFamily="2" charset="-78"/>
              </a:rPr>
              <a:t>, </a:t>
            </a:r>
            <a:r>
              <a:rPr lang="en-US" sz="4800">
                <a:latin typeface="Aldhabi" pitchFamily="2" charset="-78"/>
                <a:ea typeface="Aharoni" panose="02000000000000000000" pitchFamily="2" charset="0"/>
                <a:cs typeface="Aldhabi" pitchFamily="2" charset="-78"/>
              </a:rPr>
              <a:t>Victor Hugo (1829)</a:t>
            </a:r>
            <a:endParaRPr lang="fr-FR" sz="6000" u="sng">
              <a:latin typeface="Aldhabi" pitchFamily="2" charset="-78"/>
              <a:ea typeface="Aharoni" panose="02000000000000000000" pitchFamily="2" charset="0"/>
              <a:cs typeface="Aldhabi" pitchFamily="2" charset="-78"/>
            </a:endParaRPr>
          </a:p>
        </p:txBody>
      </p:sp>
      <p:pic>
        <p:nvPicPr>
          <p:cNvPr id="9" name="Image 8">
            <a:extLst>
              <a:ext uri="{FF2B5EF4-FFF2-40B4-BE49-F238E27FC236}">
                <a16:creationId xmlns:a16="http://schemas.microsoft.com/office/drawing/2014/main" id="{03AFF8F5-C0E0-3B43-873A-285AD2D598AC}"/>
              </a:ext>
            </a:extLst>
          </p:cNvPr>
          <p:cNvPicPr>
            <a:picLocks noChangeAspect="1"/>
          </p:cNvPicPr>
          <p:nvPr/>
        </p:nvPicPr>
        <p:blipFill>
          <a:blip r:embed="rId2"/>
          <a:stretch>
            <a:fillRect/>
          </a:stretch>
        </p:blipFill>
        <p:spPr>
          <a:xfrm>
            <a:off x="522667" y="2332039"/>
            <a:ext cx="2482258" cy="328298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79166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F389A-D9B3-1849-A2DB-744E136E0A68}"/>
              </a:ext>
            </a:extLst>
          </p:cNvPr>
          <p:cNvSpPr>
            <a:spLocks noGrp="1"/>
          </p:cNvSpPr>
          <p:nvPr>
            <p:ph type="title"/>
          </p:nvPr>
        </p:nvSpPr>
        <p:spPr>
          <a:xfrm>
            <a:off x="138752" y="528746"/>
            <a:ext cx="2718748" cy="547569"/>
          </a:xfrm>
        </p:spPr>
        <p:txBody>
          <a:bodyPr>
            <a:noAutofit/>
          </a:bodyPr>
          <a:lstStyle/>
          <a:p>
            <a:r>
              <a:rPr lang="en-US" sz="3600">
                <a:latin typeface="Aldhabi" pitchFamily="2" charset="-78"/>
                <a:ea typeface="Aharoni" panose="02000000000000000000" pitchFamily="2" charset="0"/>
                <a:cs typeface="Aldhabi" pitchFamily="2" charset="-78"/>
              </a:rPr>
              <a:t>Présentation de l’oeuvre:</a:t>
            </a:r>
            <a:r>
              <a:rPr lang="en-US" sz="3600" b="1">
                <a:latin typeface="Aldhabi" pitchFamily="2" charset="-78"/>
                <a:ea typeface="Aharoni" panose="02000000000000000000" pitchFamily="2" charset="0"/>
                <a:cs typeface="Aldhabi" pitchFamily="2" charset="-78"/>
              </a:rPr>
              <a:t> </a:t>
            </a:r>
            <a:endParaRPr lang="fr-FR" sz="3600"/>
          </a:p>
        </p:txBody>
      </p:sp>
      <p:sp>
        <p:nvSpPr>
          <p:cNvPr id="4" name="Ruban : incliné vers le haut 3">
            <a:extLst>
              <a:ext uri="{FF2B5EF4-FFF2-40B4-BE49-F238E27FC236}">
                <a16:creationId xmlns:a16="http://schemas.microsoft.com/office/drawing/2014/main" id="{DFF68146-724E-5F4D-AF17-422E85E59ED3}"/>
              </a:ext>
            </a:extLst>
          </p:cNvPr>
          <p:cNvSpPr/>
          <p:nvPr/>
        </p:nvSpPr>
        <p:spPr>
          <a:xfrm>
            <a:off x="2398550" y="411738"/>
            <a:ext cx="7216253" cy="1329155"/>
          </a:xfrm>
          <a:prstGeom prst="ribbon2">
            <a:avLst>
              <a:gd name="adj1" fmla="val 24262"/>
              <a:gd name="adj2" fmla="val 50000"/>
            </a:avLst>
          </a:prstGeom>
          <a:ln>
            <a:solidFill>
              <a:schemeClr val="bg1"/>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8566B4C3-6524-C247-B756-BD330E3AE3DF}"/>
              </a:ext>
            </a:extLst>
          </p:cNvPr>
          <p:cNvSpPr txBox="1"/>
          <p:nvPr/>
        </p:nvSpPr>
        <p:spPr>
          <a:xfrm>
            <a:off x="4113946" y="670959"/>
            <a:ext cx="5072703" cy="523220"/>
          </a:xfrm>
          <a:prstGeom prst="rect">
            <a:avLst/>
          </a:prstGeom>
          <a:noFill/>
        </p:spPr>
        <p:txBody>
          <a:bodyPr wrap="square" rtlCol="0">
            <a:spAutoFit/>
          </a:bodyPr>
          <a:lstStyle/>
          <a:p>
            <a:pPr algn="l"/>
            <a:r>
              <a:rPr lang="en-US" sz="2800" b="1" u="sng">
                <a:solidFill>
                  <a:schemeClr val="bg1"/>
                </a:solidFill>
                <a:latin typeface="Aldhabi" pitchFamily="2" charset="-78"/>
                <a:ea typeface="Aharoni" panose="02000000000000000000" pitchFamily="2" charset="0"/>
                <a:cs typeface="Aldhabi" pitchFamily="2" charset="-78"/>
              </a:rPr>
              <a:t> L</a:t>
            </a:r>
            <a:r>
              <a:rPr lang="en-US" sz="2800" u="sng">
                <a:solidFill>
                  <a:schemeClr val="bg1"/>
                </a:solidFill>
                <a:latin typeface="Aldhabi" pitchFamily="2" charset="-78"/>
                <a:ea typeface="Aharoni" panose="02000000000000000000" pitchFamily="2" charset="0"/>
                <a:cs typeface="Aldhabi" pitchFamily="2" charset="-78"/>
              </a:rPr>
              <a:t>e </a:t>
            </a:r>
            <a:r>
              <a:rPr lang="en-US" sz="2800" b="1" u="sng">
                <a:solidFill>
                  <a:schemeClr val="bg1"/>
                </a:solidFill>
                <a:latin typeface="Aldhabi" pitchFamily="2" charset="-78"/>
                <a:ea typeface="Aharoni" panose="02000000000000000000" pitchFamily="2" charset="0"/>
                <a:cs typeface="Aldhabi" pitchFamily="2" charset="-78"/>
              </a:rPr>
              <a:t>D</a:t>
            </a:r>
            <a:r>
              <a:rPr lang="en-US" sz="2800" u="sng">
                <a:solidFill>
                  <a:schemeClr val="bg1"/>
                </a:solidFill>
                <a:latin typeface="Aldhabi" pitchFamily="2" charset="-78"/>
                <a:ea typeface="Aharoni" panose="02000000000000000000" pitchFamily="2" charset="0"/>
                <a:cs typeface="Aldhabi" pitchFamily="2" charset="-78"/>
              </a:rPr>
              <a:t>ernier </a:t>
            </a:r>
            <a:r>
              <a:rPr lang="en-US" sz="2800" b="1" u="sng">
                <a:solidFill>
                  <a:schemeClr val="bg1"/>
                </a:solidFill>
                <a:latin typeface="Aldhabi" pitchFamily="2" charset="-78"/>
                <a:ea typeface="Aharoni" panose="02000000000000000000" pitchFamily="2" charset="0"/>
                <a:cs typeface="Aldhabi" pitchFamily="2" charset="-78"/>
              </a:rPr>
              <a:t>J</a:t>
            </a:r>
            <a:r>
              <a:rPr lang="en-US" sz="2800" u="sng">
                <a:solidFill>
                  <a:schemeClr val="bg1"/>
                </a:solidFill>
                <a:latin typeface="Aldhabi" pitchFamily="2" charset="-78"/>
                <a:ea typeface="Aharoni" panose="02000000000000000000" pitchFamily="2" charset="0"/>
                <a:cs typeface="Aldhabi" pitchFamily="2" charset="-78"/>
              </a:rPr>
              <a:t>our d’un condamné (1829)</a:t>
            </a:r>
            <a:endParaRPr lang="fr-FR" sz="2800">
              <a:solidFill>
                <a:schemeClr val="bg1"/>
              </a:solidFill>
            </a:endParaRPr>
          </a:p>
        </p:txBody>
      </p:sp>
      <p:sp>
        <p:nvSpPr>
          <p:cNvPr id="6" name="ZoneTexte 5">
            <a:extLst>
              <a:ext uri="{FF2B5EF4-FFF2-40B4-BE49-F238E27FC236}">
                <a16:creationId xmlns:a16="http://schemas.microsoft.com/office/drawing/2014/main" id="{D1F05220-05FD-0B43-B8A7-2E24F249FFC8}"/>
              </a:ext>
            </a:extLst>
          </p:cNvPr>
          <p:cNvSpPr txBox="1"/>
          <p:nvPr/>
        </p:nvSpPr>
        <p:spPr>
          <a:xfrm>
            <a:off x="317880" y="2564313"/>
            <a:ext cx="3998224" cy="1077218"/>
          </a:xfrm>
          <a:prstGeom prst="rect">
            <a:avLst/>
          </a:prstGeom>
          <a:noFill/>
        </p:spPr>
        <p:txBody>
          <a:bodyPr wrap="square" rtlCol="0">
            <a:spAutoFit/>
          </a:bodyPr>
          <a:lstStyle/>
          <a:p>
            <a:pPr algn="just"/>
            <a:r>
              <a:rPr lang="fr-FR" sz="1600" b="1" i="1">
                <a:solidFill>
                  <a:schemeClr val="accent4">
                    <a:lumMod val="50000"/>
                  </a:schemeClr>
                </a:solidFill>
                <a:effectLst/>
              </a:rPr>
              <a:t>Le Dernier Jour d’un condamné</a:t>
            </a:r>
            <a:r>
              <a:rPr lang="fr-FR" sz="1600" b="0" i="0">
                <a:solidFill>
                  <a:schemeClr val="accent4">
                    <a:lumMod val="50000"/>
                  </a:schemeClr>
                </a:solidFill>
                <a:effectLst/>
              </a:rPr>
              <a:t> est un </a:t>
            </a:r>
            <a:r>
              <a:rPr lang="fr-FR" sz="1600">
                <a:solidFill>
                  <a:schemeClr val="accent4">
                    <a:lumMod val="50000"/>
                  </a:schemeClr>
                </a:solidFill>
              </a:rPr>
              <a:t>roman à thèse</a:t>
            </a:r>
            <a:r>
              <a:rPr lang="fr-FR" sz="1600" b="0" i="0">
                <a:solidFill>
                  <a:schemeClr val="accent4">
                    <a:lumMod val="50000"/>
                  </a:schemeClr>
                </a:solidFill>
                <a:effectLst/>
              </a:rPr>
              <a:t> de </a:t>
            </a:r>
            <a:r>
              <a:rPr lang="fr-FR" sz="1600">
                <a:solidFill>
                  <a:schemeClr val="accent4">
                    <a:lumMod val="50000"/>
                  </a:schemeClr>
                </a:solidFill>
              </a:rPr>
              <a:t>Victor Hugo</a:t>
            </a:r>
            <a:r>
              <a:rPr lang="fr-FR" sz="1600" b="0" i="0">
                <a:solidFill>
                  <a:schemeClr val="accent4">
                    <a:lumMod val="50000"/>
                  </a:schemeClr>
                </a:solidFill>
                <a:effectLst/>
              </a:rPr>
              <a:t> publié en </a:t>
            </a:r>
            <a:r>
              <a:rPr lang="fr-FR" sz="1600">
                <a:solidFill>
                  <a:schemeClr val="accent4">
                    <a:lumMod val="50000"/>
                  </a:schemeClr>
                </a:solidFill>
              </a:rPr>
              <a:t>1829</a:t>
            </a:r>
            <a:r>
              <a:rPr lang="fr-FR" sz="1600" b="0" i="0">
                <a:solidFill>
                  <a:schemeClr val="accent4">
                    <a:lumMod val="50000"/>
                  </a:schemeClr>
                </a:solidFill>
                <a:effectLst/>
              </a:rPr>
              <a:t>, qui constitue un plaidoyer politique pour l'abolition de la </a:t>
            </a:r>
            <a:r>
              <a:rPr lang="fr-FR" sz="1600">
                <a:solidFill>
                  <a:schemeClr val="accent4">
                    <a:lumMod val="50000"/>
                  </a:schemeClr>
                </a:solidFill>
              </a:rPr>
              <a:t>peine de mort</a:t>
            </a:r>
            <a:r>
              <a:rPr lang="fr-FR" sz="1600" b="0" i="0">
                <a:solidFill>
                  <a:schemeClr val="accent4">
                    <a:lumMod val="50000"/>
                  </a:schemeClr>
                </a:solidFill>
                <a:effectLst/>
              </a:rPr>
              <a:t>.</a:t>
            </a:r>
            <a:endParaRPr lang="fr-FR" sz="1600">
              <a:solidFill>
                <a:schemeClr val="accent4">
                  <a:lumMod val="50000"/>
                </a:schemeClr>
              </a:solidFill>
            </a:endParaRPr>
          </a:p>
        </p:txBody>
      </p:sp>
      <p:sp>
        <p:nvSpPr>
          <p:cNvPr id="7" name="ZoneTexte 6">
            <a:extLst>
              <a:ext uri="{FF2B5EF4-FFF2-40B4-BE49-F238E27FC236}">
                <a16:creationId xmlns:a16="http://schemas.microsoft.com/office/drawing/2014/main" id="{D9F49FD6-5688-2E49-8FC5-22AB4DFF3A3C}"/>
              </a:ext>
            </a:extLst>
          </p:cNvPr>
          <p:cNvSpPr txBox="1"/>
          <p:nvPr/>
        </p:nvSpPr>
        <p:spPr>
          <a:xfrm>
            <a:off x="7509148" y="2460046"/>
            <a:ext cx="4211310" cy="1815882"/>
          </a:xfrm>
          <a:prstGeom prst="rect">
            <a:avLst/>
          </a:prstGeom>
          <a:noFill/>
        </p:spPr>
        <p:txBody>
          <a:bodyPr wrap="square" rtlCol="0">
            <a:spAutoFit/>
          </a:bodyPr>
          <a:lstStyle/>
          <a:p>
            <a:pPr algn="just"/>
            <a:r>
              <a:rPr lang="fr-FR" sz="1600" b="0" i="0">
                <a:solidFill>
                  <a:schemeClr val="accent2">
                    <a:lumMod val="50000"/>
                  </a:schemeClr>
                </a:solidFill>
                <a:effectLst/>
                <a:latin typeface="Segoe-UI"/>
              </a:rPr>
              <a:t>C</a:t>
            </a:r>
            <a:r>
              <a:rPr lang="fr-FR" sz="1600" b="0" i="0">
                <a:solidFill>
                  <a:schemeClr val="accent2">
                    <a:lumMod val="50000"/>
                  </a:schemeClr>
                </a:solidFill>
                <a:effectLst/>
              </a:rPr>
              <a:t>ette œuvre raconte les 24 dernières heures de vie d’un condamné à mort. Sous l’apparence d’un journal de bord, l’accusé nous fait part de son ressenti, de ses jugements ainsi que de ses observations lors de ses 6 dernières semaines de vie, de son procès à son exécution à la guillotine. </a:t>
            </a:r>
            <a:endParaRPr lang="fr-FR" sz="1600">
              <a:solidFill>
                <a:schemeClr val="accent2">
                  <a:lumMod val="50000"/>
                </a:schemeClr>
              </a:solidFill>
            </a:endParaRPr>
          </a:p>
        </p:txBody>
      </p:sp>
      <p:pic>
        <p:nvPicPr>
          <p:cNvPr id="8" name="Image 7">
            <a:extLst>
              <a:ext uri="{FF2B5EF4-FFF2-40B4-BE49-F238E27FC236}">
                <a16:creationId xmlns:a16="http://schemas.microsoft.com/office/drawing/2014/main" id="{27062B17-E33C-E741-8697-91632B4C48C5}"/>
              </a:ext>
            </a:extLst>
          </p:cNvPr>
          <p:cNvPicPr>
            <a:picLocks noChangeAspect="1"/>
          </p:cNvPicPr>
          <p:nvPr/>
        </p:nvPicPr>
        <p:blipFill>
          <a:blip r:embed="rId2"/>
          <a:stretch>
            <a:fillRect/>
          </a:stretch>
        </p:blipFill>
        <p:spPr>
          <a:xfrm>
            <a:off x="4827191" y="2824939"/>
            <a:ext cx="2358973" cy="3273491"/>
          </a:xfrm>
          <a:prstGeom prst="rect">
            <a:avLst/>
          </a:prstGeom>
          <a:effectLst>
            <a:outerShdw blurRad="50800" dist="38100" dir="2700000" algn="tl" rotWithShape="0">
              <a:prstClr val="black">
                <a:alpha val="40000"/>
              </a:prstClr>
            </a:outerShdw>
          </a:effectLst>
        </p:spPr>
      </p:pic>
      <p:sp>
        <p:nvSpPr>
          <p:cNvPr id="9" name="ZoneTexte 8">
            <a:extLst>
              <a:ext uri="{FF2B5EF4-FFF2-40B4-BE49-F238E27FC236}">
                <a16:creationId xmlns:a16="http://schemas.microsoft.com/office/drawing/2014/main" id="{28EE6190-A177-1947-BB3B-7193432FC29E}"/>
              </a:ext>
            </a:extLst>
          </p:cNvPr>
          <p:cNvSpPr txBox="1"/>
          <p:nvPr/>
        </p:nvSpPr>
        <p:spPr>
          <a:xfrm>
            <a:off x="317879" y="3785310"/>
            <a:ext cx="4231858" cy="2800767"/>
          </a:xfrm>
          <a:prstGeom prst="rect">
            <a:avLst/>
          </a:prstGeom>
          <a:noFill/>
        </p:spPr>
        <p:txBody>
          <a:bodyPr wrap="square" rtlCol="0">
            <a:spAutoFit/>
          </a:bodyPr>
          <a:lstStyle/>
          <a:p>
            <a:pPr algn="just"/>
            <a:r>
              <a:rPr lang="fr-FR" sz="1600" b="0" i="0">
                <a:solidFill>
                  <a:schemeClr val="accent4">
                    <a:lumMod val="50000"/>
                  </a:schemeClr>
                </a:solidFill>
                <a:effectLst/>
              </a:rPr>
              <a:t>Après lecture de l’œuvre, on voit que Victor Hugo émet non seulement une critique de la peine de mort, mais aussi une critique des mœurs Françaises. Mis à part la description des émotions du condamné, on a aussi des moments de jugements envers les Français qui transforment un moment de mortuaire en instant festif. Le but de son roman est de montrer que la société se permet de faire de sang-froid ce qu’elle reproche à l’accusé d’avoir fait.</a:t>
            </a:r>
            <a:endParaRPr lang="fr-FR" sz="1600">
              <a:solidFill>
                <a:schemeClr val="accent4">
                  <a:lumMod val="50000"/>
                </a:schemeClr>
              </a:solidFill>
            </a:endParaRPr>
          </a:p>
        </p:txBody>
      </p:sp>
      <p:sp>
        <p:nvSpPr>
          <p:cNvPr id="10" name="ZoneTexte 9">
            <a:extLst>
              <a:ext uri="{FF2B5EF4-FFF2-40B4-BE49-F238E27FC236}">
                <a16:creationId xmlns:a16="http://schemas.microsoft.com/office/drawing/2014/main" id="{70412595-5D83-8F47-B1EF-CBE913BB52E0}"/>
              </a:ext>
            </a:extLst>
          </p:cNvPr>
          <p:cNvSpPr txBox="1"/>
          <p:nvPr/>
        </p:nvSpPr>
        <p:spPr>
          <a:xfrm>
            <a:off x="7463619" y="4691426"/>
            <a:ext cx="4256840" cy="1077218"/>
          </a:xfrm>
          <a:prstGeom prst="rect">
            <a:avLst/>
          </a:prstGeom>
          <a:noFill/>
        </p:spPr>
        <p:txBody>
          <a:bodyPr wrap="square" rtlCol="0">
            <a:spAutoFit/>
          </a:bodyPr>
          <a:lstStyle/>
          <a:p>
            <a:pPr algn="just"/>
            <a:r>
              <a:rPr lang="en-US" sz="1600">
                <a:solidFill>
                  <a:schemeClr val="accent2">
                    <a:lumMod val="50000"/>
                  </a:schemeClr>
                </a:solidFill>
              </a:rPr>
              <a:t>Le personnage principal, </a:t>
            </a:r>
            <a:r>
              <a:rPr lang="en-US" sz="1600" b="1">
                <a:solidFill>
                  <a:schemeClr val="accent2">
                    <a:lumMod val="50000"/>
                  </a:schemeClr>
                </a:solidFill>
              </a:rPr>
              <a:t>Le condamné, </a:t>
            </a:r>
            <a:r>
              <a:rPr lang="en-US" sz="1600">
                <a:solidFill>
                  <a:schemeClr val="accent2">
                    <a:lumMod val="50000"/>
                  </a:schemeClr>
                </a:solidFill>
              </a:rPr>
              <a:t>est celui qui raconte l’histoire. Le Lecteur ne connait ni son nom, ni son âge, ni la raison de sa condamnation. </a:t>
            </a:r>
            <a:endParaRPr lang="fr-FR" sz="1600" b="1">
              <a:solidFill>
                <a:schemeClr val="accent2">
                  <a:lumMod val="50000"/>
                </a:schemeClr>
              </a:solidFill>
            </a:endParaRPr>
          </a:p>
        </p:txBody>
      </p:sp>
      <p:pic>
        <p:nvPicPr>
          <p:cNvPr id="14" name="Image 13">
            <a:extLst>
              <a:ext uri="{FF2B5EF4-FFF2-40B4-BE49-F238E27FC236}">
                <a16:creationId xmlns:a16="http://schemas.microsoft.com/office/drawing/2014/main" id="{D13D9448-309D-F643-9A22-2D200001344D}"/>
              </a:ext>
            </a:extLst>
          </p:cNvPr>
          <p:cNvPicPr>
            <a:picLocks noChangeAspect="1"/>
          </p:cNvPicPr>
          <p:nvPr/>
        </p:nvPicPr>
        <p:blipFill>
          <a:blip r:embed="rId3"/>
          <a:stretch>
            <a:fillRect/>
          </a:stretch>
        </p:blipFill>
        <p:spPr>
          <a:xfrm>
            <a:off x="10443095" y="208718"/>
            <a:ext cx="1530539" cy="1126859"/>
          </a:xfrm>
          <a:prstGeom prst="rect">
            <a:avLst/>
          </a:prstGeom>
        </p:spPr>
      </p:pic>
      <p:pic>
        <p:nvPicPr>
          <p:cNvPr id="15" name="Image 14">
            <a:extLst>
              <a:ext uri="{FF2B5EF4-FFF2-40B4-BE49-F238E27FC236}">
                <a16:creationId xmlns:a16="http://schemas.microsoft.com/office/drawing/2014/main" id="{0754D46C-39FF-EB4C-8DB0-2E49C3C2A05C}"/>
              </a:ext>
            </a:extLst>
          </p:cNvPr>
          <p:cNvPicPr>
            <a:picLocks noChangeAspect="1"/>
          </p:cNvPicPr>
          <p:nvPr/>
        </p:nvPicPr>
        <p:blipFill>
          <a:blip r:embed="rId3"/>
          <a:stretch>
            <a:fillRect/>
          </a:stretch>
        </p:blipFill>
        <p:spPr>
          <a:xfrm>
            <a:off x="10430039" y="5530194"/>
            <a:ext cx="1543595" cy="1136472"/>
          </a:xfrm>
          <a:prstGeom prst="rect">
            <a:avLst/>
          </a:prstGeom>
        </p:spPr>
      </p:pic>
      <p:pic>
        <p:nvPicPr>
          <p:cNvPr id="16" name="Image 15">
            <a:extLst>
              <a:ext uri="{FF2B5EF4-FFF2-40B4-BE49-F238E27FC236}">
                <a16:creationId xmlns:a16="http://schemas.microsoft.com/office/drawing/2014/main" id="{43945157-0437-3842-AB10-9D22B5B4B430}"/>
              </a:ext>
            </a:extLst>
          </p:cNvPr>
          <p:cNvPicPr>
            <a:picLocks noChangeAspect="1"/>
          </p:cNvPicPr>
          <p:nvPr/>
        </p:nvPicPr>
        <p:blipFill>
          <a:blip r:embed="rId4"/>
          <a:stretch>
            <a:fillRect/>
          </a:stretch>
        </p:blipFill>
        <p:spPr>
          <a:xfrm>
            <a:off x="10443095" y="167015"/>
            <a:ext cx="1680119" cy="1370114"/>
          </a:xfrm>
          <a:prstGeom prst="rect">
            <a:avLst/>
          </a:prstGeom>
        </p:spPr>
      </p:pic>
      <p:pic>
        <p:nvPicPr>
          <p:cNvPr id="17" name="Image 16">
            <a:extLst>
              <a:ext uri="{FF2B5EF4-FFF2-40B4-BE49-F238E27FC236}">
                <a16:creationId xmlns:a16="http://schemas.microsoft.com/office/drawing/2014/main" id="{9B64FB2E-CB59-5847-9F56-84C5D04DD499}"/>
              </a:ext>
            </a:extLst>
          </p:cNvPr>
          <p:cNvPicPr>
            <a:picLocks noChangeAspect="1"/>
          </p:cNvPicPr>
          <p:nvPr/>
        </p:nvPicPr>
        <p:blipFill>
          <a:blip r:embed="rId4"/>
          <a:stretch>
            <a:fillRect/>
          </a:stretch>
        </p:blipFill>
        <p:spPr>
          <a:xfrm>
            <a:off x="10430039" y="5522423"/>
            <a:ext cx="1543595" cy="1257476"/>
          </a:xfrm>
          <a:prstGeom prst="rect">
            <a:avLst/>
          </a:prstGeom>
        </p:spPr>
      </p:pic>
    </p:spTree>
    <p:extLst>
      <p:ext uri="{BB962C8B-B14F-4D97-AF65-F5344CB8AC3E}">
        <p14:creationId xmlns:p14="http://schemas.microsoft.com/office/powerpoint/2010/main" val="383363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31F28-F025-C24A-9020-6EBD3582574F}"/>
              </a:ext>
            </a:extLst>
          </p:cNvPr>
          <p:cNvSpPr>
            <a:spLocks noGrp="1"/>
          </p:cNvSpPr>
          <p:nvPr>
            <p:ph type="title"/>
          </p:nvPr>
        </p:nvSpPr>
        <p:spPr>
          <a:xfrm>
            <a:off x="6288316" y="-449065"/>
            <a:ext cx="6024133" cy="1808328"/>
          </a:xfrm>
        </p:spPr>
        <p:txBody>
          <a:bodyPr vert="horz" lIns="91440" tIns="45720" rIns="91440" bIns="45720" rtlCol="0" anchor="b">
            <a:normAutofit/>
          </a:bodyPr>
          <a:lstStyle/>
          <a:p>
            <a:r>
              <a:rPr lang="en-US" u="sng">
                <a:solidFill>
                  <a:schemeClr val="bg1"/>
                </a:solidFill>
                <a:latin typeface="Modern Love" pitchFamily="82" charset="0"/>
              </a:rPr>
              <a:t>Mon avis personnel…</a:t>
            </a:r>
          </a:p>
        </p:txBody>
      </p:sp>
      <p:sp>
        <p:nvSpPr>
          <p:cNvPr id="7"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Espace réservé du contenu 4">
            <a:extLst>
              <a:ext uri="{FF2B5EF4-FFF2-40B4-BE49-F238E27FC236}">
                <a16:creationId xmlns:a16="http://schemas.microsoft.com/office/drawing/2014/main" id="{25096CF9-F7BE-BF4E-8FF5-FB89C7FCF261}"/>
              </a:ext>
            </a:extLst>
          </p:cNvPr>
          <p:cNvPicPr>
            <a:picLocks noGrp="1" noChangeAspect="1"/>
          </p:cNvPicPr>
          <p:nvPr>
            <p:ph idx="1"/>
          </p:nvPr>
        </p:nvPicPr>
        <p:blipFill rotWithShape="1">
          <a:blip r:embed="rId2"/>
          <a:srcRect t="20595"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Ellipse 5">
            <a:extLst>
              <a:ext uri="{FF2B5EF4-FFF2-40B4-BE49-F238E27FC236}">
                <a16:creationId xmlns:a16="http://schemas.microsoft.com/office/drawing/2014/main" id="{C768C52B-64CB-514F-98D4-D61EB59148F0}"/>
              </a:ext>
            </a:extLst>
          </p:cNvPr>
          <p:cNvSpPr/>
          <p:nvPr/>
        </p:nvSpPr>
        <p:spPr>
          <a:xfrm>
            <a:off x="6288316" y="1469571"/>
            <a:ext cx="1631042" cy="1110468"/>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2FD736FA-D0E1-684F-ACDC-AE08ECC373A2}"/>
              </a:ext>
            </a:extLst>
          </p:cNvPr>
          <p:cNvSpPr txBox="1"/>
          <p:nvPr/>
        </p:nvSpPr>
        <p:spPr>
          <a:xfrm>
            <a:off x="6596742" y="1840139"/>
            <a:ext cx="1828800" cy="369332"/>
          </a:xfrm>
          <a:prstGeom prst="rect">
            <a:avLst/>
          </a:prstGeom>
          <a:noFill/>
        </p:spPr>
        <p:txBody>
          <a:bodyPr wrap="square" rtlCol="0">
            <a:spAutoFit/>
          </a:bodyPr>
          <a:lstStyle/>
          <a:p>
            <a:pPr algn="l"/>
            <a:r>
              <a:rPr lang="en-US">
                <a:solidFill>
                  <a:schemeClr val="bg1"/>
                </a:solidFill>
              </a:rPr>
              <a:t>Tristesse</a:t>
            </a:r>
            <a:endParaRPr lang="fr-FR">
              <a:solidFill>
                <a:schemeClr val="bg1"/>
              </a:solidFill>
            </a:endParaRPr>
          </a:p>
        </p:txBody>
      </p:sp>
      <p:sp>
        <p:nvSpPr>
          <p:cNvPr id="9" name="Ellipse 8">
            <a:extLst>
              <a:ext uri="{FF2B5EF4-FFF2-40B4-BE49-F238E27FC236}">
                <a16:creationId xmlns:a16="http://schemas.microsoft.com/office/drawing/2014/main" id="{820E5907-EC10-3C46-8D2D-9C212CDCF8BD}"/>
              </a:ext>
            </a:extLst>
          </p:cNvPr>
          <p:cNvSpPr/>
          <p:nvPr/>
        </p:nvSpPr>
        <p:spPr>
          <a:xfrm>
            <a:off x="8227784" y="1469571"/>
            <a:ext cx="1631042" cy="1110468"/>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4D51CFB-A2CC-A34B-B82C-D710FB12F3DA}"/>
              </a:ext>
            </a:extLst>
          </p:cNvPr>
          <p:cNvSpPr txBox="1"/>
          <p:nvPr/>
        </p:nvSpPr>
        <p:spPr>
          <a:xfrm>
            <a:off x="8564152" y="1840139"/>
            <a:ext cx="1828800" cy="369332"/>
          </a:xfrm>
          <a:prstGeom prst="rect">
            <a:avLst/>
          </a:prstGeom>
          <a:noFill/>
        </p:spPr>
        <p:txBody>
          <a:bodyPr wrap="square" rtlCol="0">
            <a:spAutoFit/>
          </a:bodyPr>
          <a:lstStyle/>
          <a:p>
            <a:pPr algn="l"/>
            <a:r>
              <a:rPr lang="en-US"/>
              <a:t>Angoisse </a:t>
            </a:r>
            <a:endParaRPr lang="fr-FR"/>
          </a:p>
        </p:txBody>
      </p:sp>
      <p:sp>
        <p:nvSpPr>
          <p:cNvPr id="13" name="Ellipse 12">
            <a:extLst>
              <a:ext uri="{FF2B5EF4-FFF2-40B4-BE49-F238E27FC236}">
                <a16:creationId xmlns:a16="http://schemas.microsoft.com/office/drawing/2014/main" id="{2B18B765-0D71-3C41-9BFC-4FD68FF97364}"/>
              </a:ext>
            </a:extLst>
          </p:cNvPr>
          <p:cNvSpPr/>
          <p:nvPr/>
        </p:nvSpPr>
        <p:spPr>
          <a:xfrm>
            <a:off x="10167252" y="1469571"/>
            <a:ext cx="1631042" cy="11104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FEA260B0-7841-744F-827B-42CD9943CAF6}"/>
              </a:ext>
            </a:extLst>
          </p:cNvPr>
          <p:cNvSpPr txBox="1"/>
          <p:nvPr/>
        </p:nvSpPr>
        <p:spPr>
          <a:xfrm>
            <a:off x="10363200" y="1840139"/>
            <a:ext cx="1828800" cy="369332"/>
          </a:xfrm>
          <a:prstGeom prst="rect">
            <a:avLst/>
          </a:prstGeom>
          <a:noFill/>
        </p:spPr>
        <p:txBody>
          <a:bodyPr wrap="square" rtlCol="0">
            <a:spAutoFit/>
          </a:bodyPr>
          <a:lstStyle/>
          <a:p>
            <a:pPr algn="l"/>
            <a:r>
              <a:rPr lang="en-US"/>
              <a:t>Condamné </a:t>
            </a:r>
            <a:endParaRPr lang="fr-FR"/>
          </a:p>
        </p:txBody>
      </p:sp>
      <p:sp>
        <p:nvSpPr>
          <p:cNvPr id="14" name="ZoneTexte 13">
            <a:extLst>
              <a:ext uri="{FF2B5EF4-FFF2-40B4-BE49-F238E27FC236}">
                <a16:creationId xmlns:a16="http://schemas.microsoft.com/office/drawing/2014/main" id="{3A0EDBE9-F5A2-794E-971F-BA6748ECF50F}"/>
              </a:ext>
            </a:extLst>
          </p:cNvPr>
          <p:cNvSpPr txBox="1"/>
          <p:nvPr/>
        </p:nvSpPr>
        <p:spPr>
          <a:xfrm>
            <a:off x="5956653" y="2782669"/>
            <a:ext cx="7015490" cy="369333"/>
          </a:xfrm>
          <a:prstGeom prst="rect">
            <a:avLst/>
          </a:prstGeom>
          <a:noFill/>
          <a:ln>
            <a:noFill/>
          </a:ln>
        </p:spPr>
        <p:txBody>
          <a:bodyPr wrap="square" rtlCol="0">
            <a:spAutoFit/>
          </a:bodyPr>
          <a:lstStyle/>
          <a:p>
            <a:pPr algn="l"/>
            <a:r>
              <a:rPr lang="en-US">
                <a:solidFill>
                  <a:srgbClr val="C00000"/>
                </a:solidFill>
              </a:rPr>
              <a:t>Victor Hugo nous propose un voyage dans la tête d’un condamné. </a:t>
            </a:r>
            <a:endParaRPr lang="fr-FR">
              <a:solidFill>
                <a:srgbClr val="C00000"/>
              </a:solidFill>
            </a:endParaRPr>
          </a:p>
        </p:txBody>
      </p:sp>
      <p:sp>
        <p:nvSpPr>
          <p:cNvPr id="15" name="ZoneTexte 14">
            <a:extLst>
              <a:ext uri="{FF2B5EF4-FFF2-40B4-BE49-F238E27FC236}">
                <a16:creationId xmlns:a16="http://schemas.microsoft.com/office/drawing/2014/main" id="{C468FE69-CCAD-3A4E-84CC-B283E751D547}"/>
              </a:ext>
            </a:extLst>
          </p:cNvPr>
          <p:cNvSpPr txBox="1"/>
          <p:nvPr/>
        </p:nvSpPr>
        <p:spPr>
          <a:xfrm>
            <a:off x="5743575" y="3384990"/>
            <a:ext cx="6219825" cy="830997"/>
          </a:xfrm>
          <a:prstGeom prst="rect">
            <a:avLst/>
          </a:prstGeom>
          <a:noFill/>
        </p:spPr>
        <p:txBody>
          <a:bodyPr wrap="square" rtlCol="0">
            <a:spAutoFit/>
          </a:bodyPr>
          <a:lstStyle/>
          <a:p>
            <a:pPr algn="just"/>
            <a:r>
              <a:rPr lang="fr-FR" sz="1600" b="0" i="1">
                <a:solidFill>
                  <a:schemeClr val="bg2">
                    <a:lumMod val="50000"/>
                  </a:schemeClr>
                </a:solidFill>
                <a:effectLst/>
                <a:latin typeface="Trade Gothic Next Cond Hv" panose="020B0906040303020004" pitchFamily="34" charset="0"/>
              </a:rPr>
              <a:t>Tout d’abord, j’ai décidé de présenter cette œuvre, car j’avais déjà étudié celle de Nicolas Fargue lors de sa visite au Lycée. De plus, j’ai estimé que lire une œuvre de Victor Hugo serait meilleur pour ma culture générale. </a:t>
            </a:r>
            <a:endParaRPr lang="fr-FR" sz="1600" i="1">
              <a:solidFill>
                <a:schemeClr val="bg2">
                  <a:lumMod val="50000"/>
                </a:schemeClr>
              </a:solidFill>
              <a:latin typeface="Trade Gothic Next Cond Hv" panose="020B0906040303020004" pitchFamily="34" charset="0"/>
              <a:ea typeface="Trade Gothic Next Cond Hv" panose="02000000000000000000" pitchFamily="2" charset="0"/>
            </a:endParaRPr>
          </a:p>
        </p:txBody>
      </p:sp>
      <p:sp>
        <p:nvSpPr>
          <p:cNvPr id="16" name="ZoneTexte 15">
            <a:extLst>
              <a:ext uri="{FF2B5EF4-FFF2-40B4-BE49-F238E27FC236}">
                <a16:creationId xmlns:a16="http://schemas.microsoft.com/office/drawing/2014/main" id="{C9D7AE44-0BDF-664B-BBBE-0BABC01615D2}"/>
              </a:ext>
            </a:extLst>
          </p:cNvPr>
          <p:cNvSpPr txBox="1"/>
          <p:nvPr/>
        </p:nvSpPr>
        <p:spPr>
          <a:xfrm>
            <a:off x="5217152" y="4619167"/>
            <a:ext cx="6875430" cy="1815882"/>
          </a:xfrm>
          <a:prstGeom prst="rect">
            <a:avLst/>
          </a:prstGeom>
          <a:noFill/>
        </p:spPr>
        <p:txBody>
          <a:bodyPr wrap="square" rtlCol="0">
            <a:spAutoFit/>
          </a:bodyPr>
          <a:lstStyle/>
          <a:p>
            <a:pPr algn="just"/>
            <a:r>
              <a:rPr lang="fr-FR" sz="1600" b="0" i="0">
                <a:solidFill>
                  <a:schemeClr val="bg1"/>
                </a:solidFill>
                <a:effectLst/>
              </a:rPr>
              <a:t>J’ai beaucoup apprécié cette œuvre. Pour dénoncer sa thèse, l’auteur décide de nous montrer les sentiments d’un condamné. De plus, il cherche à persuader le lecteur. Il ne nous donne pas d’informations personnelles sur lui à part le fait que se soit un homme ayant une petite fille (qui d’ailleurs ne se souvient plus de lui). </a:t>
            </a:r>
            <a:br>
              <a:rPr lang="fr-FR" sz="1600">
                <a:solidFill>
                  <a:schemeClr val="bg1"/>
                </a:solidFill>
              </a:rPr>
            </a:br>
            <a:r>
              <a:rPr lang="fr-FR" sz="1600" b="0" i="0">
                <a:solidFill>
                  <a:schemeClr val="bg1"/>
                </a:solidFill>
                <a:effectLst/>
              </a:rPr>
              <a:t>Enfin, je recommande ce livre, car il est captivant et il soutient une cause juste sachant que dans certains pays la peine de mort existe toujours. De plus, il a un réel impact sur le lecteur, car j’ai ressenti une profonde injustice. </a:t>
            </a:r>
            <a:endParaRPr lang="fr-FR" sz="1600">
              <a:solidFill>
                <a:schemeClr val="bg1"/>
              </a:solidFill>
            </a:endParaRPr>
          </a:p>
        </p:txBody>
      </p:sp>
    </p:spTree>
    <p:extLst>
      <p:ext uri="{BB962C8B-B14F-4D97-AF65-F5344CB8AC3E}">
        <p14:creationId xmlns:p14="http://schemas.microsoft.com/office/powerpoint/2010/main" val="136761618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C5D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3383A9-9FEF-204C-B75F-348B8026F4CE}"/>
              </a:ext>
            </a:extLst>
          </p:cNvPr>
          <p:cNvSpPr>
            <a:spLocks noGrp="1"/>
          </p:cNvSpPr>
          <p:nvPr>
            <p:ph type="title"/>
          </p:nvPr>
        </p:nvSpPr>
        <p:spPr/>
        <p:txBody>
          <a:bodyPr/>
          <a:lstStyle/>
          <a:p>
            <a:r>
              <a:rPr lang="en-US" sz="4800" b="1" u="sng">
                <a:latin typeface="Edwardian Script ITC" panose="030303020407070D0804" pitchFamily="66" charset="0"/>
              </a:rPr>
              <a:t>La princesse de Clèves</a:t>
            </a:r>
            <a:r>
              <a:rPr lang="en-US" b="1">
                <a:latin typeface="Edwardian Script ITC" panose="030303020407070D0804" pitchFamily="66" charset="0"/>
              </a:rPr>
              <a:t>, 1678, Madame de La Fayette</a:t>
            </a:r>
            <a:endParaRPr lang="fr-FR" b="1">
              <a:latin typeface="Edwardian Script ITC" panose="030303020407070D0804" pitchFamily="66" charset="0"/>
            </a:endParaRPr>
          </a:p>
        </p:txBody>
      </p:sp>
      <p:sp>
        <p:nvSpPr>
          <p:cNvPr id="3" name="Espace réservé du contenu 2">
            <a:extLst>
              <a:ext uri="{FF2B5EF4-FFF2-40B4-BE49-F238E27FC236}">
                <a16:creationId xmlns:a16="http://schemas.microsoft.com/office/drawing/2014/main" id="{79228B45-E30A-E644-96F7-F7D62E4414DE}"/>
              </a:ext>
            </a:extLst>
          </p:cNvPr>
          <p:cNvSpPr>
            <a:spLocks noGrp="1"/>
          </p:cNvSpPr>
          <p:nvPr>
            <p:ph idx="1"/>
          </p:nvPr>
        </p:nvSpPr>
        <p:spPr>
          <a:xfrm>
            <a:off x="3463119" y="2163855"/>
            <a:ext cx="8094829" cy="4013107"/>
          </a:xfrm>
        </p:spPr>
        <p:txBody>
          <a:bodyPr>
            <a:normAutofit/>
          </a:bodyPr>
          <a:lstStyle/>
          <a:p>
            <a:pPr marL="0" indent="0" algn="ctr">
              <a:buNone/>
            </a:pPr>
            <a:r>
              <a:rPr lang="en-US" sz="3200" b="1" u="sng">
                <a:solidFill>
                  <a:srgbClr val="002060"/>
                </a:solidFill>
                <a:latin typeface="Kunstler Script" panose="030304020206070D0D06" pitchFamily="66" charset="0"/>
              </a:rPr>
              <a:t>Biographie de Madame de la Fayette</a:t>
            </a:r>
          </a:p>
          <a:p>
            <a:pPr marL="0" indent="0">
              <a:buNone/>
            </a:pPr>
            <a:endParaRPr lang="en-US" sz="1600">
              <a:latin typeface="Lucida Calligraphy" panose="02000000000000000000" pitchFamily="2" charset="0"/>
              <a:ea typeface="Lucida Calligraphy" panose="02000000000000000000" pitchFamily="2" charset="0"/>
            </a:endParaRPr>
          </a:p>
          <a:p>
            <a:pPr marL="0" indent="0">
              <a:buNone/>
            </a:pPr>
            <a:r>
              <a:rPr lang="en-US" sz="1600">
                <a:latin typeface="Lucida Calligraphy" panose="02000000000000000000" pitchFamily="2" charset="0"/>
                <a:ea typeface="Lucida Calligraphy" panose="02000000000000000000" pitchFamily="2" charset="0"/>
              </a:rPr>
              <a:t>Marie-Madelaine Pioche de la Vergne est naît en 1636 dans une famille de la petite noblesse. A Paris, elle anime un salon littéraire et côtoie des hommes et des femmes de lettre. Elle est notament amie avec Madame de sévigné, La Rochefoucauld et Henriette d’Angleterre.</a:t>
            </a:r>
          </a:p>
          <a:p>
            <a:pPr marL="0" indent="0">
              <a:buNone/>
            </a:pPr>
            <a:r>
              <a:rPr lang="en-US" sz="1600">
                <a:latin typeface="Lucida Calligraphy" panose="02000000000000000000" pitchFamily="2" charset="0"/>
                <a:ea typeface="Lucida Calligraphy" panose="02000000000000000000" pitchFamily="2" charset="0"/>
              </a:rPr>
              <a:t>Sa vie littéraire commence en 1662 lors de la publication anonyme de la nouvelle </a:t>
            </a:r>
            <a:r>
              <a:rPr lang="en-US" sz="1600" u="sng">
                <a:latin typeface="Lucida Calligraphy" panose="02000000000000000000" pitchFamily="2" charset="0"/>
                <a:ea typeface="Lucida Calligraphy" panose="02000000000000000000" pitchFamily="2" charset="0"/>
              </a:rPr>
              <a:t>La princesses de Montepensier</a:t>
            </a:r>
            <a:r>
              <a:rPr lang="en-US" sz="1600">
                <a:latin typeface="Lucida Calligraphy" panose="02000000000000000000" pitchFamily="2" charset="0"/>
                <a:ea typeface="Lucida Calligraphy" panose="02000000000000000000" pitchFamily="2" charset="0"/>
              </a:rPr>
              <a:t>, puis d’un roman précieu </a:t>
            </a:r>
            <a:r>
              <a:rPr lang="en-US" sz="1600" u="sng">
                <a:latin typeface="Lucida Calligraphy" panose="02000000000000000000" pitchFamily="2" charset="0"/>
                <a:ea typeface="Lucida Calligraphy" panose="02000000000000000000" pitchFamily="2" charset="0"/>
              </a:rPr>
              <a:t>Zaïde</a:t>
            </a:r>
            <a:r>
              <a:rPr lang="en-US" sz="1600">
                <a:latin typeface="Lucida Calligraphy" panose="02000000000000000000" pitchFamily="2" charset="0"/>
                <a:ea typeface="Lucida Calligraphy" panose="02000000000000000000" pitchFamily="2" charset="0"/>
              </a:rPr>
              <a:t> en 1670. Elle est celle qui invente le roman psycologique moderne au XVIIe siècle. </a:t>
            </a:r>
          </a:p>
          <a:p>
            <a:pPr marL="0" indent="0">
              <a:buNone/>
            </a:pPr>
            <a:r>
              <a:rPr lang="en-US" sz="1600">
                <a:latin typeface="Lucida Calligraphy" panose="02000000000000000000" pitchFamily="2" charset="0"/>
                <a:ea typeface="Lucida Calligraphy" panose="02000000000000000000" pitchFamily="2" charset="0"/>
              </a:rPr>
              <a:t>Madame de la Fayette aborde des thèmes précis. Jouant de sa proximité avec la cours, elle sera une fine observatrice des moeurs de la cour, des tourments de l’amour, et de la psycologie humaine  au XVIIe siècle</a:t>
            </a:r>
            <a:r>
              <a:rPr lang="en-US" sz="1600">
                <a:solidFill>
                  <a:srgbClr val="002060"/>
                </a:solidFill>
                <a:latin typeface="Lucida Calligraphy" panose="02000000000000000000" pitchFamily="2" charset="0"/>
                <a:ea typeface="Lucida Calligraphy" panose="02000000000000000000" pitchFamily="2" charset="0"/>
              </a:rPr>
              <a:t>.</a:t>
            </a:r>
            <a:endParaRPr lang="en-US" sz="1600">
              <a:latin typeface="Lucida Calligraphy" panose="02000000000000000000" pitchFamily="2" charset="0"/>
              <a:ea typeface="Lucida Calligraphy" panose="02000000000000000000" pitchFamily="2" charset="0"/>
            </a:endParaRPr>
          </a:p>
        </p:txBody>
      </p:sp>
      <p:pic>
        <p:nvPicPr>
          <p:cNvPr id="4" name="Image 3">
            <a:extLst>
              <a:ext uri="{FF2B5EF4-FFF2-40B4-BE49-F238E27FC236}">
                <a16:creationId xmlns:a16="http://schemas.microsoft.com/office/drawing/2014/main" id="{DA982AA9-6F09-0A47-BB52-98B971850C23}"/>
              </a:ext>
            </a:extLst>
          </p:cNvPr>
          <p:cNvPicPr>
            <a:picLocks noChangeAspect="1"/>
          </p:cNvPicPr>
          <p:nvPr/>
        </p:nvPicPr>
        <p:blipFill>
          <a:blip r:embed="rId2"/>
          <a:stretch>
            <a:fillRect/>
          </a:stretch>
        </p:blipFill>
        <p:spPr>
          <a:xfrm>
            <a:off x="469143" y="2457153"/>
            <a:ext cx="2647757" cy="3426509"/>
          </a:xfrm>
          <a:prstGeom prst="rect">
            <a:avLst/>
          </a:prstGeom>
          <a:ln>
            <a:noFill/>
          </a:ln>
          <a:effectLst>
            <a:softEdge rad="112500"/>
          </a:effectLst>
        </p:spPr>
      </p:pic>
    </p:spTree>
    <p:extLst>
      <p:ext uri="{BB962C8B-B14F-4D97-AF65-F5344CB8AC3E}">
        <p14:creationId xmlns:p14="http://schemas.microsoft.com/office/powerpoint/2010/main" val="293125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C5DF"/>
        </a:solidFill>
        <a:effectLst/>
      </p:bgPr>
    </p:bg>
    <p:spTree>
      <p:nvGrpSpPr>
        <p:cNvPr id="1" name=""/>
        <p:cNvGrpSpPr/>
        <p:nvPr/>
      </p:nvGrpSpPr>
      <p:grpSpPr>
        <a:xfrm>
          <a:off x="0" y="0"/>
          <a:ext cx="0" cy="0"/>
          <a:chOff x="0" y="0"/>
          <a:chExt cx="0" cy="0"/>
        </a:xfrm>
      </p:grpSpPr>
      <p:sp>
        <p:nvSpPr>
          <p:cNvPr id="7" name="Parchemin : horizontal 6">
            <a:extLst>
              <a:ext uri="{FF2B5EF4-FFF2-40B4-BE49-F238E27FC236}">
                <a16:creationId xmlns:a16="http://schemas.microsoft.com/office/drawing/2014/main" id="{639B444A-1944-7E4B-A468-C7D1B6AA79F0}"/>
              </a:ext>
            </a:extLst>
          </p:cNvPr>
          <p:cNvSpPr/>
          <p:nvPr/>
        </p:nvSpPr>
        <p:spPr>
          <a:xfrm>
            <a:off x="2603499" y="194584"/>
            <a:ext cx="6730999" cy="1496104"/>
          </a:xfrm>
          <a:prstGeom prst="horizontalScroll">
            <a:avLst/>
          </a:prstGeom>
          <a:solidFill>
            <a:srgbClr val="ADD5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033F2BB-CE94-0A40-8329-05428D48755B}"/>
              </a:ext>
            </a:extLst>
          </p:cNvPr>
          <p:cNvSpPr>
            <a:spLocks noGrp="1"/>
          </p:cNvSpPr>
          <p:nvPr>
            <p:ph type="title"/>
          </p:nvPr>
        </p:nvSpPr>
        <p:spPr/>
        <p:txBody>
          <a:bodyPr>
            <a:normAutofit/>
          </a:bodyPr>
          <a:lstStyle/>
          <a:p>
            <a:pPr algn="ctr"/>
            <a:r>
              <a:rPr lang="en-US" sz="4800" b="1" u="sng">
                <a:latin typeface="Edwardian Script ITC" panose="030303020407070D0804" pitchFamily="66" charset="0"/>
              </a:rPr>
              <a:t>La princesse de Clèves, 1678</a:t>
            </a:r>
            <a:endParaRPr lang="fr-FR" sz="4800"/>
          </a:p>
        </p:txBody>
      </p:sp>
      <p:sp>
        <p:nvSpPr>
          <p:cNvPr id="3" name="Espace réservé du contenu 2">
            <a:extLst>
              <a:ext uri="{FF2B5EF4-FFF2-40B4-BE49-F238E27FC236}">
                <a16:creationId xmlns:a16="http://schemas.microsoft.com/office/drawing/2014/main" id="{B8C5F394-3E0F-5C47-BBBA-F04E0898C1C8}"/>
              </a:ext>
            </a:extLst>
          </p:cNvPr>
          <p:cNvSpPr>
            <a:spLocks noGrp="1"/>
          </p:cNvSpPr>
          <p:nvPr>
            <p:ph idx="1"/>
          </p:nvPr>
        </p:nvSpPr>
        <p:spPr>
          <a:xfrm>
            <a:off x="614149" y="1936275"/>
            <a:ext cx="3292523" cy="4240687"/>
          </a:xfrm>
        </p:spPr>
        <p:txBody>
          <a:bodyPr>
            <a:normAutofit/>
          </a:bodyPr>
          <a:lstStyle/>
          <a:p>
            <a:r>
              <a:rPr lang="en-US" sz="3600" b="1" u="sng">
                <a:solidFill>
                  <a:srgbClr val="532675"/>
                </a:solidFill>
                <a:latin typeface="Edwardian Script ITC" panose="030303020407070D0804" pitchFamily="66" charset="0"/>
              </a:rPr>
              <a:t>La cour</a:t>
            </a:r>
          </a:p>
          <a:p>
            <a:pPr marL="0" indent="0">
              <a:buNone/>
            </a:pPr>
            <a:r>
              <a:rPr lang="en-US" sz="1400">
                <a:solidFill>
                  <a:srgbClr val="532675"/>
                </a:solidFill>
                <a:latin typeface="Lucida Calligraphy" panose="03010101010101010101" pitchFamily="66" charset="0"/>
              </a:rPr>
              <a:t>“ Si vous jugez sur les apparences en ci lieu-ci, vous serez souvent trompée: ce qui paraît n’est presque jamais la vérité”</a:t>
            </a:r>
          </a:p>
          <a:p>
            <a:r>
              <a:rPr lang="en-US" sz="3600" b="1" u="sng">
                <a:solidFill>
                  <a:srgbClr val="532675"/>
                </a:solidFill>
                <a:latin typeface="Edwardian Script ITC" panose="030303020407070D0804" pitchFamily="66" charset="0"/>
              </a:rPr>
              <a:t>La beauté</a:t>
            </a:r>
          </a:p>
          <a:p>
            <a:pPr marL="0" indent="0">
              <a:buNone/>
            </a:pPr>
            <a:r>
              <a:rPr lang="en-US" sz="1400">
                <a:solidFill>
                  <a:srgbClr val="532675"/>
                </a:solidFill>
                <a:latin typeface="Lucida Calligraphy" panose="03010101010101010101" pitchFamily="66" charset="0"/>
              </a:rPr>
              <a:t>“ Jamais cour n’a eu tant de belles personnes de d’hommes admirablement bien faits, et il semblait que la nature eût pris plaisir à placer ce qu’elle donne de plus beau dans les plus grandes pricesses et dans les plus grands princes.”</a:t>
            </a:r>
            <a:endParaRPr lang="fr-FR" sz="1400">
              <a:solidFill>
                <a:srgbClr val="532675"/>
              </a:solidFill>
              <a:latin typeface="Lucida Calligraphy" panose="03010101010101010101" pitchFamily="66" charset="0"/>
            </a:endParaRPr>
          </a:p>
        </p:txBody>
      </p:sp>
      <p:pic>
        <p:nvPicPr>
          <p:cNvPr id="4" name="Image 3">
            <a:extLst>
              <a:ext uri="{FF2B5EF4-FFF2-40B4-BE49-F238E27FC236}">
                <a16:creationId xmlns:a16="http://schemas.microsoft.com/office/drawing/2014/main" id="{2F2C96EE-1FD6-D349-9A34-912709706E9D}"/>
              </a:ext>
            </a:extLst>
          </p:cNvPr>
          <p:cNvPicPr>
            <a:picLocks noChangeAspect="1"/>
          </p:cNvPicPr>
          <p:nvPr/>
        </p:nvPicPr>
        <p:blipFill>
          <a:blip r:embed="rId2"/>
          <a:stretch>
            <a:fillRect/>
          </a:stretch>
        </p:blipFill>
        <p:spPr>
          <a:xfrm>
            <a:off x="4821859" y="1861229"/>
            <a:ext cx="1992215" cy="2698803"/>
          </a:xfrm>
          <a:prstGeom prst="rect">
            <a:avLst/>
          </a:prstGeom>
        </p:spPr>
      </p:pic>
      <p:sp>
        <p:nvSpPr>
          <p:cNvPr id="5" name="ZoneTexte 4">
            <a:extLst>
              <a:ext uri="{FF2B5EF4-FFF2-40B4-BE49-F238E27FC236}">
                <a16:creationId xmlns:a16="http://schemas.microsoft.com/office/drawing/2014/main" id="{ED88E78A-0CB2-014B-B103-1221F4177E2B}"/>
              </a:ext>
            </a:extLst>
          </p:cNvPr>
          <p:cNvSpPr txBox="1"/>
          <p:nvPr/>
        </p:nvSpPr>
        <p:spPr>
          <a:xfrm>
            <a:off x="7729262" y="1936275"/>
            <a:ext cx="3624538" cy="4216539"/>
          </a:xfrm>
          <a:prstGeom prst="rect">
            <a:avLst/>
          </a:prstGeom>
          <a:noFill/>
        </p:spPr>
        <p:txBody>
          <a:bodyPr wrap="square" rtlCol="0" anchor="t">
            <a:spAutoFit/>
          </a:bodyPr>
          <a:lstStyle/>
          <a:p>
            <a:pPr marL="742950" lvl="1" indent="-285750">
              <a:buFont typeface="Arial" panose="020B0604020202020204" pitchFamily="34" charset="0"/>
              <a:buChar char="•"/>
            </a:pPr>
            <a:r>
              <a:rPr lang="en-US" sz="3600" b="1" u="sng">
                <a:solidFill>
                  <a:srgbClr val="532675"/>
                </a:solidFill>
                <a:latin typeface="Edwardian Script ITC" panose="030303020407070D0804" pitchFamily="66" charset="0"/>
              </a:rPr>
              <a:t>La passion</a:t>
            </a:r>
          </a:p>
          <a:p>
            <a:pPr lvl="1"/>
            <a:r>
              <a:rPr lang="en-US" sz="1400">
                <a:solidFill>
                  <a:srgbClr val="532675"/>
                </a:solidFill>
                <a:latin typeface="Lucida Calligraphy" panose="03010101010101010101" pitchFamily="66" charset="0"/>
              </a:rPr>
              <a:t>“</a:t>
            </a:r>
            <a:r>
              <a:rPr lang="fr-FR" sz="1400">
                <a:solidFill>
                  <a:srgbClr val="532675"/>
                </a:solidFill>
                <a:latin typeface="Lucida Calligraphy" panose="03010101010101010101" pitchFamily="66" charset="0"/>
              </a:rPr>
              <a:t>Les paroles les plus obscures d’un homme qui plaît donnent plus d’agitation que des déclarations ouvertes d’un homme qui ne plaît pas</a:t>
            </a:r>
            <a:r>
              <a:rPr lang="en-US" sz="1400">
                <a:solidFill>
                  <a:srgbClr val="532675"/>
                </a:solidFill>
                <a:latin typeface="Lucida Calligraphy" panose="03010101010101010101" pitchFamily="66" charset="0"/>
              </a:rPr>
              <a:t>”</a:t>
            </a:r>
          </a:p>
          <a:p>
            <a:pPr lvl="1"/>
            <a:endParaRPr lang="en-US" sz="1400">
              <a:solidFill>
                <a:srgbClr val="532675"/>
              </a:solidFill>
              <a:latin typeface="Lucida Calligraphy" panose="03010101010101010101" pitchFamily="66" charset="0"/>
            </a:endParaRPr>
          </a:p>
          <a:p>
            <a:pPr marL="742950" lvl="1" indent="-285750">
              <a:buFont typeface="Arial" panose="020B0604020202020204" pitchFamily="34" charset="0"/>
              <a:buChar char="•"/>
            </a:pPr>
            <a:r>
              <a:rPr lang="en-US" sz="3600" b="1" u="sng">
                <a:solidFill>
                  <a:srgbClr val="532675"/>
                </a:solidFill>
                <a:latin typeface="Edwardian Script ITC" panose="030303020407070D0804" pitchFamily="66" charset="0"/>
              </a:rPr>
              <a:t>La vertu</a:t>
            </a:r>
          </a:p>
          <a:p>
            <a:pPr lvl="1"/>
            <a:r>
              <a:rPr lang="en-US" sz="1400">
                <a:solidFill>
                  <a:srgbClr val="532675"/>
                </a:solidFill>
                <a:latin typeface="Lucida Calligraphy" panose="03010101010101010101" pitchFamily="66" charset="0"/>
              </a:rPr>
              <a:t>“</a:t>
            </a:r>
            <a:r>
              <a:rPr lang="fr-FR" sz="1400" b="0" i="0">
                <a:solidFill>
                  <a:srgbClr val="532675"/>
                </a:solidFill>
                <a:effectLst/>
                <a:latin typeface="Lucida Calligraphy" panose="03010101010101010101" pitchFamily="66" charset="0"/>
              </a:rPr>
              <a:t>Il n’y a point d’obstacle, madame, reprit M. de Nemours. Vous seule vous opposez à mon bonheur ; vous seule vous imposez une loi que la vertu et la raison ne vous sauraient imposer.</a:t>
            </a:r>
            <a:r>
              <a:rPr lang="en-US" sz="1400" b="0" i="0">
                <a:solidFill>
                  <a:srgbClr val="532675"/>
                </a:solidFill>
                <a:effectLst/>
                <a:latin typeface="Lucida Calligraphy" panose="03010101010101010101" pitchFamily="66" charset="0"/>
              </a:rPr>
              <a:t>”</a:t>
            </a:r>
            <a:endParaRPr lang="en-US" sz="1400">
              <a:solidFill>
                <a:srgbClr val="532675"/>
              </a:solidFill>
              <a:latin typeface="Lucida Calligraphy" panose="03010101010101010101" pitchFamily="66" charset="0"/>
            </a:endParaRPr>
          </a:p>
          <a:p>
            <a:pPr lvl="1"/>
            <a:r>
              <a:rPr lang="en-US" sz="1400" b="1" u="sng">
                <a:solidFill>
                  <a:srgbClr val="532675"/>
                </a:solidFill>
                <a:latin typeface="Lucida Calligraphy" panose="03010101010101010101" pitchFamily="66" charset="0"/>
              </a:rPr>
              <a:t> </a:t>
            </a:r>
            <a:endParaRPr lang="fr-FR" sz="1400" b="1" u="sng">
              <a:solidFill>
                <a:srgbClr val="532675"/>
              </a:solidFill>
              <a:latin typeface="Lucida Calligraphy" panose="03010101010101010101" pitchFamily="66" charset="0"/>
            </a:endParaRPr>
          </a:p>
        </p:txBody>
      </p:sp>
      <p:sp>
        <p:nvSpPr>
          <p:cNvPr id="8" name="ZoneTexte 7">
            <a:extLst>
              <a:ext uri="{FF2B5EF4-FFF2-40B4-BE49-F238E27FC236}">
                <a16:creationId xmlns:a16="http://schemas.microsoft.com/office/drawing/2014/main" id="{0C555119-BF3D-4D4A-A19F-1D6622390DA2}"/>
              </a:ext>
            </a:extLst>
          </p:cNvPr>
          <p:cNvSpPr txBox="1"/>
          <p:nvPr/>
        </p:nvSpPr>
        <p:spPr>
          <a:xfrm>
            <a:off x="4018644" y="4834616"/>
            <a:ext cx="4045856" cy="1938992"/>
          </a:xfrm>
          <a:prstGeom prst="rect">
            <a:avLst/>
          </a:prstGeom>
          <a:noFill/>
        </p:spPr>
        <p:txBody>
          <a:bodyPr wrap="square" rtlCol="0">
            <a:spAutoFit/>
          </a:bodyPr>
          <a:lstStyle/>
          <a:p>
            <a:pPr marL="285750" indent="-285750" algn="l">
              <a:buFont typeface="Arial" panose="020B0604020202020204" pitchFamily="34" charset="0"/>
              <a:buChar char="•"/>
            </a:pPr>
            <a:r>
              <a:rPr lang="en-US" sz="3600" b="1">
                <a:solidFill>
                  <a:srgbClr val="532675"/>
                </a:solidFill>
                <a:latin typeface="Edwardian Script ITC" panose="030303020407070D0804" pitchFamily="66" charset="0"/>
              </a:rPr>
              <a:t>La perfection </a:t>
            </a:r>
          </a:p>
          <a:p>
            <a:pPr algn="l"/>
            <a:r>
              <a:rPr lang="fr-FR" sz="1400" b="0" i="0">
                <a:solidFill>
                  <a:srgbClr val="532675"/>
                </a:solidFill>
                <a:effectLst/>
                <a:latin typeface="Lucida Calligraphy" panose="03010101010101010101" pitchFamily="66" charset="0"/>
              </a:rPr>
              <a:t>La blancheur de son teint et ses cheveux blonds lui donnaient un éclat que l'on n'a jamais vu qu'à elle; tous ses traits étaient réguliers, et son visage et sa personne étaient pleins de grâce et de charmes.</a:t>
            </a:r>
            <a:endParaRPr lang="fr-FR" sz="1400">
              <a:solidFill>
                <a:srgbClr val="532675"/>
              </a:solidFill>
              <a:latin typeface="Lucida Calligraphy" panose="03010101010101010101" pitchFamily="66" charset="0"/>
            </a:endParaRPr>
          </a:p>
        </p:txBody>
      </p:sp>
    </p:spTree>
    <p:extLst>
      <p:ext uri="{BB962C8B-B14F-4D97-AF65-F5344CB8AC3E}">
        <p14:creationId xmlns:p14="http://schemas.microsoft.com/office/powerpoint/2010/main" val="2900413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C5D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D3A94A-9A3B-4145-961B-D6F85C516BD7}"/>
              </a:ext>
            </a:extLst>
          </p:cNvPr>
          <p:cNvSpPr>
            <a:spLocks noGrp="1"/>
          </p:cNvSpPr>
          <p:nvPr>
            <p:ph type="title"/>
          </p:nvPr>
        </p:nvSpPr>
        <p:spPr>
          <a:xfrm>
            <a:off x="1077036" y="47980"/>
            <a:ext cx="4740322" cy="1325563"/>
          </a:xfrm>
        </p:spPr>
        <p:txBody>
          <a:bodyPr/>
          <a:lstStyle/>
          <a:p>
            <a:r>
              <a:rPr lang="en-US" b="1">
                <a:solidFill>
                  <a:schemeClr val="accent1">
                    <a:lumMod val="75000"/>
                  </a:schemeClr>
                </a:solidFill>
                <a:latin typeface="Edwardian Script ITC" panose="030303020407070D0804" pitchFamily="66" charset="0"/>
              </a:rPr>
              <a:t>Résumé de l’histoire:</a:t>
            </a:r>
            <a:endParaRPr lang="fr-FR" b="1">
              <a:solidFill>
                <a:schemeClr val="accent1">
                  <a:lumMod val="75000"/>
                </a:schemeClr>
              </a:solidFill>
              <a:latin typeface="Edwardian Script ITC" panose="030303020407070D0804" pitchFamily="66" charset="0"/>
            </a:endParaRPr>
          </a:p>
        </p:txBody>
      </p:sp>
      <p:sp>
        <p:nvSpPr>
          <p:cNvPr id="7" name="Espace réservé du contenu 6">
            <a:extLst>
              <a:ext uri="{FF2B5EF4-FFF2-40B4-BE49-F238E27FC236}">
                <a16:creationId xmlns:a16="http://schemas.microsoft.com/office/drawing/2014/main" id="{0C19A942-772D-1648-986E-299D4E7E7DE2}"/>
              </a:ext>
            </a:extLst>
          </p:cNvPr>
          <p:cNvSpPr>
            <a:spLocks noGrp="1"/>
          </p:cNvSpPr>
          <p:nvPr>
            <p:ph idx="1"/>
          </p:nvPr>
        </p:nvSpPr>
        <p:spPr>
          <a:xfrm>
            <a:off x="536653" y="1223084"/>
            <a:ext cx="4851776" cy="4740600"/>
          </a:xfrm>
        </p:spPr>
        <p:txBody>
          <a:bodyPr>
            <a:normAutofit/>
          </a:bodyPr>
          <a:lstStyle/>
          <a:p>
            <a:pPr marL="0" indent="0">
              <a:buNone/>
            </a:pPr>
            <a:r>
              <a:rPr lang="en-US" sz="1400">
                <a:latin typeface="Lucida Calligraphy" panose="03010101010101010101" pitchFamily="66" charset="0"/>
              </a:rPr>
              <a:t>Mme de Chartes introduit à la cour sa fille, Mlle de Chartes, qui se distingue des autres filles par sa beauté et son âme vertueuse. Sur les conseils de sa mère, elle épouse le Prince de Clèves et devient automatiquement La princesse de Clèves.</a:t>
            </a:r>
          </a:p>
          <a:p>
            <a:pPr marL="0" indent="0">
              <a:buNone/>
            </a:pPr>
            <a:r>
              <a:rPr lang="en-US" sz="1400">
                <a:latin typeface="Lucida Calligraphy" panose="03010101010101010101" pitchFamily="66" charset="0"/>
              </a:rPr>
              <a:t>Peu de temps après son mariage, au cour d’un bal, elle rencontre le Duc de Nemours. Les deux personnages tombent immédiatement amoureux l’un de l’autre, mais la princesse fait tout pour masquer ses sentiments pour ne pas nuir à sa reputation d’épouse.</a:t>
            </a:r>
          </a:p>
          <a:p>
            <a:pPr marL="0" indent="0">
              <a:buNone/>
            </a:pPr>
            <a:r>
              <a:rPr lang="en-US" sz="1400">
                <a:latin typeface="Lucida Calligraphy" panose="03010101010101010101" pitchFamily="66" charset="0"/>
              </a:rPr>
              <a:t>De ce fait, la princesse décide de s’éloigner et de séjourner dans leur maison à la campagne. Son mari ne comprend pas son choix mais plus tard elle lui avoue qu’elle éprouve de la passion pour un autre homme. Le prince de Clèves, pris par la jalousie, tombe malade et meut de chagrin d’amour. </a:t>
            </a:r>
          </a:p>
          <a:p>
            <a:pPr marL="0" indent="0">
              <a:buNone/>
            </a:pPr>
            <a:r>
              <a:rPr lang="en-US" sz="1400">
                <a:latin typeface="Lucida Calligraphy" panose="03010101010101010101" pitchFamily="66" charset="0"/>
              </a:rPr>
              <a:t>Dépassée par la mort de son mari, la princesse refuse de vivre son amour avec le Duc de Nemours et se retire de la cour pour aller au couvent . </a:t>
            </a:r>
          </a:p>
        </p:txBody>
      </p:sp>
      <p:sp>
        <p:nvSpPr>
          <p:cNvPr id="8" name="ZoneTexte 7">
            <a:extLst>
              <a:ext uri="{FF2B5EF4-FFF2-40B4-BE49-F238E27FC236}">
                <a16:creationId xmlns:a16="http://schemas.microsoft.com/office/drawing/2014/main" id="{B45AF405-27BB-7E4C-9FC0-464E5B8320C3}"/>
              </a:ext>
            </a:extLst>
          </p:cNvPr>
          <p:cNvSpPr txBox="1"/>
          <p:nvPr/>
        </p:nvSpPr>
        <p:spPr>
          <a:xfrm>
            <a:off x="6988506" y="295262"/>
            <a:ext cx="3426442" cy="830997"/>
          </a:xfrm>
          <a:prstGeom prst="rect">
            <a:avLst/>
          </a:prstGeom>
          <a:noFill/>
        </p:spPr>
        <p:txBody>
          <a:bodyPr wrap="square" rtlCol="0">
            <a:spAutoFit/>
          </a:bodyPr>
          <a:lstStyle/>
          <a:p>
            <a:pPr algn="l"/>
            <a:r>
              <a:rPr lang="en-US" sz="4800" b="1">
                <a:solidFill>
                  <a:srgbClr val="9F006E"/>
                </a:solidFill>
                <a:latin typeface="Edwardian Script ITC" panose="030303020407070D0804" pitchFamily="66" charset="0"/>
              </a:rPr>
              <a:t>Critique littéraire </a:t>
            </a:r>
            <a:endParaRPr lang="fr-FR" sz="4800" b="1">
              <a:solidFill>
                <a:srgbClr val="9F006E"/>
              </a:solidFill>
              <a:latin typeface="Edwardian Script ITC" panose="030303020407070D0804" pitchFamily="66" charset="0"/>
            </a:endParaRPr>
          </a:p>
        </p:txBody>
      </p:sp>
      <p:sp>
        <p:nvSpPr>
          <p:cNvPr id="9" name="ZoneTexte 8">
            <a:extLst>
              <a:ext uri="{FF2B5EF4-FFF2-40B4-BE49-F238E27FC236}">
                <a16:creationId xmlns:a16="http://schemas.microsoft.com/office/drawing/2014/main" id="{0809571E-A9B9-0749-ACB5-77C12DF94E93}"/>
              </a:ext>
            </a:extLst>
          </p:cNvPr>
          <p:cNvSpPr txBox="1"/>
          <p:nvPr/>
        </p:nvSpPr>
        <p:spPr>
          <a:xfrm>
            <a:off x="6649357" y="1373543"/>
            <a:ext cx="4980242" cy="5047536"/>
          </a:xfrm>
          <a:prstGeom prst="rect">
            <a:avLst/>
          </a:prstGeom>
          <a:noFill/>
        </p:spPr>
        <p:txBody>
          <a:bodyPr wrap="square" rtlCol="0">
            <a:spAutoFit/>
          </a:bodyPr>
          <a:lstStyle/>
          <a:p>
            <a:pPr algn="l"/>
            <a:r>
              <a:rPr lang="en-US" sz="1400">
                <a:latin typeface="Lucida Calligraphy" panose="03010101010101010101" pitchFamily="66" charset="0"/>
              </a:rPr>
              <a:t>J’ai lu La Princesse de Clèves de Mme de la Fayette paru en 1678. C’est un roman d’analyse écrit au XVIIe siècle regroupant le Classicisme et la préciosité.</a:t>
            </a:r>
          </a:p>
          <a:p>
            <a:pPr algn="l"/>
            <a:r>
              <a:rPr lang="en-US" sz="1400">
                <a:latin typeface="Lucida Calligraphy" panose="03010101010101010101" pitchFamily="66" charset="0"/>
              </a:rPr>
              <a:t>Ce roman transporte le lecteur dans l’univers d’une jeune princesse de 16 ans faisant son entrée à la cour. Une histoire très interéssante avec comme sujet la société et l’amour. La princesse de Clèves et le Duc de Nemours son tout deux présentés comme despersonnages à la beauté démesurée. La mise en valeur de ces personnages aide le lecteur à se situer dans ce roman complexe. </a:t>
            </a:r>
          </a:p>
          <a:p>
            <a:pPr algn="l"/>
            <a:r>
              <a:rPr lang="en-US" sz="1400">
                <a:latin typeface="Lucida Calligraphy" panose="03010101010101010101" pitchFamily="66" charset="0"/>
              </a:rPr>
              <a:t>L’auteure utilise un vocabulaire très peu courant, montrant la richesse et les codes. Ce vocabulaire est très compliqué à suivre et à comprendre, surtout pour des jeunes, mais sans cela nous n’aurions pas la même vision de la cour. Le recit et aussi compliqué à suivre car nous assitions aussi à la vie d’autres personnages.</a:t>
            </a:r>
          </a:p>
          <a:p>
            <a:pPr algn="l"/>
            <a:r>
              <a:rPr lang="en-US" sz="1400">
                <a:latin typeface="Lucida Calligraphy" panose="03010101010101010101" pitchFamily="66" charset="0"/>
              </a:rPr>
              <a:t>En guise de conclusion, ce roman m’a fait vivre une histoire d’amour passionné. J’ai appris que l’entourage est hypocrite et qu’il faut apprendre à se mefier des autres et de soi. </a:t>
            </a:r>
            <a:endParaRPr lang="fr-FR" sz="1400">
              <a:latin typeface="Lucida Calligraphy" panose="03010101010101010101" pitchFamily="66" charset="0"/>
            </a:endParaRPr>
          </a:p>
        </p:txBody>
      </p:sp>
      <p:sp>
        <p:nvSpPr>
          <p:cNvPr id="10" name="Soleil 9">
            <a:extLst>
              <a:ext uri="{FF2B5EF4-FFF2-40B4-BE49-F238E27FC236}">
                <a16:creationId xmlns:a16="http://schemas.microsoft.com/office/drawing/2014/main" id="{213E0F10-2750-B64E-BBD1-9D99F8D64787}"/>
              </a:ext>
            </a:extLst>
          </p:cNvPr>
          <p:cNvSpPr/>
          <p:nvPr/>
        </p:nvSpPr>
        <p:spPr>
          <a:xfrm>
            <a:off x="5427952" y="5731741"/>
            <a:ext cx="946001" cy="888093"/>
          </a:xfrm>
          <a:prstGeom prst="su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oleil 11">
            <a:extLst>
              <a:ext uri="{FF2B5EF4-FFF2-40B4-BE49-F238E27FC236}">
                <a16:creationId xmlns:a16="http://schemas.microsoft.com/office/drawing/2014/main" id="{047B4A4B-2A44-174C-AF91-21913BFBE4BC}"/>
              </a:ext>
            </a:extLst>
          </p:cNvPr>
          <p:cNvSpPr/>
          <p:nvPr/>
        </p:nvSpPr>
        <p:spPr>
          <a:xfrm>
            <a:off x="5427952" y="3108595"/>
            <a:ext cx="946001" cy="888093"/>
          </a:xfrm>
          <a:prstGeom prst="su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Soleil 17">
            <a:extLst>
              <a:ext uri="{FF2B5EF4-FFF2-40B4-BE49-F238E27FC236}">
                <a16:creationId xmlns:a16="http://schemas.microsoft.com/office/drawing/2014/main" id="{418E9A6C-2BD3-154C-B088-7A1EEDEA9810}"/>
              </a:ext>
            </a:extLst>
          </p:cNvPr>
          <p:cNvSpPr/>
          <p:nvPr/>
        </p:nvSpPr>
        <p:spPr>
          <a:xfrm>
            <a:off x="5427952" y="192960"/>
            <a:ext cx="946001" cy="888093"/>
          </a:xfrm>
          <a:prstGeom prst="su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43484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645449-EDA2-2C4E-A25F-AE144C945347}"/>
              </a:ext>
            </a:extLst>
          </p:cNvPr>
          <p:cNvSpPr>
            <a:spLocks noGrp="1"/>
          </p:cNvSpPr>
          <p:nvPr>
            <p:ph type="title"/>
          </p:nvPr>
        </p:nvSpPr>
        <p:spPr>
          <a:xfrm>
            <a:off x="838200" y="429039"/>
            <a:ext cx="10515600" cy="707978"/>
          </a:xfrm>
        </p:spPr>
        <p:txBody>
          <a:bodyPr>
            <a:normAutofit fontScale="90000"/>
          </a:bodyPr>
          <a:lstStyle/>
          <a:p>
            <a:pPr algn="ctr"/>
            <a:r>
              <a:rPr lang="fr-FR" sz="2800" b="1" i="1" u="sng">
                <a:solidFill>
                  <a:srgbClr val="C45911"/>
                </a:solidFill>
                <a:effectLst/>
                <a:latin typeface="Walbaum Display SemiBold" panose="02000000000000000000" pitchFamily="2" charset="0"/>
                <a:ea typeface="Times New Roman" panose="02020603050405020304" pitchFamily="18" charset="0"/>
                <a:cs typeface="Times New Roman" panose="02020603050405020304" pitchFamily="18" charset="0"/>
              </a:rPr>
              <a:t>Les Fleurs du Mal</a:t>
            </a:r>
            <a:r>
              <a:rPr lang="fr-FR" sz="2800" b="1" i="1">
                <a:solidFill>
                  <a:srgbClr val="000000"/>
                </a:solidFill>
                <a:effectLst/>
                <a:latin typeface="Walbaum Display SemiBold" panose="02000000000000000000" pitchFamily="2" charset="0"/>
                <a:ea typeface="Times New Roman" panose="02020603050405020304" pitchFamily="18" charset="0"/>
                <a:cs typeface="Times New Roman" panose="02020603050405020304" pitchFamily="18" charset="0"/>
              </a:rPr>
              <a:t>, Charles Baudelaire (18</a:t>
            </a:r>
            <a:r>
              <a:rPr lang="fr-FR" sz="2800" b="1" i="1">
                <a:solidFill>
                  <a:srgbClr val="202122"/>
                </a:solidFill>
                <a:effectLst/>
                <a:latin typeface="Walbaum Display SemiBold" panose="02000000000000000000" pitchFamily="2" charset="0"/>
                <a:ea typeface="Times New Roman" panose="02020603050405020304" pitchFamily="18" charset="0"/>
                <a:cs typeface="Arial" panose="020B0604020202020204" pitchFamily="34" charset="0"/>
              </a:rPr>
              <a:t>57)</a:t>
            </a:r>
            <a:r>
              <a:rPr lang="fr-FR" sz="2800" b="1" i="1">
                <a:solidFill>
                  <a:srgbClr val="000000"/>
                </a:solidFill>
                <a:effectLst/>
                <a:latin typeface="Walbaum Display SemiBold" panose="02000000000000000000" pitchFamily="2" charset="0"/>
                <a:ea typeface="Times New Roman" panose="02020603050405020304" pitchFamily="18" charset="0"/>
                <a:cs typeface="Times New Roman" panose="02020603050405020304" pitchFamily="18" charset="0"/>
              </a:rPr>
              <a:t> </a:t>
            </a:r>
            <a:br>
              <a:rPr lang="fr-FR" sz="1800">
                <a:effectLst/>
                <a:latin typeface="Calibri" panose="020F0502020204030204" pitchFamily="34" charset="0"/>
                <a:ea typeface="Times New Roman" panose="02020603050405020304" pitchFamily="18" charset="0"/>
                <a:cs typeface="Times New Roman" panose="02020603050405020304" pitchFamily="18" charset="0"/>
              </a:rPr>
            </a:br>
            <a:endParaRPr lang="fr-FR"/>
          </a:p>
        </p:txBody>
      </p:sp>
      <p:sp>
        <p:nvSpPr>
          <p:cNvPr id="3" name="Espace réservé du contenu 2">
            <a:extLst>
              <a:ext uri="{FF2B5EF4-FFF2-40B4-BE49-F238E27FC236}">
                <a16:creationId xmlns:a16="http://schemas.microsoft.com/office/drawing/2014/main" id="{AC2B4183-A19A-F648-8402-3546AC3CFC63}"/>
              </a:ext>
            </a:extLst>
          </p:cNvPr>
          <p:cNvSpPr>
            <a:spLocks noGrp="1"/>
          </p:cNvSpPr>
          <p:nvPr>
            <p:ph idx="1"/>
          </p:nvPr>
        </p:nvSpPr>
        <p:spPr>
          <a:xfrm>
            <a:off x="2918279" y="984274"/>
            <a:ext cx="7702455" cy="3727779"/>
          </a:xfrm>
        </p:spPr>
        <p:txBody>
          <a:bodyPr>
            <a:normAutofit/>
          </a:bodyPr>
          <a:lstStyle/>
          <a:p>
            <a:pPr marL="0" indent="0" algn="ctr">
              <a:buNone/>
            </a:pPr>
            <a:r>
              <a:rPr lang="en-US" sz="2400" u="sng">
                <a:solidFill>
                  <a:srgbClr val="FF0000"/>
                </a:solidFill>
                <a:latin typeface="Cavolini" panose="03000502040302020204" pitchFamily="66" charset="0"/>
                <a:cs typeface="Cavolini" panose="03000502040302020204" pitchFamily="66" charset="0"/>
              </a:rPr>
              <a:t>Biographie de Baudelaire</a:t>
            </a:r>
            <a:r>
              <a:rPr lang="en-US"/>
              <a:t> </a:t>
            </a:r>
          </a:p>
          <a:p>
            <a:pPr>
              <a:buFontTx/>
              <a:buChar char="-"/>
            </a:pP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Charles Baudel</a:t>
            </a:r>
            <a:r>
              <a:rPr lang="en-US" sz="160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aire, </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né à Paris le </a:t>
            </a:r>
            <a:r>
              <a:rPr lang="fr-FR" sz="1600" b="1">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9 Avril 1821</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était un poète français qui s’est fait chantre de la modernité. Son père, François Baudelaire, décède alors que Charles n’a que six ans. Sa mère Caroline Dufays se remarie en 1828 avec le général Aupick au grand désespoir de son fils qui refuse cette union. A sa majorité, Baudelaire réclame l’héritage de son père mais malheureusement, en toute immaturité, il dépense plus de la moitié de sa fortune.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C’est poussé par le besoin d’argent que Baudelaire se lance dans la critique d’art </a:t>
            </a:r>
            <a:r>
              <a:rPr lang="fr-FR" sz="1600" b="1">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en 1845</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et qu’il fait paraitre diverses revues des poèmes et d’essais littéraires et esthétiques. Ainsi il se fait connaitre en tant d’essayiste. </a:t>
            </a:r>
            <a:r>
              <a:rPr lang="fr-FR" sz="1600" b="1">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En 1848</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 fait la découverte des texte d’un célèbre écrivain Américain Edgar Allan Poe, en qui il pense avoir trouvé le parfait reflet de son âme et de sa manière d’écrire. Ainsi il décide de traduire toutes ses œuvres en Français et il devient un des premiers traducteurs de Edgar Allan P</a:t>
            </a: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oe. </a:t>
            </a:r>
            <a:endParaRPr lang="fr-FR" sz="16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sp>
        <p:nvSpPr>
          <p:cNvPr id="6" name="ZoneTexte 5">
            <a:extLst>
              <a:ext uri="{FF2B5EF4-FFF2-40B4-BE49-F238E27FC236}">
                <a16:creationId xmlns:a16="http://schemas.microsoft.com/office/drawing/2014/main" id="{BADB80ED-E810-B14C-BCD9-65ADD0BCA2B2}"/>
              </a:ext>
            </a:extLst>
          </p:cNvPr>
          <p:cNvSpPr txBox="1"/>
          <p:nvPr/>
        </p:nvSpPr>
        <p:spPr>
          <a:xfrm>
            <a:off x="682389" y="4513083"/>
            <a:ext cx="8741893" cy="1323439"/>
          </a:xfrm>
          <a:prstGeom prst="rect">
            <a:avLst/>
          </a:prstGeom>
          <a:noFill/>
        </p:spPr>
        <p:txBody>
          <a:bodyPr wrap="square" rtlCol="0">
            <a:spAutoFit/>
          </a:bodyPr>
          <a:lstStyle/>
          <a:p>
            <a:pPr algn="l"/>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 </a:t>
            </a:r>
            <a:r>
              <a:rPr lang="fr-FR" sz="1600" b="1">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juin 1857</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Baudelaire donne à publier à son éditeur le recueil de poème </a:t>
            </a:r>
            <a:r>
              <a:rPr lang="fr-FR" sz="1600" i="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Les Fleurs du mal</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regroupant tous les poèmes publiés en revus ainsi que 52 nouveaux. Mais quelques mois plus tard, le poète et son éditeur sont les objets d’un procès pour « outrage à la morale publique et aux bonnes mœurs »</a:t>
            </a: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Suite au scandale des Fleurs du Mal, Baudelaire sombre dans la misère et la maladie et il est frappé par un malaise qui le paralysera. Il meurt le </a:t>
            </a:r>
            <a:r>
              <a:rPr lang="fr-FR" sz="1600" b="1">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31 aout 1867</a:t>
            </a:r>
            <a:r>
              <a:rPr lang="fr-FR"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a:p>
        </p:txBody>
      </p:sp>
      <p:pic>
        <p:nvPicPr>
          <p:cNvPr id="9" name="Image 8">
            <a:extLst>
              <a:ext uri="{FF2B5EF4-FFF2-40B4-BE49-F238E27FC236}">
                <a16:creationId xmlns:a16="http://schemas.microsoft.com/office/drawing/2014/main" id="{0AD82F69-D1B9-DF4E-9149-B0948772EB79}"/>
              </a:ext>
            </a:extLst>
          </p:cNvPr>
          <p:cNvPicPr>
            <a:picLocks noChangeAspect="1"/>
          </p:cNvPicPr>
          <p:nvPr/>
        </p:nvPicPr>
        <p:blipFill>
          <a:blip r:embed="rId2"/>
          <a:stretch>
            <a:fillRect/>
          </a:stretch>
        </p:blipFill>
        <p:spPr>
          <a:xfrm>
            <a:off x="531226" y="1277959"/>
            <a:ext cx="2080079" cy="2957149"/>
          </a:xfrm>
          <a:prstGeom prst="rect">
            <a:avLst/>
          </a:prstGeom>
        </p:spPr>
      </p:pic>
      <p:pic>
        <p:nvPicPr>
          <p:cNvPr id="4" name="Image 3">
            <a:extLst>
              <a:ext uri="{FF2B5EF4-FFF2-40B4-BE49-F238E27FC236}">
                <a16:creationId xmlns:a16="http://schemas.microsoft.com/office/drawing/2014/main" id="{3C28D525-AC8F-C349-8ABE-0B7F7541C791}"/>
              </a:ext>
            </a:extLst>
          </p:cNvPr>
          <p:cNvPicPr>
            <a:picLocks noChangeAspect="1"/>
          </p:cNvPicPr>
          <p:nvPr/>
        </p:nvPicPr>
        <p:blipFill>
          <a:blip r:embed="rId3"/>
          <a:stretch>
            <a:fillRect/>
          </a:stretch>
        </p:blipFill>
        <p:spPr>
          <a:xfrm>
            <a:off x="9719833" y="4066478"/>
            <a:ext cx="2130542" cy="2727995"/>
          </a:xfrm>
          <a:prstGeom prst="rect">
            <a:avLst/>
          </a:prstGeom>
        </p:spPr>
      </p:pic>
      <p:cxnSp>
        <p:nvCxnSpPr>
          <p:cNvPr id="7" name="Connecteur : en arc 6">
            <a:extLst>
              <a:ext uri="{FF2B5EF4-FFF2-40B4-BE49-F238E27FC236}">
                <a16:creationId xmlns:a16="http://schemas.microsoft.com/office/drawing/2014/main" id="{01F30773-E3F0-4745-B3F3-443D3845A6AC}"/>
              </a:ext>
            </a:extLst>
          </p:cNvPr>
          <p:cNvCxnSpPr>
            <a:cxnSpLocks/>
          </p:cNvCxnSpPr>
          <p:nvPr/>
        </p:nvCxnSpPr>
        <p:spPr>
          <a:xfrm rot="16200000" flipH="1">
            <a:off x="-155610" y="5337611"/>
            <a:ext cx="1675999" cy="1364779"/>
          </a:xfrm>
          <a:prstGeom prst="curvedConnector3">
            <a:avLst>
              <a:gd name="adj1" fmla="val 45928"/>
            </a:avLst>
          </a:prstGeom>
          <a:ln>
            <a:solidFill>
              <a:srgbClr val="6F339C"/>
            </a:solidFill>
          </a:ln>
        </p:spPr>
        <p:style>
          <a:lnRef idx="3">
            <a:schemeClr val="dk1"/>
          </a:lnRef>
          <a:fillRef idx="0">
            <a:schemeClr val="dk1"/>
          </a:fillRef>
          <a:effectRef idx="2">
            <a:schemeClr val="dk1"/>
          </a:effectRef>
          <a:fontRef idx="minor">
            <a:schemeClr val="tx1"/>
          </a:fontRef>
        </p:style>
      </p:cxnSp>
      <p:cxnSp>
        <p:nvCxnSpPr>
          <p:cNvPr id="28" name="Connecteur : en arc 27">
            <a:extLst>
              <a:ext uri="{FF2B5EF4-FFF2-40B4-BE49-F238E27FC236}">
                <a16:creationId xmlns:a16="http://schemas.microsoft.com/office/drawing/2014/main" id="{4048126D-3CFF-C44C-97AF-1A97DCEFF3A3}"/>
              </a:ext>
            </a:extLst>
          </p:cNvPr>
          <p:cNvCxnSpPr>
            <a:cxnSpLocks/>
          </p:cNvCxnSpPr>
          <p:nvPr/>
        </p:nvCxnSpPr>
        <p:spPr>
          <a:xfrm>
            <a:off x="9977259" y="0"/>
            <a:ext cx="2314256" cy="1738454"/>
          </a:xfrm>
          <a:prstGeom prst="curvedConnector3">
            <a:avLst/>
          </a:prstGeom>
          <a:ln>
            <a:solidFill>
              <a:srgbClr val="6F339C"/>
            </a:solidFill>
          </a:ln>
        </p:spPr>
        <p:style>
          <a:lnRef idx="3">
            <a:schemeClr val="dk1"/>
          </a:lnRef>
          <a:fillRef idx="0">
            <a:schemeClr val="dk1"/>
          </a:fillRef>
          <a:effectRef idx="2">
            <a:schemeClr val="dk1"/>
          </a:effectRef>
          <a:fontRef idx="minor">
            <a:schemeClr val="tx1"/>
          </a:fontRef>
        </p:style>
      </p:cxnSp>
      <p:cxnSp>
        <p:nvCxnSpPr>
          <p:cNvPr id="33" name="Connecteur : en arc 32">
            <a:extLst>
              <a:ext uri="{FF2B5EF4-FFF2-40B4-BE49-F238E27FC236}">
                <a16:creationId xmlns:a16="http://schemas.microsoft.com/office/drawing/2014/main" id="{7619AF95-0C56-EE40-90BA-0453243B6089}"/>
              </a:ext>
            </a:extLst>
          </p:cNvPr>
          <p:cNvCxnSpPr>
            <a:cxnSpLocks/>
          </p:cNvCxnSpPr>
          <p:nvPr/>
        </p:nvCxnSpPr>
        <p:spPr>
          <a:xfrm flipV="1">
            <a:off x="0" y="0"/>
            <a:ext cx="1495001" cy="1484634"/>
          </a:xfrm>
          <a:prstGeom prst="curvedConnector3">
            <a:avLst/>
          </a:prstGeom>
          <a:ln>
            <a:solidFill>
              <a:srgbClr val="6F339C"/>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3119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CE663D-73CC-0847-8986-3DB8CE6B9EA9}"/>
              </a:ext>
            </a:extLst>
          </p:cNvPr>
          <p:cNvSpPr>
            <a:spLocks noGrp="1"/>
          </p:cNvSpPr>
          <p:nvPr>
            <p:ph type="title"/>
          </p:nvPr>
        </p:nvSpPr>
        <p:spPr>
          <a:xfrm>
            <a:off x="838200" y="365126"/>
            <a:ext cx="10515600" cy="590218"/>
          </a:xfrm>
        </p:spPr>
        <p:txBody>
          <a:bodyPr>
            <a:normAutofit fontScale="90000"/>
          </a:bodyPr>
          <a:lstStyle/>
          <a:p>
            <a:r>
              <a:rPr lang="en-US" sz="2400" b="1" u="sng">
                <a:solidFill>
                  <a:srgbClr val="FF0000"/>
                </a:solidFill>
                <a:latin typeface="Cavolini" panose="03000502040302020204" pitchFamily="66" charset="0"/>
                <a:cs typeface="Cavolini" panose="03000502040302020204" pitchFamily="66" charset="0"/>
              </a:rPr>
              <a:t>Présentation de l’oeuvre Les Fleurs du mal </a:t>
            </a:r>
            <a:r>
              <a:rPr lang="en-US"/>
              <a:t> </a:t>
            </a:r>
            <a:endParaRPr lang="fr-FR"/>
          </a:p>
        </p:txBody>
      </p:sp>
      <p:sp>
        <p:nvSpPr>
          <p:cNvPr id="3" name="Espace réservé du contenu 2">
            <a:extLst>
              <a:ext uri="{FF2B5EF4-FFF2-40B4-BE49-F238E27FC236}">
                <a16:creationId xmlns:a16="http://schemas.microsoft.com/office/drawing/2014/main" id="{C4029FC0-CBEC-164E-BDE5-145C42F65AA6}"/>
              </a:ext>
            </a:extLst>
          </p:cNvPr>
          <p:cNvSpPr>
            <a:spLocks noGrp="1"/>
          </p:cNvSpPr>
          <p:nvPr>
            <p:ph idx="1"/>
          </p:nvPr>
        </p:nvSpPr>
        <p:spPr>
          <a:xfrm>
            <a:off x="505536" y="1461868"/>
            <a:ext cx="4970628" cy="1808090"/>
          </a:xfrm>
        </p:spPr>
        <p:txBody>
          <a:bodyPr>
            <a:normAutofit fontScale="92500" lnSpcReduction="10000"/>
          </a:bodyPr>
          <a:lstStyle/>
          <a:p>
            <a:pPr marL="0" indent="0">
              <a:buNone/>
            </a:pPr>
            <a:r>
              <a:rPr lang="en-US" sz="1700">
                <a:effectLst/>
                <a:latin typeface="Calibri" panose="020F0502020204030204" pitchFamily="34" charset="0"/>
                <a:ea typeface="Times New Roman" panose="02020603050405020304" pitchFamily="18" charset="0"/>
                <a:cs typeface="Arial" panose="020B0604020202020204" pitchFamily="34" charset="0"/>
              </a:rPr>
              <a:t> 1)  </a:t>
            </a:r>
            <a:r>
              <a:rPr lang="fr-FR" sz="1700">
                <a:effectLst/>
                <a:latin typeface="Calibri" panose="020F0502020204030204" pitchFamily="34" charset="0"/>
                <a:ea typeface="Times New Roman" panose="02020603050405020304" pitchFamily="18" charset="0"/>
                <a:cs typeface="Arial" panose="020B0604020202020204" pitchFamily="34" charset="0"/>
              </a:rPr>
              <a:t>Dès leur parution en 1857, Les Fleurs du mal de Charles Baudelaire (1821-1867) provoquent un véritable tollé. Dans un violent article, </a:t>
            </a:r>
            <a:r>
              <a:rPr lang="fr-FR" sz="1700" i="1" u="sng">
                <a:effectLst/>
                <a:latin typeface="Calibri" panose="020F0502020204030204" pitchFamily="34" charset="0"/>
                <a:ea typeface="Times New Roman" panose="02020603050405020304" pitchFamily="18" charset="0"/>
                <a:cs typeface="Arial" panose="020B0604020202020204" pitchFamily="34" charset="0"/>
              </a:rPr>
              <a:t>le Figaro</a:t>
            </a:r>
            <a:r>
              <a:rPr lang="fr-FR" sz="1700">
                <a:effectLst/>
                <a:latin typeface="Calibri" panose="020F0502020204030204" pitchFamily="34" charset="0"/>
                <a:ea typeface="Times New Roman" panose="02020603050405020304" pitchFamily="18" charset="0"/>
                <a:cs typeface="Arial" panose="020B0604020202020204" pitchFamily="34" charset="0"/>
              </a:rPr>
              <a:t> dénonce les « monstruosités » du recueil. L'auteur et l'éditeur sont condamnés « pour offense à la morale publique et aux bonnes mœurs ». Six textes sont retirés du recueil, qui connaîtra plusieurs éditions jusqu'à celle, posthume, de 1968. </a:t>
            </a:r>
            <a:endParaRPr lang="en-US" sz="1700">
              <a:effectLst/>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fr-FR" sz="1600"/>
          </a:p>
        </p:txBody>
      </p:sp>
      <p:sp>
        <p:nvSpPr>
          <p:cNvPr id="4" name="ZoneTexte 3">
            <a:extLst>
              <a:ext uri="{FF2B5EF4-FFF2-40B4-BE49-F238E27FC236}">
                <a16:creationId xmlns:a16="http://schemas.microsoft.com/office/drawing/2014/main" id="{BB2C19EB-6BB7-8244-BDF3-DF3AAE3BF6BC}"/>
              </a:ext>
            </a:extLst>
          </p:cNvPr>
          <p:cNvSpPr txBox="1"/>
          <p:nvPr/>
        </p:nvSpPr>
        <p:spPr>
          <a:xfrm>
            <a:off x="505536" y="3269958"/>
            <a:ext cx="3970928" cy="2339102"/>
          </a:xfrm>
          <a:prstGeom prst="rect">
            <a:avLst/>
          </a:prstGeom>
          <a:noFill/>
        </p:spPr>
        <p:txBody>
          <a:bodyPr wrap="square" rtlCol="0">
            <a:spAutoFit/>
          </a:bodyPr>
          <a:lstStyle/>
          <a:p>
            <a:pPr algn="l"/>
            <a:r>
              <a:rPr lang="en-US" sz="1600"/>
              <a:t>3) Le poème est constitué de 164 poèmes séparés en 6 sections différentes: </a:t>
            </a:r>
          </a:p>
          <a:p>
            <a:pPr marL="285750" indent="-285750" algn="l">
              <a:buFontTx/>
              <a:buChar char="-"/>
            </a:pPr>
            <a:r>
              <a:rPr lang="en-US" sz="1600"/>
              <a:t>“Spleen et Ideal” avec 102 poèmes </a:t>
            </a:r>
          </a:p>
          <a:p>
            <a:pPr marL="285750" indent="-285750" algn="l">
              <a:buFontTx/>
              <a:buChar char="-"/>
            </a:pPr>
            <a:r>
              <a:rPr lang="en-US" sz="1600"/>
              <a:t>“Fleur du mal” avec 12 poèmes </a:t>
            </a:r>
          </a:p>
          <a:p>
            <a:pPr marL="285750" indent="-285750" algn="l">
              <a:buFontTx/>
              <a:buChar char="-"/>
            </a:pPr>
            <a:r>
              <a:rPr lang="en-US" sz="1600"/>
              <a:t>“Révolte” avec 3 poèmes </a:t>
            </a:r>
          </a:p>
          <a:p>
            <a:pPr marL="285750" indent="-285750" algn="l">
              <a:buFontTx/>
              <a:buChar char="-"/>
            </a:pPr>
            <a:r>
              <a:rPr lang="en-US" sz="1600"/>
              <a:t>“Le Vin” avec 5 poèmes </a:t>
            </a:r>
          </a:p>
          <a:p>
            <a:pPr marL="285750" indent="-285750" algn="l">
              <a:buFontTx/>
              <a:buChar char="-"/>
            </a:pPr>
            <a:r>
              <a:rPr lang="en-US" sz="1600"/>
              <a:t>“La Mort” avec 6 poèmes</a:t>
            </a:r>
          </a:p>
          <a:p>
            <a:pPr marL="285750" indent="-285750" algn="l">
              <a:buFontTx/>
              <a:buChar char="-"/>
            </a:pPr>
            <a:r>
              <a:rPr lang="en-US" sz="1600"/>
              <a:t>“Tableaux Parisiens” 38 poèmes </a:t>
            </a:r>
          </a:p>
          <a:p>
            <a:pPr marL="285750" indent="-285750" algn="l">
              <a:buFontTx/>
              <a:buChar char="-"/>
            </a:pPr>
            <a:endParaRPr lang="fr-FR"/>
          </a:p>
        </p:txBody>
      </p:sp>
      <p:sp>
        <p:nvSpPr>
          <p:cNvPr id="5" name="ZoneTexte 4">
            <a:extLst>
              <a:ext uri="{FF2B5EF4-FFF2-40B4-BE49-F238E27FC236}">
                <a16:creationId xmlns:a16="http://schemas.microsoft.com/office/drawing/2014/main" id="{9C9D6AB0-2E6B-B94B-A408-FBB3D15D02A5}"/>
              </a:ext>
            </a:extLst>
          </p:cNvPr>
          <p:cNvSpPr txBox="1"/>
          <p:nvPr/>
        </p:nvSpPr>
        <p:spPr>
          <a:xfrm>
            <a:off x="6558174" y="3284039"/>
            <a:ext cx="4313546" cy="1323439"/>
          </a:xfrm>
          <a:prstGeom prst="rect">
            <a:avLst/>
          </a:prstGeom>
          <a:noFill/>
        </p:spPr>
        <p:txBody>
          <a:bodyPr wrap="square" rtlCol="0">
            <a:spAutoFit/>
          </a:bodyPr>
          <a:lstStyle/>
          <a:p>
            <a:pPr algn="l"/>
            <a:r>
              <a:rPr lang="en-US" sz="1600"/>
              <a:t>4) “Spleen et Idéal” est la section a plus longue du recueil de poème car il y consacre l’expression de son mal de vivre. </a:t>
            </a:r>
            <a:r>
              <a:rPr lang="fr-FR"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Il écrit ces poèmes dans un état de frustration d’un Idéal irréalisable auquel il ne renonce pas</a:t>
            </a:r>
            <a:r>
              <a:rPr lang="en-US" sz="16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600"/>
              <a:t> </a:t>
            </a:r>
            <a:endParaRPr lang="fr-FR" sz="1600"/>
          </a:p>
        </p:txBody>
      </p:sp>
      <p:sp>
        <p:nvSpPr>
          <p:cNvPr id="8" name="ZoneTexte 7">
            <a:extLst>
              <a:ext uri="{FF2B5EF4-FFF2-40B4-BE49-F238E27FC236}">
                <a16:creationId xmlns:a16="http://schemas.microsoft.com/office/drawing/2014/main" id="{483B9094-7884-6A4C-A45E-502C25D3F5D6}"/>
              </a:ext>
            </a:extLst>
          </p:cNvPr>
          <p:cNvSpPr txBox="1"/>
          <p:nvPr/>
        </p:nvSpPr>
        <p:spPr>
          <a:xfrm>
            <a:off x="6558174" y="1960600"/>
            <a:ext cx="4970627" cy="1323439"/>
          </a:xfrm>
          <a:prstGeom prst="rect">
            <a:avLst/>
          </a:prstGeom>
          <a:noFill/>
        </p:spPr>
        <p:txBody>
          <a:bodyPr wrap="square" rtlCol="0">
            <a:spAutoFit/>
          </a:bodyPr>
          <a:lstStyle/>
          <a:p>
            <a:pPr algn="l"/>
            <a:r>
              <a:rPr lang="en-US" sz="1600">
                <a:effectLst/>
                <a:latin typeface="Calibri" panose="020F0502020204030204" pitchFamily="34" charset="0"/>
                <a:ea typeface="Times New Roman" panose="02020603050405020304" pitchFamily="18" charset="0"/>
                <a:cs typeface="Arial" panose="020B0604020202020204" pitchFamily="34" charset="0"/>
              </a:rPr>
              <a:t>2) </a:t>
            </a:r>
            <a:r>
              <a:rPr lang="fr-FR" sz="1600">
                <a:effectLst/>
                <a:latin typeface="Calibri" panose="020F0502020204030204" pitchFamily="34" charset="0"/>
                <a:ea typeface="Times New Roman" panose="02020603050405020304" pitchFamily="18" charset="0"/>
                <a:cs typeface="Arial" panose="020B0604020202020204" pitchFamily="34" charset="0"/>
              </a:rPr>
              <a:t>Baudelaire refuse l'art traditionnel où le beau se trouve défini par son éloignement de la réalité. Selon lui, le laid devrait être aussi l’inspiration de beauté dans la vie. Cette idée</a:t>
            </a:r>
            <a:r>
              <a:rPr lang="en-US" sz="1600">
                <a:latin typeface="Calibri" panose="020F0502020204030204" pitchFamily="34" charset="0"/>
                <a:ea typeface="Times New Roman" panose="02020603050405020304" pitchFamily="18" charset="0"/>
                <a:cs typeface="Arial" panose="020B0604020202020204" pitchFamily="34" charset="0"/>
              </a:rPr>
              <a:t> est représentée dans son recueil et elle</a:t>
            </a:r>
            <a:r>
              <a:rPr lang="fr-FR" sz="1600">
                <a:effectLst/>
                <a:latin typeface="Calibri" panose="020F0502020204030204" pitchFamily="34" charset="0"/>
                <a:ea typeface="Times New Roman" panose="02020603050405020304" pitchFamily="18" charset="0"/>
                <a:cs typeface="Arial" panose="020B0604020202020204" pitchFamily="34" charset="0"/>
              </a:rPr>
              <a:t> inaugure une nouvelle période : celle de la poésie moderne.</a:t>
            </a:r>
            <a:endParaRPr lang="fr-FR" sz="1600"/>
          </a:p>
        </p:txBody>
      </p:sp>
      <p:cxnSp>
        <p:nvCxnSpPr>
          <p:cNvPr id="9" name="Connecteur : en arc 8">
            <a:extLst>
              <a:ext uri="{FF2B5EF4-FFF2-40B4-BE49-F238E27FC236}">
                <a16:creationId xmlns:a16="http://schemas.microsoft.com/office/drawing/2014/main" id="{926B2889-4563-3F46-8C16-00898C8EC615}"/>
              </a:ext>
            </a:extLst>
          </p:cNvPr>
          <p:cNvCxnSpPr>
            <a:cxnSpLocks/>
          </p:cNvCxnSpPr>
          <p:nvPr/>
        </p:nvCxnSpPr>
        <p:spPr>
          <a:xfrm rot="16200000" flipV="1">
            <a:off x="13067733" y="6090314"/>
            <a:ext cx="426495" cy="1"/>
          </a:xfrm>
          <a:prstGeom prst="curvedConnector3">
            <a:avLst>
              <a:gd name="adj1" fmla="val 5000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Soleil 11">
            <a:extLst>
              <a:ext uri="{FF2B5EF4-FFF2-40B4-BE49-F238E27FC236}">
                <a16:creationId xmlns:a16="http://schemas.microsoft.com/office/drawing/2014/main" id="{8D977C30-972E-D143-B807-756E672FA513}"/>
              </a:ext>
            </a:extLst>
          </p:cNvPr>
          <p:cNvSpPr/>
          <p:nvPr/>
        </p:nvSpPr>
        <p:spPr>
          <a:xfrm>
            <a:off x="8513572" y="223131"/>
            <a:ext cx="1375151" cy="1247064"/>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CA19A8C-D2A2-6F4E-BDB5-B402206DD23C}"/>
              </a:ext>
            </a:extLst>
          </p:cNvPr>
          <p:cNvSpPr txBox="1"/>
          <p:nvPr/>
        </p:nvSpPr>
        <p:spPr>
          <a:xfrm>
            <a:off x="3744631" y="5260141"/>
            <a:ext cx="3906104" cy="1323439"/>
          </a:xfrm>
          <a:prstGeom prst="rect">
            <a:avLst/>
          </a:prstGeom>
          <a:noFill/>
        </p:spPr>
        <p:txBody>
          <a:bodyPr wrap="square" rtlCol="0">
            <a:spAutoFit/>
          </a:bodyPr>
          <a:lstStyle/>
          <a:p>
            <a:pPr algn="l"/>
            <a:r>
              <a:rPr lang="en-US" sz="1600"/>
              <a:t>5) Le titre des </a:t>
            </a:r>
            <a:r>
              <a:rPr lang="en-US" sz="1600" i="1" u="sng"/>
              <a:t>Fleurs du mal</a:t>
            </a:r>
            <a:r>
              <a:rPr lang="en-US" sz="1600"/>
              <a:t> est un choix de l’auteur. C’est un oxymore qui représente ce que nous allons trouvé dans l’oeuvre. Le poète a comme but de mettre en relation la beau et le laid dans ses poèmes. </a:t>
            </a:r>
            <a:endParaRPr lang="fr-FR" sz="1600"/>
          </a:p>
        </p:txBody>
      </p:sp>
    </p:spTree>
    <p:extLst>
      <p:ext uri="{BB962C8B-B14F-4D97-AF65-F5344CB8AC3E}">
        <p14:creationId xmlns:p14="http://schemas.microsoft.com/office/powerpoint/2010/main" val="2456709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Bulle narrative : rectangle à coins arrondis 17">
            <a:extLst>
              <a:ext uri="{FF2B5EF4-FFF2-40B4-BE49-F238E27FC236}">
                <a16:creationId xmlns:a16="http://schemas.microsoft.com/office/drawing/2014/main" id="{612373B2-95F7-974E-9FDA-FFA0C2E78C1A}"/>
              </a:ext>
            </a:extLst>
          </p:cNvPr>
          <p:cNvSpPr/>
          <p:nvPr/>
        </p:nvSpPr>
        <p:spPr>
          <a:xfrm>
            <a:off x="625929" y="4739947"/>
            <a:ext cx="6097830" cy="1825542"/>
          </a:xfrm>
          <a:prstGeom prst="wedgeRoundRect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Parchemin : vertical 11">
            <a:extLst>
              <a:ext uri="{FF2B5EF4-FFF2-40B4-BE49-F238E27FC236}">
                <a16:creationId xmlns:a16="http://schemas.microsoft.com/office/drawing/2014/main" id="{CEFA8175-16B9-6843-8D65-F9E5BB535F47}"/>
              </a:ext>
            </a:extLst>
          </p:cNvPr>
          <p:cNvSpPr/>
          <p:nvPr/>
        </p:nvSpPr>
        <p:spPr>
          <a:xfrm flipH="1">
            <a:off x="8460758" y="2009985"/>
            <a:ext cx="3600000" cy="4680000"/>
          </a:xfrm>
          <a:prstGeom prst="verticalScroll">
            <a:avLst/>
          </a:prstGeom>
          <a:solidFill>
            <a:schemeClr val="tx1">
              <a:lumMod val="10000"/>
              <a:lumOff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Parchemin : vertical 38">
            <a:extLst>
              <a:ext uri="{FF2B5EF4-FFF2-40B4-BE49-F238E27FC236}">
                <a16:creationId xmlns:a16="http://schemas.microsoft.com/office/drawing/2014/main" id="{9230E0E1-88E8-1E40-B8C3-91405D4E6DB3}"/>
              </a:ext>
            </a:extLst>
          </p:cNvPr>
          <p:cNvSpPr/>
          <p:nvPr/>
        </p:nvSpPr>
        <p:spPr>
          <a:xfrm>
            <a:off x="5219562" y="0"/>
            <a:ext cx="3600000" cy="4680000"/>
          </a:xfrm>
          <a:prstGeom prst="verticalScroll">
            <a:avLst/>
          </a:prstGeom>
          <a:solidFill>
            <a:schemeClr val="bg1">
              <a:lumMod val="9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6524B820-F760-4A4F-BDCD-AAF908AFD8F2}"/>
              </a:ext>
            </a:extLst>
          </p:cNvPr>
          <p:cNvSpPr>
            <a:spLocks noGrp="1"/>
          </p:cNvSpPr>
          <p:nvPr>
            <p:ph type="title"/>
          </p:nvPr>
        </p:nvSpPr>
        <p:spPr>
          <a:xfrm>
            <a:off x="838200" y="365126"/>
            <a:ext cx="10515600" cy="624338"/>
          </a:xfrm>
        </p:spPr>
        <p:txBody>
          <a:bodyPr>
            <a:normAutofit/>
          </a:bodyPr>
          <a:lstStyle/>
          <a:p>
            <a:r>
              <a:rPr lang="en-US" sz="2000" b="1" u="sng">
                <a:solidFill>
                  <a:srgbClr val="FF0000"/>
                </a:solidFill>
                <a:latin typeface="Cavolini" panose="03000502040302020204" pitchFamily="66" charset="0"/>
                <a:cs typeface="Cavolini" panose="03000502040302020204" pitchFamily="66" charset="0"/>
              </a:rPr>
              <a:t>Thématiques du recueil </a:t>
            </a:r>
            <a:endParaRPr lang="fr-FR" sz="2000" b="1" u="sng">
              <a:solidFill>
                <a:srgbClr val="FF0000"/>
              </a:solidFill>
              <a:latin typeface="Cavolini" panose="03000502040302020204" pitchFamily="66" charset="0"/>
              <a:cs typeface="Cavolini" panose="03000502040302020204" pitchFamily="66" charset="0"/>
            </a:endParaRPr>
          </a:p>
        </p:txBody>
      </p:sp>
      <p:sp>
        <p:nvSpPr>
          <p:cNvPr id="3" name="Espace réservé du contenu 2">
            <a:extLst>
              <a:ext uri="{FF2B5EF4-FFF2-40B4-BE49-F238E27FC236}">
                <a16:creationId xmlns:a16="http://schemas.microsoft.com/office/drawing/2014/main" id="{F0F00F5D-7A0E-1849-9DFD-BD4A25883A83}"/>
              </a:ext>
            </a:extLst>
          </p:cNvPr>
          <p:cNvSpPr>
            <a:spLocks noGrp="1"/>
          </p:cNvSpPr>
          <p:nvPr>
            <p:ph idx="1"/>
          </p:nvPr>
        </p:nvSpPr>
        <p:spPr>
          <a:xfrm>
            <a:off x="838199" y="1049410"/>
            <a:ext cx="4896420" cy="282641"/>
          </a:xfrm>
        </p:spPr>
        <p:txBody>
          <a:bodyPr>
            <a:normAutofit/>
          </a:bodyPr>
          <a:lstStyle/>
          <a:p>
            <a:pPr marL="0" indent="0">
              <a:buNone/>
            </a:pPr>
            <a:r>
              <a:rPr lang="en-US" sz="1800"/>
              <a:t>Dans ce recueil, le poète aborde plusieur thèmes: </a:t>
            </a:r>
          </a:p>
          <a:p>
            <a:pPr marL="0" indent="0">
              <a:buNone/>
            </a:pPr>
            <a:endParaRPr lang="fr-FR" sz="1800"/>
          </a:p>
        </p:txBody>
      </p:sp>
      <p:sp>
        <p:nvSpPr>
          <p:cNvPr id="5" name="ZoneTexte 4">
            <a:extLst>
              <a:ext uri="{FF2B5EF4-FFF2-40B4-BE49-F238E27FC236}">
                <a16:creationId xmlns:a16="http://schemas.microsoft.com/office/drawing/2014/main" id="{9BB6615A-12E4-A742-A832-9AEA1FA0B1B8}"/>
              </a:ext>
            </a:extLst>
          </p:cNvPr>
          <p:cNvSpPr txBox="1"/>
          <p:nvPr/>
        </p:nvSpPr>
        <p:spPr>
          <a:xfrm>
            <a:off x="1041449" y="1549098"/>
            <a:ext cx="3232241" cy="584775"/>
          </a:xfrm>
          <a:prstGeom prst="rect">
            <a:avLst/>
          </a:prstGeom>
          <a:noFill/>
        </p:spPr>
        <p:txBody>
          <a:bodyPr wrap="square" rtlCol="0">
            <a:spAutoFit/>
          </a:bodyPr>
          <a:lstStyle/>
          <a:p>
            <a:pPr algn="l"/>
            <a:r>
              <a:rPr lang="en-US" b="1" i="1">
                <a:latin typeface="Script MT Bold" panose="03040602040607080904" pitchFamily="66" charset="0"/>
              </a:rPr>
              <a:t>L’idéal</a:t>
            </a:r>
            <a:r>
              <a:rPr lang="en-US"/>
              <a:t> : </a:t>
            </a:r>
            <a:r>
              <a:rPr lang="en-US" sz="1400"/>
              <a:t>avec la poème  “</a:t>
            </a:r>
            <a:r>
              <a:rPr lang="en-US" sz="1400" i="1"/>
              <a:t>L’idéal”</a:t>
            </a:r>
            <a:r>
              <a:rPr lang="en-US" sz="1400"/>
              <a:t>  ou “</a:t>
            </a:r>
            <a:r>
              <a:rPr lang="en-US" sz="1400" i="1"/>
              <a:t>L’invitation au voyage”</a:t>
            </a:r>
            <a:endParaRPr lang="fr-FR" sz="1400" i="1"/>
          </a:p>
        </p:txBody>
      </p:sp>
      <p:sp>
        <p:nvSpPr>
          <p:cNvPr id="6" name="ZoneTexte 5">
            <a:extLst>
              <a:ext uri="{FF2B5EF4-FFF2-40B4-BE49-F238E27FC236}">
                <a16:creationId xmlns:a16="http://schemas.microsoft.com/office/drawing/2014/main" id="{1B13BF0A-F880-8F49-BDF4-E2966D6B1EAB}"/>
              </a:ext>
            </a:extLst>
          </p:cNvPr>
          <p:cNvSpPr txBox="1"/>
          <p:nvPr/>
        </p:nvSpPr>
        <p:spPr>
          <a:xfrm>
            <a:off x="1000458" y="3060030"/>
            <a:ext cx="2948484" cy="584775"/>
          </a:xfrm>
          <a:prstGeom prst="rect">
            <a:avLst/>
          </a:prstGeom>
          <a:noFill/>
        </p:spPr>
        <p:txBody>
          <a:bodyPr wrap="square" rtlCol="0">
            <a:spAutoFit/>
          </a:bodyPr>
          <a:lstStyle/>
          <a:p>
            <a:pPr algn="l"/>
            <a:r>
              <a:rPr lang="en-US" sz="1400">
                <a:latin typeface="Script MT Bold" panose="03040602040607080904" pitchFamily="66" charset="0"/>
              </a:rPr>
              <a:t>Les correspondances </a:t>
            </a:r>
            <a:r>
              <a:rPr lang="en-US" sz="1400"/>
              <a:t>: avec le poème “</a:t>
            </a:r>
            <a:r>
              <a:rPr lang="en-US" sz="1400" i="1"/>
              <a:t>Correspondances</a:t>
            </a:r>
            <a:r>
              <a:rPr lang="en-US" i="1"/>
              <a:t>”</a:t>
            </a:r>
            <a:endParaRPr lang="fr-FR">
              <a:latin typeface="Script MT Bold" panose="03040602040607080904" pitchFamily="66" charset="0"/>
            </a:endParaRPr>
          </a:p>
        </p:txBody>
      </p:sp>
      <p:sp>
        <p:nvSpPr>
          <p:cNvPr id="7" name="ZoneTexte 6">
            <a:extLst>
              <a:ext uri="{FF2B5EF4-FFF2-40B4-BE49-F238E27FC236}">
                <a16:creationId xmlns:a16="http://schemas.microsoft.com/office/drawing/2014/main" id="{A5328625-9351-9F45-9DF2-F7C398E1907F}"/>
              </a:ext>
            </a:extLst>
          </p:cNvPr>
          <p:cNvSpPr txBox="1"/>
          <p:nvPr/>
        </p:nvSpPr>
        <p:spPr>
          <a:xfrm>
            <a:off x="1045134" y="2048752"/>
            <a:ext cx="2780731" cy="584775"/>
          </a:xfrm>
          <a:prstGeom prst="rect">
            <a:avLst/>
          </a:prstGeom>
          <a:noFill/>
        </p:spPr>
        <p:txBody>
          <a:bodyPr wrap="square" rtlCol="0">
            <a:spAutoFit/>
          </a:bodyPr>
          <a:lstStyle/>
          <a:p>
            <a:pPr algn="l"/>
            <a:r>
              <a:rPr lang="en-US">
                <a:latin typeface="Script MT Bold" panose="03040602040607080904" pitchFamily="66" charset="0"/>
              </a:rPr>
              <a:t>Le Spleen </a:t>
            </a:r>
            <a:r>
              <a:rPr lang="en-US">
                <a:cs typeface="Cavolini" panose="03000502040302020204" pitchFamily="66" charset="0"/>
              </a:rPr>
              <a:t>:</a:t>
            </a:r>
            <a:r>
              <a:rPr lang="en-US" sz="1400">
                <a:cs typeface="Cavolini" panose="03000502040302020204" pitchFamily="66" charset="0"/>
              </a:rPr>
              <a:t> avec les poèmes “</a:t>
            </a:r>
            <a:r>
              <a:rPr lang="en-US" sz="1400" i="1">
                <a:cs typeface="Cavolini" panose="03000502040302020204" pitchFamily="66" charset="0"/>
              </a:rPr>
              <a:t>Spleen”</a:t>
            </a:r>
            <a:r>
              <a:rPr lang="en-US" sz="1400">
                <a:cs typeface="Cavolini" panose="03000502040302020204" pitchFamily="66" charset="0"/>
              </a:rPr>
              <a:t> (LXXVI – LXXVII)</a:t>
            </a:r>
          </a:p>
        </p:txBody>
      </p:sp>
      <p:sp>
        <p:nvSpPr>
          <p:cNvPr id="8" name="ZoneTexte 7">
            <a:extLst>
              <a:ext uri="{FF2B5EF4-FFF2-40B4-BE49-F238E27FC236}">
                <a16:creationId xmlns:a16="http://schemas.microsoft.com/office/drawing/2014/main" id="{65B49B7E-B86A-5C4E-9922-FFF7B8A351F2}"/>
              </a:ext>
            </a:extLst>
          </p:cNvPr>
          <p:cNvSpPr txBox="1"/>
          <p:nvPr/>
        </p:nvSpPr>
        <p:spPr>
          <a:xfrm>
            <a:off x="9216476" y="2022043"/>
            <a:ext cx="1828800" cy="461665"/>
          </a:xfrm>
          <a:prstGeom prst="rect">
            <a:avLst/>
          </a:prstGeom>
          <a:noFill/>
        </p:spPr>
        <p:txBody>
          <a:bodyPr wrap="square" rtlCol="0">
            <a:spAutoFit/>
          </a:bodyPr>
          <a:lstStyle/>
          <a:p>
            <a:pPr algn="l"/>
            <a:r>
              <a:rPr lang="en-US" sz="2400" u="sng">
                <a:latin typeface="Script MT Bold" panose="03040602040607080904" pitchFamily="66" charset="0"/>
              </a:rPr>
              <a:t>Causerie</a:t>
            </a:r>
            <a:r>
              <a:rPr lang="en-US" sz="2400">
                <a:latin typeface="Script MT Bold" panose="03040602040607080904" pitchFamily="66" charset="0"/>
              </a:rPr>
              <a:t> </a:t>
            </a:r>
            <a:endParaRPr lang="fr-FR" sz="2400">
              <a:latin typeface="Script MT Bold" panose="03040602040607080904" pitchFamily="66" charset="0"/>
            </a:endParaRPr>
          </a:p>
        </p:txBody>
      </p:sp>
      <p:sp>
        <p:nvSpPr>
          <p:cNvPr id="9" name="ZoneTexte 8">
            <a:extLst>
              <a:ext uri="{FF2B5EF4-FFF2-40B4-BE49-F238E27FC236}">
                <a16:creationId xmlns:a16="http://schemas.microsoft.com/office/drawing/2014/main" id="{8CE5FB76-0431-5645-8259-4CEE251DF56B}"/>
              </a:ext>
            </a:extLst>
          </p:cNvPr>
          <p:cNvSpPr txBox="1"/>
          <p:nvPr/>
        </p:nvSpPr>
        <p:spPr>
          <a:xfrm>
            <a:off x="1011714" y="2564019"/>
            <a:ext cx="3211492" cy="553998"/>
          </a:xfrm>
          <a:prstGeom prst="rect">
            <a:avLst/>
          </a:prstGeom>
          <a:noFill/>
        </p:spPr>
        <p:txBody>
          <a:bodyPr wrap="square" rtlCol="0">
            <a:spAutoFit/>
          </a:bodyPr>
          <a:lstStyle/>
          <a:p>
            <a:pPr algn="l"/>
            <a:r>
              <a:rPr lang="en-US" sz="1600">
                <a:latin typeface="Script MT Bold" panose="03040602040607080904" pitchFamily="66" charset="0"/>
              </a:rPr>
              <a:t>Le role du poète</a:t>
            </a:r>
            <a:r>
              <a:rPr lang="en-US" sz="1400">
                <a:latin typeface="Script MT Bold" panose="03040602040607080904" pitchFamily="66" charset="0"/>
              </a:rPr>
              <a:t> </a:t>
            </a:r>
            <a:r>
              <a:rPr lang="en-US" sz="1400"/>
              <a:t>: avec le poème “L’Albatros”  </a:t>
            </a:r>
            <a:endParaRPr lang="fr-FR" sz="1400"/>
          </a:p>
        </p:txBody>
      </p:sp>
      <p:sp>
        <p:nvSpPr>
          <p:cNvPr id="10" name="ZoneTexte 9">
            <a:extLst>
              <a:ext uri="{FF2B5EF4-FFF2-40B4-BE49-F238E27FC236}">
                <a16:creationId xmlns:a16="http://schemas.microsoft.com/office/drawing/2014/main" id="{401B8423-4906-C64F-AF81-ECF0F0681A44}"/>
              </a:ext>
            </a:extLst>
          </p:cNvPr>
          <p:cNvSpPr txBox="1"/>
          <p:nvPr/>
        </p:nvSpPr>
        <p:spPr>
          <a:xfrm>
            <a:off x="1041449" y="3606722"/>
            <a:ext cx="4232085" cy="738664"/>
          </a:xfrm>
          <a:prstGeom prst="rect">
            <a:avLst/>
          </a:prstGeom>
          <a:noFill/>
        </p:spPr>
        <p:txBody>
          <a:bodyPr wrap="square" rtlCol="0">
            <a:spAutoFit/>
          </a:bodyPr>
          <a:lstStyle/>
          <a:p>
            <a:pPr algn="l"/>
            <a:r>
              <a:rPr lang="en-US" sz="1400">
                <a:latin typeface="Script MT Bold" panose="03040602040607080904" pitchFamily="66" charset="0"/>
              </a:rPr>
              <a:t>L’alchimie:</a:t>
            </a:r>
            <a:r>
              <a:rPr lang="en-US" sz="1400"/>
              <a:t> avec sa citation “</a:t>
            </a:r>
            <a:r>
              <a:rPr lang="en-US" sz="1400" i="1"/>
              <a:t>j’ai petri la boue et j’en ai fait de l’or</a:t>
            </a:r>
            <a:r>
              <a:rPr lang="en-US" sz="1400"/>
              <a:t>” ou encore dans le poème “</a:t>
            </a:r>
            <a:r>
              <a:rPr lang="en-US" sz="1400" i="1"/>
              <a:t>Alchimie de la douleur”</a:t>
            </a:r>
            <a:endParaRPr lang="fr-FR" sz="1400" i="1"/>
          </a:p>
        </p:txBody>
      </p:sp>
      <mc:AlternateContent xmlns:mc="http://schemas.openxmlformats.org/markup-compatibility/2006" xmlns:p14="http://schemas.microsoft.com/office/powerpoint/2010/main">
        <mc:Choice Requires="p14">
          <p:contentPart p14:bwMode="auto" r:id="rId2">
            <p14:nvContentPartPr>
              <p14:cNvPr id="21" name="Encre 20">
                <a:extLst>
                  <a:ext uri="{FF2B5EF4-FFF2-40B4-BE49-F238E27FC236}">
                    <a16:creationId xmlns:a16="http://schemas.microsoft.com/office/drawing/2014/main" id="{298B016D-8DFD-5941-9330-95DAF9E3834C}"/>
                  </a:ext>
                </a:extLst>
              </p14:cNvPr>
              <p14:cNvContentPartPr/>
              <p14:nvPr/>
            </p14:nvContentPartPr>
            <p14:xfrm>
              <a:off x="8459809" y="1020511"/>
              <a:ext cx="360" cy="360"/>
            </p14:xfrm>
          </p:contentPart>
        </mc:Choice>
        <mc:Fallback xmlns="">
          <p:pic>
            <p:nvPicPr>
              <p:cNvPr id="21" name="Encre 20">
                <a:extLst>
                  <a:ext uri="{FF2B5EF4-FFF2-40B4-BE49-F238E27FC236}">
                    <a16:creationId xmlns:a16="http://schemas.microsoft.com/office/drawing/2014/main" id="{298B016D-8DFD-5941-9330-95DAF9E3834C}"/>
                  </a:ext>
                </a:extLst>
              </p:cNvPr>
              <p:cNvPicPr/>
              <p:nvPr/>
            </p:nvPicPr>
            <p:blipFill>
              <a:blip r:embed="rId3"/>
              <a:stretch>
                <a:fillRect/>
              </a:stretch>
            </p:blipFill>
            <p:spPr>
              <a:xfrm>
                <a:off x="8441809" y="1002511"/>
                <a:ext cx="36000" cy="36000"/>
              </a:xfrm>
              <a:prstGeom prst="rect">
                <a:avLst/>
              </a:prstGeom>
            </p:spPr>
          </p:pic>
        </mc:Fallback>
      </mc:AlternateContent>
      <p:pic>
        <p:nvPicPr>
          <p:cNvPr id="36" name="Image 35">
            <a:extLst>
              <a:ext uri="{FF2B5EF4-FFF2-40B4-BE49-F238E27FC236}">
                <a16:creationId xmlns:a16="http://schemas.microsoft.com/office/drawing/2014/main" id="{74D8E9B5-93FE-DD49-A01F-360D9B4638E0}"/>
              </a:ext>
            </a:extLst>
          </p:cNvPr>
          <p:cNvPicPr>
            <a:picLocks noChangeAspect="1"/>
          </p:cNvPicPr>
          <p:nvPr/>
        </p:nvPicPr>
        <p:blipFill>
          <a:blip r:embed="rId4"/>
          <a:stretch>
            <a:fillRect/>
          </a:stretch>
        </p:blipFill>
        <p:spPr>
          <a:xfrm>
            <a:off x="5932663" y="1481582"/>
            <a:ext cx="2034317" cy="1631974"/>
          </a:xfrm>
          <a:prstGeom prst="rect">
            <a:avLst/>
          </a:prstGeom>
        </p:spPr>
      </p:pic>
      <p:pic>
        <p:nvPicPr>
          <p:cNvPr id="37" name="Image 36">
            <a:extLst>
              <a:ext uri="{FF2B5EF4-FFF2-40B4-BE49-F238E27FC236}">
                <a16:creationId xmlns:a16="http://schemas.microsoft.com/office/drawing/2014/main" id="{4A659AF2-0671-7D46-9133-088A5A7ED2CB}"/>
              </a:ext>
            </a:extLst>
          </p:cNvPr>
          <p:cNvPicPr>
            <a:picLocks noChangeAspect="1"/>
          </p:cNvPicPr>
          <p:nvPr/>
        </p:nvPicPr>
        <p:blipFill>
          <a:blip r:embed="rId5"/>
          <a:stretch>
            <a:fillRect/>
          </a:stretch>
        </p:blipFill>
        <p:spPr>
          <a:xfrm>
            <a:off x="9197421" y="3559286"/>
            <a:ext cx="1866911" cy="2055560"/>
          </a:xfrm>
          <a:prstGeom prst="rect">
            <a:avLst/>
          </a:prstGeom>
        </p:spPr>
      </p:pic>
      <p:sp>
        <p:nvSpPr>
          <p:cNvPr id="4" name="ZoneTexte 3">
            <a:extLst>
              <a:ext uri="{FF2B5EF4-FFF2-40B4-BE49-F238E27FC236}">
                <a16:creationId xmlns:a16="http://schemas.microsoft.com/office/drawing/2014/main" id="{EF88DB86-1E6E-A948-89F1-45F9A1F88490}"/>
              </a:ext>
            </a:extLst>
          </p:cNvPr>
          <p:cNvSpPr txBox="1"/>
          <p:nvPr/>
        </p:nvSpPr>
        <p:spPr>
          <a:xfrm>
            <a:off x="6649019" y="66134"/>
            <a:ext cx="1828800" cy="461665"/>
          </a:xfrm>
          <a:prstGeom prst="rect">
            <a:avLst/>
          </a:prstGeom>
          <a:noFill/>
        </p:spPr>
        <p:txBody>
          <a:bodyPr wrap="square" rtlCol="0">
            <a:spAutoFit/>
          </a:bodyPr>
          <a:lstStyle/>
          <a:p>
            <a:pPr algn="l"/>
            <a:r>
              <a:rPr lang="en-US" sz="2400" u="sng">
                <a:latin typeface="Script MT Bold" panose="03040602040607080904" pitchFamily="66" charset="0"/>
              </a:rPr>
              <a:t>L’ennemi </a:t>
            </a:r>
            <a:endParaRPr lang="fr-FR" sz="2400" u="sng">
              <a:latin typeface="Script MT Bold" panose="03040602040607080904" pitchFamily="66" charset="0"/>
            </a:endParaRPr>
          </a:p>
        </p:txBody>
      </p:sp>
      <p:sp>
        <p:nvSpPr>
          <p:cNvPr id="11" name="ZoneTexte 10">
            <a:extLst>
              <a:ext uri="{FF2B5EF4-FFF2-40B4-BE49-F238E27FC236}">
                <a16:creationId xmlns:a16="http://schemas.microsoft.com/office/drawing/2014/main" id="{DDA39607-297B-3F46-B39F-ACB752E216E7}"/>
              </a:ext>
            </a:extLst>
          </p:cNvPr>
          <p:cNvSpPr txBox="1"/>
          <p:nvPr/>
        </p:nvSpPr>
        <p:spPr>
          <a:xfrm>
            <a:off x="5809359" y="620820"/>
            <a:ext cx="1828800" cy="1754326"/>
          </a:xfrm>
          <a:prstGeom prst="rect">
            <a:avLst/>
          </a:prstGeom>
          <a:noFill/>
        </p:spPr>
        <p:txBody>
          <a:bodyPr wrap="square" rtlCol="0">
            <a:spAutoFit/>
          </a:bodyPr>
          <a:lstStyle/>
          <a:p>
            <a:pPr marL="285750" indent="-285750" algn="l">
              <a:buFontTx/>
              <a:buChar char="-"/>
            </a:pPr>
            <a:r>
              <a:rPr lang="en-US" sz="1600"/>
              <a:t>Ténebreux </a:t>
            </a:r>
          </a:p>
          <a:p>
            <a:pPr marL="285750" indent="-285750" algn="l">
              <a:buFontTx/>
              <a:buChar char="-"/>
            </a:pPr>
            <a:r>
              <a:rPr lang="en-US" sz="1600"/>
              <a:t>Temps </a:t>
            </a:r>
          </a:p>
          <a:p>
            <a:pPr marL="285750" indent="-285750" algn="l">
              <a:buFontTx/>
              <a:buChar char="-"/>
            </a:pPr>
            <a:r>
              <a:rPr lang="en-US" sz="1600"/>
              <a:t>Mal</a:t>
            </a:r>
            <a:r>
              <a:rPr lang="en-US"/>
              <a:t> </a:t>
            </a:r>
          </a:p>
          <a:p>
            <a:endParaRPr lang="fr-FR" sz="180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a:p>
          <a:p>
            <a:pPr marL="285750" indent="-285750" algn="l">
              <a:buFontTx/>
              <a:buChar char="-"/>
            </a:pPr>
            <a:endParaRPr lang="fr-FR"/>
          </a:p>
        </p:txBody>
      </p:sp>
      <p:sp>
        <p:nvSpPr>
          <p:cNvPr id="14" name="ZoneTexte 13">
            <a:extLst>
              <a:ext uri="{FF2B5EF4-FFF2-40B4-BE49-F238E27FC236}">
                <a16:creationId xmlns:a16="http://schemas.microsoft.com/office/drawing/2014/main" id="{42018124-65A8-C34C-9E42-0DAD659274A3}"/>
              </a:ext>
            </a:extLst>
          </p:cNvPr>
          <p:cNvSpPr txBox="1"/>
          <p:nvPr/>
        </p:nvSpPr>
        <p:spPr>
          <a:xfrm>
            <a:off x="9041490" y="2633527"/>
            <a:ext cx="1828800" cy="830997"/>
          </a:xfrm>
          <a:prstGeom prst="rect">
            <a:avLst/>
          </a:prstGeom>
          <a:noFill/>
        </p:spPr>
        <p:txBody>
          <a:bodyPr wrap="square" rtlCol="0">
            <a:spAutoFit/>
          </a:bodyPr>
          <a:lstStyle/>
          <a:p>
            <a:pPr marL="285750" indent="-285750" algn="l">
              <a:buFontTx/>
              <a:buChar char="-"/>
            </a:pPr>
            <a:r>
              <a:rPr lang="en-US" sz="1600"/>
              <a:t>Tristesse </a:t>
            </a:r>
          </a:p>
          <a:p>
            <a:pPr marL="285750" indent="-285750" algn="l">
              <a:buFontTx/>
              <a:buChar char="-"/>
            </a:pPr>
            <a:r>
              <a:rPr lang="en-US" sz="1600"/>
              <a:t>Douleur </a:t>
            </a:r>
          </a:p>
          <a:p>
            <a:pPr marL="285750" indent="-285750" algn="l">
              <a:buFontTx/>
              <a:buChar char="-"/>
            </a:pPr>
            <a:r>
              <a:rPr lang="en-US" sz="1600"/>
              <a:t>Beauté </a:t>
            </a:r>
            <a:endParaRPr lang="fr-FR" sz="1600"/>
          </a:p>
        </p:txBody>
      </p:sp>
      <p:sp>
        <p:nvSpPr>
          <p:cNvPr id="15" name="ZoneTexte 14">
            <a:extLst>
              <a:ext uri="{FF2B5EF4-FFF2-40B4-BE49-F238E27FC236}">
                <a16:creationId xmlns:a16="http://schemas.microsoft.com/office/drawing/2014/main" id="{AA888EAB-11D9-EF42-8E44-5A7C2DD8A8C3}"/>
              </a:ext>
            </a:extLst>
          </p:cNvPr>
          <p:cNvSpPr txBox="1"/>
          <p:nvPr/>
        </p:nvSpPr>
        <p:spPr>
          <a:xfrm>
            <a:off x="5711800" y="3211338"/>
            <a:ext cx="2698404" cy="1661993"/>
          </a:xfrm>
          <a:prstGeom prst="rect">
            <a:avLst/>
          </a:prstGeom>
          <a:noFill/>
        </p:spPr>
        <p:txBody>
          <a:bodyPr wrap="square" rtlCol="0">
            <a:spAutoFit/>
          </a:bodyPr>
          <a:lstStyle/>
          <a:p>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J’ai choisi ce poème car il m’a touché, il exprime le mal que le temps fait et ses répercussions. Le Temps est une chose que détruit la jeunesse et les plaisirs selon moi.</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a:p>
        </p:txBody>
      </p:sp>
      <p:sp>
        <p:nvSpPr>
          <p:cNvPr id="17" name="ZoneTexte 16">
            <a:extLst>
              <a:ext uri="{FF2B5EF4-FFF2-40B4-BE49-F238E27FC236}">
                <a16:creationId xmlns:a16="http://schemas.microsoft.com/office/drawing/2014/main" id="{38B1FDF5-B4C4-6343-833E-8DD73B53D10D}"/>
              </a:ext>
            </a:extLst>
          </p:cNvPr>
          <p:cNvSpPr txBox="1"/>
          <p:nvPr/>
        </p:nvSpPr>
        <p:spPr>
          <a:xfrm>
            <a:off x="8922072" y="5626894"/>
            <a:ext cx="2817470" cy="1231106"/>
          </a:xfrm>
          <a:prstGeom prst="rect">
            <a:avLst/>
          </a:prstGeom>
          <a:noFill/>
        </p:spPr>
        <p:txBody>
          <a:bodyPr wrap="square" rtlCol="0">
            <a:spAutoFit/>
          </a:bodyPr>
          <a:lstStyle/>
          <a:p>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J’ai choisi ce texte car il exprime le mal que la beauté peut affliger à une personne. L’idée du mal dans la beauté me parle beaucoup. </a:t>
            </a:r>
            <a:endParaRPr lang="fr-FR" sz="140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fr-FR"/>
          </a:p>
        </p:txBody>
      </p:sp>
      <p:sp>
        <p:nvSpPr>
          <p:cNvPr id="13" name="ZoneTexte 12">
            <a:extLst>
              <a:ext uri="{FF2B5EF4-FFF2-40B4-BE49-F238E27FC236}">
                <a16:creationId xmlns:a16="http://schemas.microsoft.com/office/drawing/2014/main" id="{49B9911B-1222-FD44-8C93-62145CE85EB7}"/>
              </a:ext>
            </a:extLst>
          </p:cNvPr>
          <p:cNvSpPr txBox="1"/>
          <p:nvPr/>
        </p:nvSpPr>
        <p:spPr>
          <a:xfrm>
            <a:off x="929373" y="4916090"/>
            <a:ext cx="5792983" cy="1600438"/>
          </a:xfrm>
          <a:prstGeom prst="rect">
            <a:avLst/>
          </a:prstGeom>
          <a:noFill/>
        </p:spPr>
        <p:txBody>
          <a:bodyPr wrap="square" rtlCol="0">
            <a:spAutoFit/>
          </a:bodyPr>
          <a:lstStyle/>
          <a:p>
            <a:pPr algn="l"/>
            <a:r>
              <a:rPr lang="en-US" sz="1400">
                <a:latin typeface="Modern Love Caps" pitchFamily="82" charset="0"/>
              </a:rPr>
              <a:t>Mon avis:</a:t>
            </a:r>
          </a:p>
          <a:p>
            <a:pPr algn="l"/>
            <a:r>
              <a:rPr lang="en-US" sz="1400">
                <a:latin typeface="Modern Love Caps" pitchFamily="82" charset="0"/>
              </a:rPr>
              <a:t>Je vais être honnête je n’ai pas lu l’oeuvre dans sa totalité… mais je dois avoué que Baudelaire a une manière d’écrire qui est assez brut et direct. Cette manière d’expression me plait beaucoup et elle est  trés captivante, je trouve que ça permet aux lecteurs de s’identifier plus qu’autre chose. Le travaille de recherche qu’il effectue pour trouvé du laid dans le beau et inversement est fascinant </a:t>
            </a:r>
          </a:p>
        </p:txBody>
      </p:sp>
    </p:spTree>
    <p:extLst>
      <p:ext uri="{BB962C8B-B14F-4D97-AF65-F5344CB8AC3E}">
        <p14:creationId xmlns:p14="http://schemas.microsoft.com/office/powerpoint/2010/main" val="216179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C0A40-0FAA-7541-ACE0-CE824EF275C2}"/>
              </a:ext>
            </a:extLst>
          </p:cNvPr>
          <p:cNvSpPr>
            <a:spLocks noGrp="1"/>
          </p:cNvSpPr>
          <p:nvPr>
            <p:ph type="title"/>
          </p:nvPr>
        </p:nvSpPr>
        <p:spPr/>
        <p:txBody>
          <a:bodyPr/>
          <a:lstStyle/>
          <a:p>
            <a:pPr algn="ctr"/>
            <a:r>
              <a:rPr lang="en-US" b="1" u="sng">
                <a:solidFill>
                  <a:srgbClr val="FF0000"/>
                </a:solidFill>
                <a:latin typeface="Georgia" panose="02040502050405020303" pitchFamily="18" charset="0"/>
                <a:ea typeface="Bradley Hand ITC" panose="02000000000000000000" pitchFamily="2" charset="0"/>
              </a:rPr>
              <a:t>Alcools</a:t>
            </a:r>
            <a:r>
              <a:rPr lang="en-US">
                <a:latin typeface="Brush Script MT" panose="02000000000000000000" pitchFamily="2" charset="0"/>
                <a:ea typeface="Brush Script MT" panose="02000000000000000000" pitchFamily="2" charset="0"/>
              </a:rPr>
              <a:t>, Guillaume Apollinaire (1913)</a:t>
            </a:r>
            <a:endParaRPr lang="fr-FR">
              <a:latin typeface="Brush Script MT" panose="02000000000000000000" pitchFamily="2" charset="0"/>
              <a:ea typeface="Brush Script MT" panose="02000000000000000000" pitchFamily="2" charset="0"/>
            </a:endParaRPr>
          </a:p>
        </p:txBody>
      </p:sp>
      <p:sp>
        <p:nvSpPr>
          <p:cNvPr id="3" name="Espace réservé du contenu 2">
            <a:extLst>
              <a:ext uri="{FF2B5EF4-FFF2-40B4-BE49-F238E27FC236}">
                <a16:creationId xmlns:a16="http://schemas.microsoft.com/office/drawing/2014/main" id="{B1A6E4B3-710F-B343-B99E-891343416BDC}"/>
              </a:ext>
            </a:extLst>
          </p:cNvPr>
          <p:cNvSpPr>
            <a:spLocks noGrp="1"/>
          </p:cNvSpPr>
          <p:nvPr>
            <p:ph idx="1"/>
          </p:nvPr>
        </p:nvSpPr>
        <p:spPr>
          <a:xfrm>
            <a:off x="3429000" y="1825625"/>
            <a:ext cx="7924800" cy="4351338"/>
          </a:xfrm>
        </p:spPr>
        <p:txBody>
          <a:bodyPr>
            <a:normAutofit/>
          </a:bodyPr>
          <a:lstStyle/>
          <a:p>
            <a:pPr marL="0" indent="0" algn="ctr">
              <a:buNone/>
            </a:pPr>
            <a:r>
              <a:rPr lang="en-US" sz="2400" u="sng">
                <a:solidFill>
                  <a:srgbClr val="FF0000"/>
                </a:solidFill>
                <a:latin typeface="Modern Love" panose="02000000000000000000" pitchFamily="2" charset="0"/>
                <a:ea typeface="Modern Love" panose="02000000000000000000" pitchFamily="2" charset="0"/>
              </a:rPr>
              <a:t>Biographie d’Apollinaire.</a:t>
            </a:r>
          </a:p>
          <a:p>
            <a:pPr marL="0" indent="0" algn="ctr">
              <a:buNone/>
            </a:pPr>
            <a:endParaRPr lang="en-US" sz="2400" u="sng">
              <a:solidFill>
                <a:srgbClr val="FF0000"/>
              </a:solidFill>
              <a:latin typeface="Modern Love" panose="02000000000000000000" pitchFamily="2" charset="0"/>
              <a:ea typeface="Modern Love" panose="02000000000000000000" pitchFamily="2" charset="0"/>
            </a:endParaRPr>
          </a:p>
          <a:p>
            <a:pPr>
              <a:buFontTx/>
              <a:buChar char="-"/>
            </a:pPr>
            <a:r>
              <a:rPr lang="en-US" sz="1600" b="1">
                <a:ea typeface="Modern Love" panose="02000000000000000000" pitchFamily="2" charset="0"/>
              </a:rPr>
              <a:t>Guillaume Apollinaire, né le 26 aout 1880, était un célèbre poète et critique d’art d’origine popolaine et naturalisé français. </a:t>
            </a:r>
          </a:p>
          <a:p>
            <a:pPr>
              <a:buFontTx/>
              <a:buChar char="-"/>
            </a:pPr>
            <a:r>
              <a:rPr lang="en-US" sz="1600" b="1">
                <a:ea typeface="Modern Love" panose="02000000000000000000" pitchFamily="2" charset="0"/>
              </a:rPr>
              <a:t>En 1904, il rejoint la communauté artistique de Paris où il rencontre un grand nombre d’artistes célèbres tel que Pablo Picasso, Braque, Max Jacob et plein d’autres. Il en est devenu un des membres les plus populaires de la Communauté artistique. </a:t>
            </a:r>
          </a:p>
          <a:p>
            <a:pPr>
              <a:buFontTx/>
              <a:buChar char="-"/>
            </a:pPr>
            <a:r>
              <a:rPr lang="en-US" sz="1600" b="1">
                <a:ea typeface="Modern Love" panose="02000000000000000000" pitchFamily="2" charset="0"/>
              </a:rPr>
              <a:t>En 1912, Apollinaire est le cofondateur d’une revue artistique et littéraire appelée </a:t>
            </a:r>
            <a:r>
              <a:rPr lang="en-US" sz="1600" b="1" i="1">
                <a:ea typeface="Modern Love" panose="02000000000000000000" pitchFamily="2" charset="0"/>
              </a:rPr>
              <a:t>Les Soirées de Paris. </a:t>
            </a:r>
          </a:p>
          <a:p>
            <a:pPr>
              <a:buFontTx/>
              <a:buChar char="-"/>
            </a:pPr>
            <a:r>
              <a:rPr lang="en-US" sz="1600" b="1">
                <a:ea typeface="Modern Love" panose="02000000000000000000" pitchFamily="2" charset="0"/>
              </a:rPr>
              <a:t>En 1913, il publie son recueil de poème </a:t>
            </a:r>
            <a:r>
              <a:rPr lang="en-US" sz="1600" b="1" i="1">
                <a:ea typeface="Modern Love" panose="02000000000000000000" pitchFamily="2" charset="0"/>
              </a:rPr>
              <a:t>Alools </a:t>
            </a:r>
            <a:r>
              <a:rPr lang="en-US" sz="1600" b="1">
                <a:ea typeface="Modern Love" panose="02000000000000000000" pitchFamily="2" charset="0"/>
              </a:rPr>
              <a:t>où il renouvelle le lyrisme romantique en abordant des thèmes tels que l’amour ou la fuite du temps. </a:t>
            </a:r>
          </a:p>
          <a:p>
            <a:pPr>
              <a:buFontTx/>
              <a:buChar char="-"/>
            </a:pPr>
            <a:r>
              <a:rPr lang="en-US" sz="1600" b="1">
                <a:ea typeface="Modern Love" panose="02000000000000000000" pitchFamily="2" charset="0"/>
              </a:rPr>
              <a:t>Malheureusement, deux ans après avoir été bléssé durant la Première Guerre Mondiale, Apollinaire décède de la pandémie de la grippe espagnole le 9 novembre 1918.</a:t>
            </a:r>
            <a:endParaRPr lang="en-US" sz="1600">
              <a:latin typeface="Brush Script MT" panose="03060802040406070304" pitchFamily="66" charset="0"/>
              <a:ea typeface="Modern Love" panose="02000000000000000000" pitchFamily="2" charset="0"/>
            </a:endParaRPr>
          </a:p>
        </p:txBody>
      </p:sp>
      <p:pic>
        <p:nvPicPr>
          <p:cNvPr id="4" name="Image 3">
            <a:extLst>
              <a:ext uri="{FF2B5EF4-FFF2-40B4-BE49-F238E27FC236}">
                <a16:creationId xmlns:a16="http://schemas.microsoft.com/office/drawing/2014/main" id="{6C2FA9BF-CB58-5F48-AECD-8E6C482BD7AE}"/>
              </a:ext>
            </a:extLst>
          </p:cNvPr>
          <p:cNvPicPr>
            <a:picLocks noChangeAspect="1"/>
          </p:cNvPicPr>
          <p:nvPr/>
        </p:nvPicPr>
        <p:blipFill>
          <a:blip r:embed="rId2"/>
          <a:stretch>
            <a:fillRect/>
          </a:stretch>
        </p:blipFill>
        <p:spPr>
          <a:xfrm>
            <a:off x="170597" y="1441545"/>
            <a:ext cx="3215754" cy="3241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ZoneTexte 4">
            <a:extLst>
              <a:ext uri="{FF2B5EF4-FFF2-40B4-BE49-F238E27FC236}">
                <a16:creationId xmlns:a16="http://schemas.microsoft.com/office/drawing/2014/main" id="{DD01990C-B74E-5840-9FB7-AEDA6DD48FCE}"/>
              </a:ext>
            </a:extLst>
          </p:cNvPr>
          <p:cNvSpPr txBox="1"/>
          <p:nvPr/>
        </p:nvSpPr>
        <p:spPr>
          <a:xfrm>
            <a:off x="5180178" y="2514600"/>
            <a:ext cx="1828800" cy="1828800"/>
          </a:xfrm>
          <a:prstGeom prst="rect">
            <a:avLst/>
          </a:prstGeom>
          <a:noFill/>
        </p:spPr>
        <p:txBody>
          <a:bodyPr wrap="square" rtlCol="0">
            <a:spAutoFit/>
          </a:bodyPr>
          <a:lstStyle/>
          <a:p>
            <a:pPr algn="l"/>
            <a:endParaRPr lang="fr-FR"/>
          </a:p>
        </p:txBody>
      </p:sp>
      <p:sp>
        <p:nvSpPr>
          <p:cNvPr id="6" name="ZoneTexte 5">
            <a:extLst>
              <a:ext uri="{FF2B5EF4-FFF2-40B4-BE49-F238E27FC236}">
                <a16:creationId xmlns:a16="http://schemas.microsoft.com/office/drawing/2014/main" id="{4086DCF7-878D-1843-83F0-D8BAA42C57B7}"/>
              </a:ext>
            </a:extLst>
          </p:cNvPr>
          <p:cNvSpPr txBox="1"/>
          <p:nvPr/>
        </p:nvSpPr>
        <p:spPr>
          <a:xfrm>
            <a:off x="170597" y="4743646"/>
            <a:ext cx="2496687" cy="523220"/>
          </a:xfrm>
          <a:prstGeom prst="rect">
            <a:avLst/>
          </a:prstGeom>
          <a:noFill/>
        </p:spPr>
        <p:txBody>
          <a:bodyPr wrap="square" rtlCol="0">
            <a:spAutoFit/>
          </a:bodyPr>
          <a:lstStyle/>
          <a:p>
            <a:r>
              <a:rPr lang="en-US" sz="1400" b="1" i="0" u="sng">
                <a:solidFill>
                  <a:schemeClr val="accent1">
                    <a:lumMod val="75000"/>
                  </a:schemeClr>
                </a:solidFill>
                <a:effectLst/>
                <a:latin typeface="arial" panose="020B0604020202020204" pitchFamily="34" charset="0"/>
              </a:rPr>
              <a:t>Né:</a:t>
            </a:r>
            <a:r>
              <a:rPr lang="en-US" sz="1400" b="0" i="0">
                <a:solidFill>
                  <a:srgbClr val="202124"/>
                </a:solidFill>
                <a:effectLst/>
                <a:latin typeface="arial" panose="020B0604020202020204" pitchFamily="34" charset="0"/>
              </a:rPr>
              <a:t> 25 </a:t>
            </a:r>
            <a:r>
              <a:rPr lang="fr-FR" sz="1400" b="0" i="0">
                <a:solidFill>
                  <a:srgbClr val="202124"/>
                </a:solidFill>
                <a:effectLst/>
                <a:latin typeface="arial" panose="020B0604020202020204" pitchFamily="34" charset="0"/>
              </a:rPr>
              <a:t>A</a:t>
            </a:r>
            <a:r>
              <a:rPr lang="en-US" sz="1400" b="0" i="0">
                <a:solidFill>
                  <a:srgbClr val="202124"/>
                </a:solidFill>
                <a:effectLst/>
                <a:latin typeface="arial" panose="020B0604020202020204" pitchFamily="34" charset="0"/>
              </a:rPr>
              <a:t>out</a:t>
            </a:r>
            <a:r>
              <a:rPr lang="fr-FR" sz="1400" b="0" i="0">
                <a:solidFill>
                  <a:srgbClr val="202124"/>
                </a:solidFill>
                <a:effectLst/>
                <a:latin typeface="arial" panose="020B0604020202020204" pitchFamily="34" charset="0"/>
              </a:rPr>
              <a:t>, 1880</a:t>
            </a:r>
            <a:r>
              <a:rPr lang="en-US" sz="1400">
                <a:solidFill>
                  <a:srgbClr val="202124"/>
                </a:solidFill>
                <a:latin typeface="arial" panose="020B0604020202020204" pitchFamily="34" charset="0"/>
              </a:rPr>
              <a:t>.</a:t>
            </a:r>
            <a:r>
              <a:rPr lang="fr-FR" sz="1400">
                <a:solidFill>
                  <a:srgbClr val="1A0DAB"/>
                </a:solidFill>
                <a:latin typeface="arial" panose="020B0604020202020204" pitchFamily="34" charset="0"/>
              </a:rPr>
              <a:t> </a:t>
            </a:r>
            <a:endParaRPr lang="fr-FR" sz="1400" b="0" i="0">
              <a:solidFill>
                <a:srgbClr val="202124"/>
              </a:solidFill>
              <a:effectLst/>
              <a:latin typeface="arial" panose="020B0604020202020204" pitchFamily="34" charset="0"/>
            </a:endParaRPr>
          </a:p>
          <a:p>
            <a:r>
              <a:rPr lang="en-US" sz="1400" b="1" i="0" u="sng">
                <a:solidFill>
                  <a:schemeClr val="accent1">
                    <a:lumMod val="75000"/>
                  </a:schemeClr>
                </a:solidFill>
                <a:effectLst/>
                <a:latin typeface="arial" panose="020B0604020202020204" pitchFamily="34" charset="0"/>
              </a:rPr>
              <a:t>Mort </a:t>
            </a:r>
            <a:r>
              <a:rPr lang="fr-FR" sz="1400" b="1" i="0">
                <a:solidFill>
                  <a:srgbClr val="202124"/>
                </a:solidFill>
                <a:effectLst/>
                <a:latin typeface="arial" panose="020B0604020202020204" pitchFamily="34" charset="0"/>
              </a:rPr>
              <a:t>: </a:t>
            </a:r>
            <a:r>
              <a:rPr lang="en-US" sz="1400" b="1" i="0">
                <a:solidFill>
                  <a:srgbClr val="202124"/>
                </a:solidFill>
                <a:effectLst/>
                <a:latin typeface="arial" panose="020B0604020202020204" pitchFamily="34" charset="0"/>
              </a:rPr>
              <a:t>9 </a:t>
            </a:r>
            <a:r>
              <a:rPr lang="fr-FR" sz="1400" b="0" i="0">
                <a:solidFill>
                  <a:srgbClr val="202124"/>
                </a:solidFill>
                <a:effectLst/>
                <a:latin typeface="arial" panose="020B0604020202020204" pitchFamily="34" charset="0"/>
              </a:rPr>
              <a:t>Novemb</a:t>
            </a:r>
            <a:r>
              <a:rPr lang="en-US" sz="1400" b="0" i="0">
                <a:solidFill>
                  <a:srgbClr val="202124"/>
                </a:solidFill>
                <a:effectLst/>
                <a:latin typeface="arial" panose="020B0604020202020204" pitchFamily="34" charset="0"/>
              </a:rPr>
              <a:t>re</a:t>
            </a:r>
            <a:r>
              <a:rPr lang="fr-FR" sz="1400" b="0" i="0">
                <a:solidFill>
                  <a:srgbClr val="202124"/>
                </a:solidFill>
                <a:effectLst/>
                <a:latin typeface="arial" panose="020B0604020202020204" pitchFamily="34" charset="0"/>
              </a:rPr>
              <a:t>, 1918</a:t>
            </a:r>
            <a:r>
              <a:rPr lang="en-US" sz="1400">
                <a:solidFill>
                  <a:srgbClr val="202124"/>
                </a:solidFill>
                <a:latin typeface="arial" panose="020B0604020202020204" pitchFamily="34" charset="0"/>
              </a:rPr>
              <a:t>.</a:t>
            </a:r>
            <a:endParaRPr lang="fr-FR" sz="1400" b="0" i="0">
              <a:solidFill>
                <a:srgbClr val="202124"/>
              </a:solidFill>
              <a:effectLst/>
              <a:latin typeface="arial" panose="020B0604020202020204" pitchFamily="34" charset="0"/>
            </a:endParaRPr>
          </a:p>
        </p:txBody>
      </p:sp>
    </p:spTree>
    <p:extLst>
      <p:ext uri="{BB962C8B-B14F-4D97-AF65-F5344CB8AC3E}">
        <p14:creationId xmlns:p14="http://schemas.microsoft.com/office/powerpoint/2010/main" val="2937772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23AA8-BA88-C04A-AE7C-655309144D66}"/>
              </a:ext>
            </a:extLst>
          </p:cNvPr>
          <p:cNvSpPr>
            <a:spLocks noGrp="1"/>
          </p:cNvSpPr>
          <p:nvPr>
            <p:ph type="title"/>
          </p:nvPr>
        </p:nvSpPr>
        <p:spPr/>
        <p:txBody>
          <a:bodyPr/>
          <a:lstStyle/>
          <a:p>
            <a:r>
              <a:rPr lang="en-US">
                <a:latin typeface="Modern Love" pitchFamily="82" charset="0"/>
              </a:rPr>
              <a:t>Poème selectionné: </a:t>
            </a:r>
            <a:r>
              <a:rPr lang="en-US" i="1" u="sng">
                <a:latin typeface="Modern Love" pitchFamily="82" charset="0"/>
              </a:rPr>
              <a:t>La blanche neige </a:t>
            </a:r>
            <a:endParaRPr lang="fr-FR" i="1" u="sng">
              <a:latin typeface="Modern Love" pitchFamily="82" charset="0"/>
            </a:endParaRPr>
          </a:p>
        </p:txBody>
      </p:sp>
      <p:pic>
        <p:nvPicPr>
          <p:cNvPr id="4" name="Image 3">
            <a:extLst>
              <a:ext uri="{FF2B5EF4-FFF2-40B4-BE49-F238E27FC236}">
                <a16:creationId xmlns:a16="http://schemas.microsoft.com/office/drawing/2014/main" id="{350CEF39-816D-1E40-8C3F-27E0C1AEF680}"/>
              </a:ext>
            </a:extLst>
          </p:cNvPr>
          <p:cNvPicPr>
            <a:picLocks noChangeAspect="1"/>
          </p:cNvPicPr>
          <p:nvPr/>
        </p:nvPicPr>
        <p:blipFill>
          <a:blip r:embed="rId2"/>
          <a:stretch>
            <a:fillRect/>
          </a:stretch>
        </p:blipFill>
        <p:spPr>
          <a:xfrm>
            <a:off x="6875059" y="1610009"/>
            <a:ext cx="3177369" cy="2202976"/>
          </a:xfrm>
          <a:prstGeom prst="rect">
            <a:avLst/>
          </a:prstGeom>
          <a:effectLst>
            <a:outerShdw blurRad="50800" dist="38100" algn="l" rotWithShape="0">
              <a:prstClr val="black">
                <a:alpha val="40000"/>
              </a:prstClr>
            </a:outerShdw>
          </a:effectLst>
        </p:spPr>
      </p:pic>
      <p:pic>
        <p:nvPicPr>
          <p:cNvPr id="10" name="Image 10">
            <a:extLst>
              <a:ext uri="{FF2B5EF4-FFF2-40B4-BE49-F238E27FC236}">
                <a16:creationId xmlns:a16="http://schemas.microsoft.com/office/drawing/2014/main" id="{00AF5EDE-DA1B-2643-A9A5-8B45C15B70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894" y="1601480"/>
            <a:ext cx="3667805" cy="4029572"/>
          </a:xfrm>
          <a:effectLst>
            <a:reflection blurRad="6350" stA="50000" endA="300" endPos="55500" dist="50800" dir="5400000" sy="-100000" algn="bl" rotWithShape="0"/>
          </a:effectLst>
        </p:spPr>
      </p:pic>
      <p:sp>
        <p:nvSpPr>
          <p:cNvPr id="11" name="ZoneTexte 10">
            <a:extLst>
              <a:ext uri="{FF2B5EF4-FFF2-40B4-BE49-F238E27FC236}">
                <a16:creationId xmlns:a16="http://schemas.microsoft.com/office/drawing/2014/main" id="{546D942D-C62A-964B-96BE-C1592EB93CEE}"/>
              </a:ext>
            </a:extLst>
          </p:cNvPr>
          <p:cNvSpPr txBox="1"/>
          <p:nvPr/>
        </p:nvSpPr>
        <p:spPr>
          <a:xfrm>
            <a:off x="5248417" y="4786326"/>
            <a:ext cx="4543852" cy="1815882"/>
          </a:xfrm>
          <a:prstGeom prst="rect">
            <a:avLst/>
          </a:prstGeom>
          <a:noFill/>
        </p:spPr>
        <p:txBody>
          <a:bodyPr wrap="square" rtlCol="0">
            <a:spAutoFit/>
          </a:bodyPr>
          <a:lstStyle/>
          <a:p>
            <a:pPr marL="285750" indent="-285750" algn="l">
              <a:buFont typeface="Arial" panose="020B0604020202020204" pitchFamily="34" charset="0"/>
              <a:buChar char="•"/>
            </a:pPr>
            <a:r>
              <a:rPr lang="en-US" sz="1400" i="1"/>
              <a:t>“ plumes les oies”</a:t>
            </a:r>
            <a:r>
              <a:rPr lang="en-US" sz="1400"/>
              <a:t>: les plumes blanches des oies représentent la neige blanche qui tombe du ciel.  </a:t>
            </a:r>
          </a:p>
          <a:p>
            <a:pPr marL="285750" indent="-285750" algn="l">
              <a:buFont typeface="Arial" panose="020B0604020202020204" pitchFamily="34" charset="0"/>
              <a:buChar char="•"/>
            </a:pPr>
            <a:r>
              <a:rPr lang="en-US" sz="1400"/>
              <a:t>M</a:t>
            </a:r>
            <a:r>
              <a:rPr lang="fr-FR" sz="1400" b="0" i="0">
                <a:effectLst/>
              </a:rPr>
              <a:t>étaphore populaire qu’utilise Guillaume pour habiller ses « anges » l’un en officier l’autre en cuisinier pour décrire l’hiver et la blanche neige</a:t>
            </a:r>
            <a:r>
              <a:rPr lang="en-US" sz="1400" b="0" i="0">
                <a:effectLst/>
              </a:rPr>
              <a:t>.</a:t>
            </a:r>
          </a:p>
          <a:p>
            <a:pPr marL="285750" indent="-285750" algn="l">
              <a:buFont typeface="Arial" panose="020B0604020202020204" pitchFamily="34" charset="0"/>
              <a:buChar char="•"/>
            </a:pPr>
            <a:r>
              <a:rPr lang="en-US" sz="1400" b="0" i="0">
                <a:effectLst/>
              </a:rPr>
              <a:t>“les anges les anges”: répétition pour donner un effet musical, comme une chanson.</a:t>
            </a:r>
          </a:p>
          <a:p>
            <a:pPr marL="285750" indent="-285750" algn="l">
              <a:buFont typeface="Arial" panose="020B0604020202020204" pitchFamily="34" charset="0"/>
              <a:buChar char="•"/>
            </a:pPr>
            <a:endParaRPr lang="fr-FR" sz="1400"/>
          </a:p>
        </p:txBody>
      </p:sp>
      <p:sp>
        <p:nvSpPr>
          <p:cNvPr id="3" name="Lune 2">
            <a:extLst>
              <a:ext uri="{FF2B5EF4-FFF2-40B4-BE49-F238E27FC236}">
                <a16:creationId xmlns:a16="http://schemas.microsoft.com/office/drawing/2014/main" id="{892B64F4-3AE6-0046-B706-688086CCF2A4}"/>
              </a:ext>
            </a:extLst>
          </p:cNvPr>
          <p:cNvSpPr/>
          <p:nvPr/>
        </p:nvSpPr>
        <p:spPr>
          <a:xfrm>
            <a:off x="5248417" y="2764944"/>
            <a:ext cx="914400" cy="1048041"/>
          </a:xfrm>
          <a:prstGeom prst="moon">
            <a:avLst>
              <a:gd name="adj" fmla="val 37873"/>
            </a:avLst>
          </a:prstGeom>
          <a:solidFill>
            <a:schemeClr val="bg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694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61505-9DA3-C243-A55F-BB651650F633}"/>
              </a:ext>
            </a:extLst>
          </p:cNvPr>
          <p:cNvSpPr>
            <a:spLocks noGrp="1"/>
          </p:cNvSpPr>
          <p:nvPr>
            <p:ph type="title"/>
          </p:nvPr>
        </p:nvSpPr>
        <p:spPr>
          <a:xfrm>
            <a:off x="838200" y="0"/>
            <a:ext cx="10515600" cy="1325563"/>
          </a:xfrm>
        </p:spPr>
        <p:txBody>
          <a:bodyPr/>
          <a:lstStyle/>
          <a:p>
            <a:r>
              <a:rPr lang="en-US" u="sng"/>
              <a:t>Création personelle :</a:t>
            </a:r>
            <a:endParaRPr lang="fr-FR" u="sng"/>
          </a:p>
        </p:txBody>
      </p:sp>
      <p:sp>
        <p:nvSpPr>
          <p:cNvPr id="3" name="Espace réservé du contenu 2">
            <a:extLst>
              <a:ext uri="{FF2B5EF4-FFF2-40B4-BE49-F238E27FC236}">
                <a16:creationId xmlns:a16="http://schemas.microsoft.com/office/drawing/2014/main" id="{D2BCC023-2374-0045-9A4F-D3157F4B49E5}"/>
              </a:ext>
            </a:extLst>
          </p:cNvPr>
          <p:cNvSpPr>
            <a:spLocks noGrp="1"/>
          </p:cNvSpPr>
          <p:nvPr>
            <p:ph idx="1"/>
          </p:nvPr>
        </p:nvSpPr>
        <p:spPr>
          <a:xfrm>
            <a:off x="838200" y="1325563"/>
            <a:ext cx="3597322" cy="4853248"/>
          </a:xfrm>
        </p:spPr>
        <p:txBody>
          <a:bodyPr>
            <a:normAutofit fontScale="92500" lnSpcReduction="10000"/>
          </a:bodyPr>
          <a:lstStyle/>
          <a:p>
            <a:r>
              <a:rPr lang="en-US" u="sng"/>
              <a:t>Princesse</a:t>
            </a:r>
            <a:r>
              <a:rPr lang="en-US"/>
              <a:t> </a:t>
            </a:r>
          </a:p>
          <a:p>
            <a:pPr marL="0" indent="0">
              <a:buNone/>
            </a:pPr>
            <a:r>
              <a:rPr lang="en-US" sz="1600"/>
              <a:t>Princesse, de tes belles robes bleues</a:t>
            </a:r>
          </a:p>
          <a:p>
            <a:pPr marL="0" indent="0">
              <a:buNone/>
            </a:pPr>
            <a:r>
              <a:rPr lang="en-US" sz="1600"/>
              <a:t>De tes longs cheveux de feu</a:t>
            </a:r>
          </a:p>
          <a:p>
            <a:pPr marL="0" indent="0">
              <a:buNone/>
            </a:pPr>
            <a:r>
              <a:rPr lang="en-US" sz="1600"/>
              <a:t>Tu sais, princesse aux secrets de Beauté </a:t>
            </a:r>
          </a:p>
          <a:p>
            <a:pPr marL="0" indent="0">
              <a:buNone/>
            </a:pPr>
            <a:r>
              <a:rPr lang="en-US" sz="1600"/>
              <a:t>Que tu caches un trésor empoisonné. </a:t>
            </a:r>
          </a:p>
          <a:p>
            <a:pPr marL="0" indent="0">
              <a:buNone/>
            </a:pPr>
            <a:endParaRPr lang="en-US" sz="1600"/>
          </a:p>
          <a:p>
            <a:pPr marL="0" indent="0">
              <a:buNone/>
            </a:pPr>
            <a:r>
              <a:rPr lang="en-US" sz="1600"/>
              <a:t>Influence du monde d’aujourd’hui </a:t>
            </a:r>
          </a:p>
          <a:p>
            <a:pPr marL="0" indent="0">
              <a:buNone/>
            </a:pPr>
            <a:r>
              <a:rPr lang="en-US" sz="1600"/>
              <a:t>Mensonge de monde de demain</a:t>
            </a:r>
          </a:p>
          <a:p>
            <a:pPr marL="0" indent="0">
              <a:buNone/>
            </a:pPr>
            <a:r>
              <a:rPr lang="en-US" sz="1600"/>
              <a:t>Fais de nous des êtres détruits </a:t>
            </a:r>
          </a:p>
          <a:p>
            <a:pPr marL="0" indent="0">
              <a:buNone/>
            </a:pPr>
            <a:r>
              <a:rPr lang="en-US" sz="1600"/>
              <a:t>Fais de nous des Hommes sans lendemain </a:t>
            </a:r>
          </a:p>
          <a:p>
            <a:pPr marL="0" indent="0">
              <a:buNone/>
            </a:pPr>
            <a:endParaRPr lang="en-US" sz="1600"/>
          </a:p>
          <a:p>
            <a:pPr marL="0" indent="0">
              <a:buNone/>
            </a:pPr>
            <a:r>
              <a:rPr lang="en-US" sz="1600"/>
              <a:t>Princesse de nos rêves </a:t>
            </a:r>
          </a:p>
          <a:p>
            <a:pPr marL="0" indent="0">
              <a:buNone/>
            </a:pPr>
            <a:r>
              <a:rPr lang="en-US" sz="1600"/>
              <a:t>Mensonge de nos lèvres </a:t>
            </a:r>
          </a:p>
          <a:p>
            <a:pPr marL="0" indent="0">
              <a:buNone/>
            </a:pPr>
            <a:r>
              <a:rPr lang="en-US" sz="1600"/>
              <a:t>Montres nous tes vertus </a:t>
            </a:r>
          </a:p>
          <a:p>
            <a:pPr marL="0" indent="0">
              <a:buNone/>
            </a:pPr>
            <a:r>
              <a:rPr lang="en-US" sz="1600"/>
              <a:t>Protèges nous nous de ce monde perdu  </a:t>
            </a:r>
          </a:p>
          <a:p>
            <a:pPr marL="0" indent="0">
              <a:buNone/>
            </a:pPr>
            <a:endParaRPr lang="fr-FR" sz="1600"/>
          </a:p>
        </p:txBody>
      </p:sp>
      <p:sp>
        <p:nvSpPr>
          <p:cNvPr id="4" name="ZoneTexte 3">
            <a:extLst>
              <a:ext uri="{FF2B5EF4-FFF2-40B4-BE49-F238E27FC236}">
                <a16:creationId xmlns:a16="http://schemas.microsoft.com/office/drawing/2014/main" id="{16C2636D-73C4-4444-9908-232E23C3DF0E}"/>
              </a:ext>
            </a:extLst>
          </p:cNvPr>
          <p:cNvSpPr txBox="1"/>
          <p:nvPr/>
        </p:nvSpPr>
        <p:spPr>
          <a:xfrm>
            <a:off x="6150025" y="3683188"/>
            <a:ext cx="5780680" cy="2185214"/>
          </a:xfrm>
          <a:prstGeom prst="rect">
            <a:avLst/>
          </a:prstGeom>
          <a:noFill/>
        </p:spPr>
        <p:txBody>
          <a:bodyPr wrap="square" rtlCol="0">
            <a:spAutoFit/>
          </a:bodyPr>
          <a:lstStyle/>
          <a:p>
            <a:pPr algn="l"/>
            <a:r>
              <a:rPr lang="en-US" sz="2400" u="sng">
                <a:latin typeface="Brush Script MT" panose="03060802040406070304" pitchFamily="66" charset="0"/>
              </a:rPr>
              <a:t>Petite explication: </a:t>
            </a:r>
          </a:p>
          <a:p>
            <a:pPr algn="l"/>
            <a:endParaRPr lang="en-US" sz="1400" u="sng">
              <a:latin typeface="Brush Script MT" panose="03060802040406070304" pitchFamily="66" charset="0"/>
            </a:endParaRPr>
          </a:p>
          <a:p>
            <a:pPr algn="l"/>
            <a:r>
              <a:rPr lang="en-US" sz="1400"/>
              <a:t>A travers ce texte, en parlant de Princesse je fais référence à la société dans laquelle nous vivons. J’essaye de montrer que cette société ne nous montre qu’une belle facette d’elle alors qu’elle renferme des horreurs. </a:t>
            </a:r>
          </a:p>
          <a:p>
            <a:pPr algn="l"/>
            <a:r>
              <a:rPr lang="en-US" sz="1400"/>
              <a:t>Le choix des rimes était totalement volontaire comme par exemple le fait de faire rimer “Beauté” et “empoisonné”. </a:t>
            </a:r>
          </a:p>
          <a:p>
            <a:pPr algn="l"/>
            <a:r>
              <a:rPr lang="en-US" sz="1400"/>
              <a:t>Enfin les deux vers de la fin font penser à un pière ce qui veut dire qu’il y a un appel à Dieu pour sauver le monde. </a:t>
            </a:r>
            <a:endParaRPr lang="fr-FR" sz="1400"/>
          </a:p>
        </p:txBody>
      </p:sp>
      <p:pic>
        <p:nvPicPr>
          <p:cNvPr id="5" name="Image 4">
            <a:extLst>
              <a:ext uri="{FF2B5EF4-FFF2-40B4-BE49-F238E27FC236}">
                <a16:creationId xmlns:a16="http://schemas.microsoft.com/office/drawing/2014/main" id="{E99B98BA-3230-C14B-8CAE-85F40EC0D330}"/>
              </a:ext>
            </a:extLst>
          </p:cNvPr>
          <p:cNvPicPr>
            <a:picLocks noChangeAspect="1"/>
          </p:cNvPicPr>
          <p:nvPr/>
        </p:nvPicPr>
        <p:blipFill>
          <a:blip r:embed="rId2"/>
          <a:stretch>
            <a:fillRect/>
          </a:stretch>
        </p:blipFill>
        <p:spPr>
          <a:xfrm>
            <a:off x="6939032" y="782188"/>
            <a:ext cx="2392624" cy="239262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6" name="Étoile : 4 branches 5">
            <a:extLst>
              <a:ext uri="{FF2B5EF4-FFF2-40B4-BE49-F238E27FC236}">
                <a16:creationId xmlns:a16="http://schemas.microsoft.com/office/drawing/2014/main" id="{2D8BE0AB-233C-FA47-8107-8CB7C7EB04A5}"/>
              </a:ext>
            </a:extLst>
          </p:cNvPr>
          <p:cNvSpPr/>
          <p:nvPr/>
        </p:nvSpPr>
        <p:spPr>
          <a:xfrm>
            <a:off x="4267200" y="2514600"/>
            <a:ext cx="1828800" cy="1828800"/>
          </a:xfrm>
          <a:prstGeom prst="star4">
            <a:avLst/>
          </a:prstGeom>
          <a:solidFill>
            <a:srgbClr val="FF40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7901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1CBD98-941B-064C-8F41-822594D2ACA7}"/>
              </a:ext>
            </a:extLst>
          </p:cNvPr>
          <p:cNvSpPr>
            <a:spLocks noGrp="1"/>
          </p:cNvSpPr>
          <p:nvPr>
            <p:ph type="title"/>
          </p:nvPr>
        </p:nvSpPr>
        <p:spPr>
          <a:xfrm>
            <a:off x="838200" y="203058"/>
            <a:ext cx="10515600" cy="1325563"/>
          </a:xfrm>
        </p:spPr>
        <p:txBody>
          <a:bodyPr anchor="ctr">
            <a:normAutofit/>
          </a:bodyPr>
          <a:lstStyle/>
          <a:p>
            <a:pPr algn="ctr"/>
            <a:r>
              <a:rPr lang="en-US" sz="8000" u="sng">
                <a:solidFill>
                  <a:schemeClr val="accent4">
                    <a:lumMod val="75000"/>
                  </a:schemeClr>
                </a:solidFill>
                <a:latin typeface="Edwardian Script ITC" panose="02000000000000000000" pitchFamily="2" charset="0"/>
                <a:ea typeface="Edwardian Script ITC" panose="02000000000000000000" pitchFamily="2" charset="0"/>
              </a:rPr>
              <a:t>Les lettres persanes</a:t>
            </a:r>
            <a:r>
              <a:rPr lang="en-US"/>
              <a:t>, </a:t>
            </a:r>
            <a:r>
              <a:rPr lang="en-US">
                <a:latin typeface="AngsanaUPC" panose="02020603050405020304" pitchFamily="18" charset="-34"/>
                <a:ea typeface="Aldhabi" panose="02000000000000000000" pitchFamily="2" charset="0"/>
                <a:cs typeface="AngsanaUPC" panose="02020603050405020304" pitchFamily="18" charset="-34"/>
              </a:rPr>
              <a:t>Montesquieu, 1721</a:t>
            </a:r>
            <a:endParaRPr lang="fr-FR">
              <a:latin typeface="AngsanaUPC" panose="02020603050405020304" pitchFamily="18" charset="-34"/>
              <a:ea typeface="Aldhabi" panose="02000000000000000000" pitchFamily="2" charset="0"/>
              <a:cs typeface="AngsanaUPC" panose="02020603050405020304" pitchFamily="18" charset="-34"/>
            </a:endParaRPr>
          </a:p>
        </p:txBody>
      </p:sp>
      <p:sp>
        <p:nvSpPr>
          <p:cNvPr id="3" name="Espace réservé du contenu 2">
            <a:extLst>
              <a:ext uri="{FF2B5EF4-FFF2-40B4-BE49-F238E27FC236}">
                <a16:creationId xmlns:a16="http://schemas.microsoft.com/office/drawing/2014/main" id="{67BB3020-0632-DB48-B3B9-5AAF925E0DA1}"/>
              </a:ext>
            </a:extLst>
          </p:cNvPr>
          <p:cNvSpPr>
            <a:spLocks noGrp="1"/>
          </p:cNvSpPr>
          <p:nvPr>
            <p:ph idx="1"/>
          </p:nvPr>
        </p:nvSpPr>
        <p:spPr>
          <a:xfrm>
            <a:off x="3390616" y="1638241"/>
            <a:ext cx="7715249" cy="4351338"/>
          </a:xfrm>
        </p:spPr>
        <p:txBody>
          <a:bodyPr>
            <a:normAutofit/>
          </a:bodyPr>
          <a:lstStyle/>
          <a:p>
            <a:pPr marL="0" indent="0" algn="ctr">
              <a:buNone/>
            </a:pPr>
            <a:r>
              <a:rPr lang="en-US" sz="2400" u="sng">
                <a:solidFill>
                  <a:srgbClr val="FF0000"/>
                </a:solidFill>
                <a:latin typeface="Modern Love" panose="02000000000000000000" pitchFamily="2" charset="0"/>
                <a:ea typeface="Modern Love" panose="02000000000000000000" pitchFamily="2" charset="0"/>
              </a:rPr>
              <a:t>Biographie de Montesquieu</a:t>
            </a:r>
            <a:endParaRPr lang="en-US" sz="2400" b="1">
              <a:solidFill>
                <a:srgbClr val="1A1A1A"/>
              </a:solidFill>
              <a:latin typeface="Georgia" panose="02040502050405020303" pitchFamily="18" charset="0"/>
            </a:endParaRPr>
          </a:p>
          <a:p>
            <a:endParaRPr lang="en-US" sz="1400" b="1" i="0">
              <a:solidFill>
                <a:srgbClr val="1A1A1A"/>
              </a:solidFill>
              <a:effectLst/>
              <a:latin typeface="Georgia" panose="02040502050405020303" pitchFamily="18" charset="0"/>
            </a:endParaRPr>
          </a:p>
          <a:p>
            <a:r>
              <a:rPr lang="fr-FR" sz="1400" b="1"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Montesquieu</a:t>
            </a:r>
            <a:r>
              <a:rPr lang="fr-FR" sz="1400" b="0"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 , en entier </a:t>
            </a:r>
            <a:r>
              <a:rPr lang="fr-FR" sz="1400" b="1"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Charles-Louis de Secondat, baron de La Brède et de Montesquieu</a:t>
            </a:r>
            <a:r>
              <a:rPr lang="fr-FR" sz="1400" b="0"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 , </a:t>
            </a:r>
            <a:r>
              <a:rPr lang="en-US" sz="1400" b="0"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est </a:t>
            </a:r>
            <a:r>
              <a:rPr lang="fr-FR" sz="1400" b="0"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né le 18 janvier 1689, Château La Brède, près de Bordeaux</a:t>
            </a:r>
            <a:r>
              <a:rPr lang="en-US" sz="1400" b="0"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 en </a:t>
            </a:r>
            <a:r>
              <a:rPr lang="fr-FR" sz="1400" b="0"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France</a:t>
            </a:r>
            <a:r>
              <a:rPr lang="en-US" sz="1400" b="0" i="0">
                <a:solidFill>
                  <a:srgbClr val="1A1A1A"/>
                </a:solidFill>
                <a:effectLst/>
                <a:latin typeface="Imprint MT Shadow" panose="02000000000000000000" pitchFamily="2" charset="0"/>
                <a:ea typeface="Imprint MT Shadow" panose="02000000000000000000" pitchFamily="2" charset="0"/>
                <a:cs typeface="Angsana New" panose="02020603050405020304" pitchFamily="18" charset="-34"/>
              </a:rPr>
              <a:t>. Plus tard, il décida d’épouser une riche héritière, Jeanne de Lartigue, en 1715. </a:t>
            </a:r>
          </a:p>
          <a:p>
            <a:r>
              <a:rPr lang="en-US" sz="1400">
                <a:solidFill>
                  <a:srgbClr val="1A1A1A"/>
                </a:solidFill>
                <a:latin typeface="Imprint MT Shadow" panose="02000000000000000000" pitchFamily="2" charset="0"/>
                <a:ea typeface="Imprint MT Shadow" panose="02000000000000000000" pitchFamily="2" charset="0"/>
                <a:cs typeface="Angsana New" panose="02020603050405020304" pitchFamily="18" charset="-34"/>
              </a:rPr>
              <a:t>Son oncle, président de la décede sans héritier, ainsi Montesquieu pris cet héritage. Il gagna une grande fortune et pris le titre de président à mortier du Parlement de Bordeaux en 1716. Il detient maintenant le titre de Baron de Montesquieu et entre dans la noblesse.</a:t>
            </a:r>
          </a:p>
          <a:p>
            <a:r>
              <a:rPr lang="en-US" sz="1400">
                <a:latin typeface="Imprint MT Shadow" panose="02000000000000000000" pitchFamily="2" charset="0"/>
                <a:ea typeface="Imprint MT Shadow" panose="02000000000000000000" pitchFamily="2" charset="0"/>
                <a:cs typeface="Angsana New" panose="02020603050405020304" pitchFamily="18" charset="-34"/>
              </a:rPr>
              <a:t>En </a:t>
            </a:r>
            <a:r>
              <a:rPr lang="fr-FR" sz="1400">
                <a:latin typeface="Imprint MT Shadow" panose="02000000000000000000" pitchFamily="2" charset="0"/>
                <a:ea typeface="Imprint MT Shadow" panose="02000000000000000000" pitchFamily="2" charset="0"/>
                <a:cs typeface="Angsana New" panose="02020603050405020304" pitchFamily="18" charset="-34"/>
              </a:rPr>
              <a:t>1716 </a:t>
            </a:r>
            <a:r>
              <a:rPr lang="en-US" sz="1400">
                <a:latin typeface="Imprint MT Shadow" panose="02000000000000000000" pitchFamily="2" charset="0"/>
                <a:ea typeface="Imprint MT Shadow" panose="02000000000000000000" pitchFamily="2" charset="0"/>
                <a:cs typeface="Angsana New" panose="02020603050405020304" pitchFamily="18" charset="-34"/>
              </a:rPr>
              <a:t>il est</a:t>
            </a:r>
            <a:r>
              <a:rPr lang="fr-FR" sz="1400">
                <a:latin typeface="Imprint MT Shadow" panose="02000000000000000000" pitchFamily="2" charset="0"/>
                <a:ea typeface="Imprint MT Shadow" panose="02000000000000000000" pitchFamily="2" charset="0"/>
                <a:cs typeface="Angsana New" panose="02020603050405020304" pitchFamily="18" charset="-34"/>
              </a:rPr>
              <a:t> Reçu à l’Académie de Bordeaux ; </a:t>
            </a:r>
            <a:r>
              <a:rPr lang="en-US" sz="1400">
                <a:latin typeface="Imprint MT Shadow" panose="02000000000000000000" pitchFamily="2" charset="0"/>
                <a:ea typeface="Imprint MT Shadow" panose="02000000000000000000" pitchFamily="2" charset="0"/>
                <a:cs typeface="Angsana New" panose="02020603050405020304" pitchFamily="18" charset="-34"/>
              </a:rPr>
              <a:t>il effectue </a:t>
            </a:r>
            <a:r>
              <a:rPr lang="fr-FR" sz="1400">
                <a:latin typeface="Imprint MT Shadow" panose="02000000000000000000" pitchFamily="2" charset="0"/>
                <a:ea typeface="Imprint MT Shadow" panose="02000000000000000000" pitchFamily="2" charset="0"/>
                <a:cs typeface="Angsana New" panose="02020603050405020304" pitchFamily="18" charset="-34"/>
              </a:rPr>
              <a:t>recherches sur l’état des sciences et publi</a:t>
            </a:r>
            <a:r>
              <a:rPr lang="en-US" sz="1400">
                <a:latin typeface="Imprint MT Shadow" panose="02000000000000000000" pitchFamily="2" charset="0"/>
                <a:ea typeface="Imprint MT Shadow" panose="02000000000000000000" pitchFamily="2" charset="0"/>
                <a:cs typeface="Angsana New" panose="02020603050405020304" pitchFamily="18" charset="-34"/>
              </a:rPr>
              <a:t>e</a:t>
            </a:r>
            <a:r>
              <a:rPr lang="fr-FR" sz="1400">
                <a:latin typeface="Imprint MT Shadow" panose="02000000000000000000" pitchFamily="2" charset="0"/>
                <a:ea typeface="Imprint MT Shadow" panose="02000000000000000000" pitchFamily="2" charset="0"/>
                <a:cs typeface="Angsana New" panose="02020603050405020304" pitchFamily="18" charset="-34"/>
              </a:rPr>
              <a:t> divers</a:t>
            </a:r>
            <a:r>
              <a:rPr lang="en-US" sz="1400">
                <a:latin typeface="Imprint MT Shadow" panose="02000000000000000000" pitchFamily="2" charset="0"/>
                <a:ea typeface="Imprint MT Shadow" panose="02000000000000000000" pitchFamily="2" charset="0"/>
                <a:cs typeface="Angsana New" panose="02020603050405020304" pitchFamily="18" charset="-34"/>
              </a:rPr>
              <a:t> discours et recherches.</a:t>
            </a:r>
          </a:p>
          <a:p>
            <a:r>
              <a:rPr lang="en-US" sz="1400">
                <a:latin typeface="Imprint MT Shadow" panose="02000000000000000000" pitchFamily="2" charset="0"/>
                <a:ea typeface="Imprint MT Shadow" panose="02000000000000000000" pitchFamily="2" charset="0"/>
                <a:cs typeface="Angsana New" panose="02020603050405020304" pitchFamily="18" charset="-34"/>
              </a:rPr>
              <a:t>En 1721, il publie les </a:t>
            </a:r>
            <a:r>
              <a:rPr lang="en-US" sz="1400" i="1">
                <a:latin typeface="Imprint MT Shadow" panose="02000000000000000000" pitchFamily="2" charset="0"/>
                <a:ea typeface="Imprint MT Shadow" panose="02000000000000000000" pitchFamily="2" charset="0"/>
                <a:cs typeface="Angsana New" panose="02020603050405020304" pitchFamily="18" charset="-34"/>
              </a:rPr>
              <a:t>Lettres persanes</a:t>
            </a:r>
            <a:r>
              <a:rPr lang="en-US" sz="1400">
                <a:latin typeface="Imprint MT Shadow" panose="02000000000000000000" pitchFamily="2" charset="0"/>
                <a:ea typeface="Imprint MT Shadow" panose="02000000000000000000" pitchFamily="2" charset="0"/>
                <a:cs typeface="Angsana New" panose="02020603050405020304" pitchFamily="18" charset="-34"/>
              </a:rPr>
              <a:t>, sous anonymat, qui vont connaitre un énorme succès et devient sujet de discussion dans les salons parisiens. En 1748 il publie </a:t>
            </a:r>
            <a:r>
              <a:rPr lang="en-US" sz="1400" i="1">
                <a:latin typeface="Imprint MT Shadow" panose="02000000000000000000" pitchFamily="2" charset="0"/>
                <a:ea typeface="Imprint MT Shadow" panose="02000000000000000000" pitchFamily="2" charset="0"/>
                <a:cs typeface="Angsana New" panose="02020603050405020304" pitchFamily="18" charset="-34"/>
              </a:rPr>
              <a:t>l’esprit des lois  </a:t>
            </a:r>
            <a:r>
              <a:rPr lang="en-US" sz="1400">
                <a:latin typeface="Imprint MT Shadow" panose="02000000000000000000" pitchFamily="2" charset="0"/>
                <a:ea typeface="Imprint MT Shadow" panose="02000000000000000000" pitchFamily="2" charset="0"/>
                <a:cs typeface="Angsana New" panose="02020603050405020304" pitchFamily="18" charset="-34"/>
              </a:rPr>
              <a:t>qui connaitrons également un grand succès. Mais en 1751 le Pape met cet ouvrage à l’INDEX. </a:t>
            </a:r>
          </a:p>
          <a:p>
            <a:r>
              <a:rPr lang="en-US" sz="1400">
                <a:latin typeface="Imprint MT Shadow" panose="02000000000000000000" pitchFamily="2" charset="0"/>
                <a:ea typeface="Imprint MT Shadow" panose="02000000000000000000" pitchFamily="2" charset="0"/>
                <a:cs typeface="Angsana New" panose="02020603050405020304" pitchFamily="18" charset="-34"/>
              </a:rPr>
              <a:t>Malheureusement il décede suite à une maladie le 10 février 1755.  </a:t>
            </a:r>
          </a:p>
          <a:p>
            <a:endParaRPr lang="en-US" sz="1400" i="1">
              <a:latin typeface="Imprint MT Shadow" panose="02000000000000000000" pitchFamily="2" charset="0"/>
              <a:ea typeface="Imprint MT Shadow" panose="02000000000000000000" pitchFamily="2" charset="0"/>
              <a:cs typeface="Angsana New" panose="02020603050405020304" pitchFamily="18" charset="-34"/>
            </a:endParaRPr>
          </a:p>
          <a:p>
            <a:endParaRPr lang="fr-FR" sz="1400">
              <a:latin typeface="Imprint MT Shadow" panose="02000000000000000000" pitchFamily="2" charset="0"/>
              <a:ea typeface="Imprint MT Shadow" panose="02000000000000000000" pitchFamily="2" charset="0"/>
              <a:cs typeface="Angsana New" panose="02020603050405020304" pitchFamily="18" charset="-34"/>
            </a:endParaRPr>
          </a:p>
        </p:txBody>
      </p:sp>
      <p:pic>
        <p:nvPicPr>
          <p:cNvPr id="4" name="Image 3">
            <a:extLst>
              <a:ext uri="{FF2B5EF4-FFF2-40B4-BE49-F238E27FC236}">
                <a16:creationId xmlns:a16="http://schemas.microsoft.com/office/drawing/2014/main" id="{9173B636-0BD2-9D42-BC2F-6683D65D55F8}"/>
              </a:ext>
            </a:extLst>
          </p:cNvPr>
          <p:cNvPicPr>
            <a:picLocks noChangeAspect="1"/>
          </p:cNvPicPr>
          <p:nvPr/>
        </p:nvPicPr>
        <p:blipFill>
          <a:blip r:embed="rId2"/>
          <a:stretch>
            <a:fillRect/>
          </a:stretch>
        </p:blipFill>
        <p:spPr>
          <a:xfrm>
            <a:off x="423080" y="2184151"/>
            <a:ext cx="2536777" cy="30671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8804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Parchemin : vertical 3">
            <a:extLst>
              <a:ext uri="{FF2B5EF4-FFF2-40B4-BE49-F238E27FC236}">
                <a16:creationId xmlns:a16="http://schemas.microsoft.com/office/drawing/2014/main" id="{6D7DB678-05C1-9545-9819-7F8559A69E22}"/>
              </a:ext>
            </a:extLst>
          </p:cNvPr>
          <p:cNvSpPr/>
          <p:nvPr/>
        </p:nvSpPr>
        <p:spPr>
          <a:xfrm>
            <a:off x="272955" y="302810"/>
            <a:ext cx="5046566" cy="6013546"/>
          </a:xfrm>
          <a:prstGeom prst="vertic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72C4EF2-62A8-7640-84E3-12A4FE5C5D96}"/>
              </a:ext>
            </a:extLst>
          </p:cNvPr>
          <p:cNvSpPr>
            <a:spLocks noGrp="1"/>
          </p:cNvSpPr>
          <p:nvPr>
            <p:ph type="title"/>
          </p:nvPr>
        </p:nvSpPr>
        <p:spPr>
          <a:xfrm>
            <a:off x="1563239" y="151392"/>
            <a:ext cx="4365008" cy="904295"/>
          </a:xfrm>
        </p:spPr>
        <p:txBody>
          <a:bodyPr>
            <a:normAutofit/>
          </a:bodyPr>
          <a:lstStyle/>
          <a:p>
            <a:r>
              <a:rPr lang="en-US" sz="2000" u="sng">
                <a:solidFill>
                  <a:schemeClr val="accent6">
                    <a:lumMod val="75000"/>
                  </a:schemeClr>
                </a:solidFill>
                <a:latin typeface="Cooper Black" panose="0208090404030B020404" pitchFamily="18" charset="0"/>
              </a:rPr>
              <a:t>Lettre 30, </a:t>
            </a:r>
            <a:r>
              <a:rPr lang="en-US" sz="2000" i="1" u="sng">
                <a:solidFill>
                  <a:schemeClr val="accent6">
                    <a:lumMod val="75000"/>
                  </a:schemeClr>
                </a:solidFill>
                <a:latin typeface="Cooper Black" panose="0208090404030B020404" pitchFamily="18" charset="0"/>
              </a:rPr>
              <a:t>Lettres Persanes</a:t>
            </a:r>
            <a:endParaRPr lang="fr-FR" sz="2000" i="1" u="sng">
              <a:solidFill>
                <a:schemeClr val="accent6">
                  <a:lumMod val="75000"/>
                </a:schemeClr>
              </a:solidFill>
              <a:latin typeface="Cooper Black" panose="0208090404030B020404" pitchFamily="18" charset="0"/>
            </a:endParaRPr>
          </a:p>
        </p:txBody>
      </p:sp>
      <p:sp>
        <p:nvSpPr>
          <p:cNvPr id="3" name="Espace réservé du contenu 2">
            <a:extLst>
              <a:ext uri="{FF2B5EF4-FFF2-40B4-BE49-F238E27FC236}">
                <a16:creationId xmlns:a16="http://schemas.microsoft.com/office/drawing/2014/main" id="{6A08D838-0514-534B-838C-620DD144DC6D}"/>
              </a:ext>
            </a:extLst>
          </p:cNvPr>
          <p:cNvSpPr>
            <a:spLocks noGrp="1"/>
          </p:cNvSpPr>
          <p:nvPr>
            <p:ph idx="1"/>
          </p:nvPr>
        </p:nvSpPr>
        <p:spPr>
          <a:xfrm>
            <a:off x="1082875" y="1365013"/>
            <a:ext cx="3426726" cy="4351338"/>
          </a:xfrm>
        </p:spPr>
        <p:txBody>
          <a:bodyPr>
            <a:normAutofit/>
          </a:bodyPr>
          <a:lstStyle/>
          <a:p>
            <a:pPr marL="0" indent="0" algn="just">
              <a:buNone/>
            </a:pPr>
            <a:r>
              <a:rPr lang="fr-FR" sz="1600" b="0" i="0">
                <a:solidFill>
                  <a:srgbClr val="0F1012"/>
                </a:solidFill>
                <a:effectLst/>
                <a:latin typeface="Nunito"/>
              </a:rPr>
              <a:t>Dans la lettre 30, Rica </a:t>
            </a:r>
            <a:r>
              <a:rPr lang="en-US" sz="1600" b="0" i="0">
                <a:solidFill>
                  <a:srgbClr val="0F1012"/>
                </a:solidFill>
                <a:effectLst/>
                <a:latin typeface="Nunito"/>
              </a:rPr>
              <a:t>fait</a:t>
            </a:r>
            <a:r>
              <a:rPr lang="fr-FR" sz="1600" b="0" i="0">
                <a:solidFill>
                  <a:srgbClr val="0F1012"/>
                </a:solidFill>
                <a:effectLst/>
                <a:latin typeface="Nunito"/>
              </a:rPr>
              <a:t> un</a:t>
            </a:r>
            <a:r>
              <a:rPr lang="en-US" sz="1600" b="0" i="0">
                <a:solidFill>
                  <a:srgbClr val="0F1012"/>
                </a:solidFill>
                <a:effectLst/>
                <a:latin typeface="Nunito"/>
              </a:rPr>
              <a:t>e représentation</a:t>
            </a:r>
            <a:r>
              <a:rPr lang="fr-FR" sz="1600" b="0" i="0">
                <a:solidFill>
                  <a:srgbClr val="0F1012"/>
                </a:solidFill>
                <a:effectLst/>
                <a:latin typeface="Nunito"/>
              </a:rPr>
              <a:t> satirique de la curiosité des Parisiens à la vue de son habit persan. Il montre que ceux-ci ne s’intéressent qu’à l’étrangeté des on costume sans chercher à la connaître. Montesquieu critique aussi l’arrogance et les préjugés des Parisiens.</a:t>
            </a:r>
            <a:r>
              <a:rPr lang="en-US" sz="1600" b="0" i="0">
                <a:solidFill>
                  <a:srgbClr val="0F1012"/>
                </a:solidFill>
                <a:effectLst/>
                <a:latin typeface="Nunito"/>
              </a:rPr>
              <a:t> J’ai choisi cette lettre car c’est l’une des rares lettres qui m’ont fait réfléchir. Je trouve que le peuple Parisiens n’a pas changé de préjugés après 3 siècles. Certes, il y a plus de diversité en France de nos jours, mais on retrouve toujours ces qualificatifs de “Parisien arrogant” et ne cherchant pas à comprendre (c’est un avis totalement personnel). Tout comme dans la lettre 99 où on nous dit qu’ils changent tout le temps de mode. </a:t>
            </a:r>
            <a:endParaRPr lang="fr-FR" sz="1600"/>
          </a:p>
        </p:txBody>
      </p:sp>
      <p:graphicFrame>
        <p:nvGraphicFramePr>
          <p:cNvPr id="5" name="Tableau 5">
            <a:extLst>
              <a:ext uri="{FF2B5EF4-FFF2-40B4-BE49-F238E27FC236}">
                <a16:creationId xmlns:a16="http://schemas.microsoft.com/office/drawing/2014/main" id="{5D923153-5219-9D4A-B031-154ACC5D21F7}"/>
              </a:ext>
            </a:extLst>
          </p:cNvPr>
          <p:cNvGraphicFramePr>
            <a:graphicFrameLocks noGrp="1"/>
          </p:cNvGraphicFramePr>
          <p:nvPr>
            <p:extLst>
              <p:ext uri="{D42A27DB-BD31-4B8C-83A1-F6EECF244321}">
                <p14:modId xmlns:p14="http://schemas.microsoft.com/office/powerpoint/2010/main" val="447573603"/>
              </p:ext>
            </p:extLst>
          </p:nvPr>
        </p:nvGraphicFramePr>
        <p:xfrm>
          <a:off x="6329034" y="302810"/>
          <a:ext cx="4856860" cy="6330170"/>
        </p:xfrm>
        <a:graphic>
          <a:graphicData uri="http://schemas.openxmlformats.org/drawingml/2006/table">
            <a:tbl>
              <a:tblPr firstRow="1" bandRow="1">
                <a:tableStyleId>{5C22544A-7EE6-4342-B048-85BDC9FD1C3A}</a:tableStyleId>
              </a:tblPr>
              <a:tblGrid>
                <a:gridCol w="2428430">
                  <a:extLst>
                    <a:ext uri="{9D8B030D-6E8A-4147-A177-3AD203B41FA5}">
                      <a16:colId xmlns:a16="http://schemas.microsoft.com/office/drawing/2014/main" val="815380293"/>
                    </a:ext>
                  </a:extLst>
                </a:gridCol>
                <a:gridCol w="2428430">
                  <a:extLst>
                    <a:ext uri="{9D8B030D-6E8A-4147-A177-3AD203B41FA5}">
                      <a16:colId xmlns:a16="http://schemas.microsoft.com/office/drawing/2014/main" val="135471603"/>
                    </a:ext>
                  </a:extLst>
                </a:gridCol>
              </a:tblGrid>
              <a:tr h="708322">
                <a:tc>
                  <a:txBody>
                    <a:bodyPr/>
                    <a:lstStyle/>
                    <a:p>
                      <a:r>
                        <a:rPr lang="en-US"/>
                        <a:t>THEMES </a:t>
                      </a:r>
                      <a:endParaRPr lang="fr-FR"/>
                    </a:p>
                  </a:txBody>
                  <a:tcPr/>
                </a:tc>
                <a:tc>
                  <a:txBody>
                    <a:bodyPr/>
                    <a:lstStyle/>
                    <a:p>
                      <a:r>
                        <a:rPr lang="en-US"/>
                        <a:t>CITATIONS </a:t>
                      </a:r>
                      <a:endParaRPr lang="fr-FR"/>
                    </a:p>
                  </a:txBody>
                  <a:tcPr/>
                </a:tc>
                <a:extLst>
                  <a:ext uri="{0D108BD9-81ED-4DB2-BD59-A6C34878D82A}">
                    <a16:rowId xmlns:a16="http://schemas.microsoft.com/office/drawing/2014/main" val="1356980605"/>
                  </a:ext>
                </a:extLst>
              </a:tr>
              <a:tr h="708322">
                <a:tc>
                  <a:txBody>
                    <a:bodyPr/>
                    <a:lstStyle/>
                    <a:p>
                      <a:r>
                        <a:rPr lang="en-US"/>
                        <a:t>Le roi </a:t>
                      </a:r>
                      <a:endParaRPr lang="fr-FR"/>
                    </a:p>
                  </a:txBody>
                  <a:tcPr/>
                </a:tc>
                <a:tc>
                  <a:txBody>
                    <a:bodyPr/>
                    <a:lstStyle/>
                    <a:p>
                      <a:r>
                        <a:rPr lang="fr-FR" sz="1400" b="0" i="0" u="none" strike="noStrike">
                          <a:solidFill>
                            <a:schemeClr val="tx1"/>
                          </a:solidFill>
                          <a:effectLst/>
                          <a:latin typeface="Lato"/>
                        </a:rPr>
                        <a:t>Malheureux le roi qui n'a qu'une tête !</a:t>
                      </a:r>
                      <a:endParaRPr lang="en-US" sz="1400" b="0" i="0" u="none" strike="noStrike">
                        <a:solidFill>
                          <a:schemeClr val="tx1"/>
                        </a:solidFill>
                        <a:effectLst/>
                        <a:latin typeface="Lato"/>
                      </a:endParaRPr>
                    </a:p>
                  </a:txBody>
                  <a:tcPr/>
                </a:tc>
                <a:extLst>
                  <a:ext uri="{0D108BD9-81ED-4DB2-BD59-A6C34878D82A}">
                    <a16:rowId xmlns:a16="http://schemas.microsoft.com/office/drawing/2014/main" val="3227599005"/>
                  </a:ext>
                </a:extLst>
              </a:tr>
              <a:tr h="1180642">
                <a:tc>
                  <a:txBody>
                    <a:bodyPr/>
                    <a:lstStyle/>
                    <a:p>
                      <a:r>
                        <a:rPr lang="en-US"/>
                        <a:t>Les Français</a:t>
                      </a:r>
                      <a:endParaRPr lang="fr-FR"/>
                    </a:p>
                  </a:txBody>
                  <a:tcPr/>
                </a:tc>
                <a:tc>
                  <a:txBody>
                    <a:bodyPr/>
                    <a:lstStyle/>
                    <a:p>
                      <a:r>
                        <a:rPr lang="fr-FR" sz="1400" b="0" i="0">
                          <a:solidFill>
                            <a:srgbClr val="000000"/>
                          </a:solidFill>
                          <a:effectLst/>
                          <a:latin typeface="Arial" panose="020B0604020202020204" pitchFamily="34" charset="0"/>
                          <a:cs typeface="Arial" panose="020B0604020202020204" pitchFamily="34" charset="0"/>
                        </a:rPr>
                        <a:t>Les Français ... enferment quelques fous dans une maison, pour persuader que ceux qui sont dehors ne le sont pas.</a:t>
                      </a:r>
                      <a:endParaRPr lang="fr-FR"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4214148"/>
                  </a:ext>
                </a:extLst>
              </a:tr>
              <a:tr h="963155">
                <a:tc>
                  <a:txBody>
                    <a:bodyPr/>
                    <a:lstStyle/>
                    <a:p>
                      <a:r>
                        <a:rPr lang="en-US"/>
                        <a:t>La religion </a:t>
                      </a:r>
                      <a:endParaRPr lang="fr-FR"/>
                    </a:p>
                  </a:txBody>
                  <a:tcPr/>
                </a:tc>
                <a:tc>
                  <a:txBody>
                    <a:bodyPr/>
                    <a:lstStyle/>
                    <a:p>
                      <a:r>
                        <a:rPr lang="fr-FR" sz="1400" b="0" i="0">
                          <a:solidFill>
                            <a:srgbClr val="000000"/>
                          </a:solidFill>
                          <a:effectLst/>
                          <a:latin typeface="Arial" panose="020B0604020202020204" pitchFamily="34" charset="0"/>
                          <a:cs typeface="Arial" panose="020B0604020202020204" pitchFamily="34" charset="0"/>
                        </a:rPr>
                        <a:t>On dit fort bien que si les triangles faisaient un Dieu, ils lui </a:t>
                      </a:r>
                      <a:r>
                        <a:rPr lang="fr-FR" sz="1400" b="0" i="0" u="none" strike="noStrike">
                          <a:solidFill>
                            <a:schemeClr val="tx1"/>
                          </a:solidFill>
                          <a:effectLst/>
                          <a:latin typeface="Arial" panose="020B0604020202020204" pitchFamily="34" charset="0"/>
                          <a:cs typeface="Arial" panose="020B0604020202020204" pitchFamily="34" charset="0"/>
                        </a:rPr>
                        <a:t>donneraie</a:t>
                      </a:r>
                      <a:r>
                        <a:rPr lang="en-US" sz="1400" b="0" i="0" u="none" strike="noStrike">
                          <a:solidFill>
                            <a:schemeClr val="tx1"/>
                          </a:solidFill>
                          <a:effectLst/>
                          <a:latin typeface="Arial" panose="020B0604020202020204" pitchFamily="34" charset="0"/>
                          <a:cs typeface="Arial" panose="020B0604020202020204" pitchFamily="34" charset="0"/>
                        </a:rPr>
                        <a:t>nt</a:t>
                      </a:r>
                      <a:r>
                        <a:rPr lang="fr-FR" sz="1400" b="0" i="0">
                          <a:solidFill>
                            <a:srgbClr val="000000"/>
                          </a:solidFill>
                          <a:effectLst/>
                          <a:latin typeface="Arial" panose="020B0604020202020204" pitchFamily="34" charset="0"/>
                          <a:cs typeface="Arial" panose="020B0604020202020204" pitchFamily="34" charset="0"/>
                        </a:rPr>
                        <a:t> trois côtés.</a:t>
                      </a:r>
                      <a:endParaRPr lang="fr-FR"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1957702"/>
                  </a:ext>
                </a:extLst>
              </a:tr>
              <a:tr h="1398129">
                <a:tc>
                  <a:txBody>
                    <a:bodyPr/>
                    <a:lstStyle/>
                    <a:p>
                      <a:r>
                        <a:rPr lang="en-US"/>
                        <a:t>La mode</a:t>
                      </a:r>
                      <a:endParaRPr lang="fr-FR"/>
                    </a:p>
                  </a:txBody>
                  <a:tcPr/>
                </a:tc>
                <a:tc>
                  <a:txBody>
                    <a:bodyPr/>
                    <a:lstStyle/>
                    <a:p>
                      <a:r>
                        <a:rPr lang="fr-FR" sz="1400" b="0" i="0">
                          <a:solidFill>
                            <a:srgbClr val="000000"/>
                          </a:solidFill>
                          <a:effectLst/>
                          <a:latin typeface="Arial" panose="020B0604020202020204" pitchFamily="34" charset="0"/>
                          <a:cs typeface="Arial" panose="020B0604020202020204" pitchFamily="34" charset="0"/>
                        </a:rPr>
                        <a:t>Il y a une espèce de livres que nous ne </a:t>
                      </a:r>
                      <a:r>
                        <a:rPr lang="en-US" sz="1400" b="0" i="0" u="none" strike="noStrike">
                          <a:solidFill>
                            <a:schemeClr val="tx1"/>
                          </a:solidFill>
                          <a:effectLst/>
                          <a:latin typeface="Arial" panose="020B0604020202020204" pitchFamily="34" charset="0"/>
                          <a:cs typeface="Arial" panose="020B0604020202020204" pitchFamily="34" charset="0"/>
                        </a:rPr>
                        <a:t>connaissons</a:t>
                      </a:r>
                      <a:r>
                        <a:rPr lang="fr-FR" sz="1400" b="0" i="0">
                          <a:solidFill>
                            <a:srgbClr val="000000"/>
                          </a:solidFill>
                          <a:effectLst/>
                          <a:latin typeface="Arial" panose="020B0604020202020204" pitchFamily="34" charset="0"/>
                          <a:cs typeface="Arial" panose="020B0604020202020204" pitchFamily="34" charset="0"/>
                        </a:rPr>
                        <a:t> point en Perse, et qui me paroissent ici fort à la mode: ce sont les journaux.</a:t>
                      </a:r>
                      <a:endParaRPr lang="fr-FR"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15489210"/>
                  </a:ext>
                </a:extLst>
              </a:tr>
              <a:tr h="708322">
                <a:tc>
                  <a:txBody>
                    <a:bodyPr/>
                    <a:lstStyle/>
                    <a:p>
                      <a:r>
                        <a:rPr lang="en-US"/>
                        <a:t>Les guerres</a:t>
                      </a:r>
                      <a:endParaRPr lang="fr-FR"/>
                    </a:p>
                  </a:txBody>
                  <a:tcPr/>
                </a:tc>
                <a:tc>
                  <a:txBody>
                    <a:bodyPr/>
                    <a:lstStyle/>
                    <a:p>
                      <a:r>
                        <a:rPr lang="fr-FR" sz="1400" b="0" i="0">
                          <a:solidFill>
                            <a:srgbClr val="202124"/>
                          </a:solidFill>
                          <a:effectLst/>
                          <a:latin typeface="Arial" panose="020B0604020202020204" pitchFamily="34" charset="0"/>
                          <a:cs typeface="Arial" panose="020B0604020202020204" pitchFamily="34" charset="0"/>
                        </a:rPr>
                        <a:t>Il n'y a que deux sortes de </a:t>
                      </a:r>
                      <a:r>
                        <a:rPr lang="en-US" sz="1400" b="0" i="0">
                          <a:solidFill>
                            <a:srgbClr val="202124"/>
                          </a:solidFill>
                          <a:effectLst/>
                          <a:latin typeface="Arial" panose="020B0604020202020204" pitchFamily="34" charset="0"/>
                          <a:cs typeface="Arial" panose="020B0604020202020204" pitchFamily="34" charset="0"/>
                        </a:rPr>
                        <a:t>guerres</a:t>
                      </a:r>
                      <a:r>
                        <a:rPr lang="en-US" sz="1400" b="1" i="0">
                          <a:solidFill>
                            <a:srgbClr val="202124"/>
                          </a:solidFill>
                          <a:effectLst/>
                          <a:latin typeface="Arial" panose="020B0604020202020204" pitchFamily="34" charset="0"/>
                          <a:cs typeface="Arial" panose="020B0604020202020204" pitchFamily="34" charset="0"/>
                        </a:rPr>
                        <a:t> </a:t>
                      </a:r>
                      <a:r>
                        <a:rPr lang="fr-FR" sz="1400" b="0" i="0">
                          <a:solidFill>
                            <a:srgbClr val="202124"/>
                          </a:solidFill>
                          <a:effectLst/>
                          <a:latin typeface="Arial" panose="020B0604020202020204" pitchFamily="34" charset="0"/>
                          <a:cs typeface="Arial" panose="020B0604020202020204" pitchFamily="34" charset="0"/>
                        </a:rPr>
                        <a:t>justes : les unes qui se font pour repousser un ennemi qui attaque ; les autres, pour secourir un allié qui est attaqué.</a:t>
                      </a:r>
                      <a:endParaRPr lang="fr-FR"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4380941"/>
                  </a:ext>
                </a:extLst>
              </a:tr>
            </a:tbl>
          </a:graphicData>
        </a:graphic>
      </p:graphicFrame>
      <mc:AlternateContent xmlns:mc="http://schemas.openxmlformats.org/markup-compatibility/2006" xmlns:p14="http://schemas.microsoft.com/office/powerpoint/2010/main">
        <mc:Choice Requires="p14">
          <p:contentPart p14:bwMode="auto" r:id="rId2">
            <p14:nvContentPartPr>
              <p14:cNvPr id="6" name="Encre 5">
                <a:extLst>
                  <a:ext uri="{FF2B5EF4-FFF2-40B4-BE49-F238E27FC236}">
                    <a16:creationId xmlns:a16="http://schemas.microsoft.com/office/drawing/2014/main" id="{2633949C-477F-8140-A173-DFDED1271B75}"/>
                  </a:ext>
                </a:extLst>
              </p14:cNvPr>
              <p14:cNvContentPartPr/>
              <p14:nvPr/>
            </p14:nvContentPartPr>
            <p14:xfrm>
              <a:off x="5207209" y="168751"/>
              <a:ext cx="767520" cy="6594840"/>
            </p14:xfrm>
          </p:contentPart>
        </mc:Choice>
        <mc:Fallback xmlns="">
          <p:pic>
            <p:nvPicPr>
              <p:cNvPr id="6" name="Encre 5">
                <a:extLst>
                  <a:ext uri="{FF2B5EF4-FFF2-40B4-BE49-F238E27FC236}">
                    <a16:creationId xmlns:a16="http://schemas.microsoft.com/office/drawing/2014/main" id="{2633949C-477F-8140-A173-DFDED1271B75}"/>
                  </a:ext>
                </a:extLst>
              </p:cNvPr>
              <p:cNvPicPr/>
              <p:nvPr/>
            </p:nvPicPr>
            <p:blipFill>
              <a:blip r:embed="rId3"/>
              <a:stretch>
                <a:fillRect/>
              </a:stretch>
            </p:blipFill>
            <p:spPr>
              <a:xfrm>
                <a:off x="5198569" y="160111"/>
                <a:ext cx="785160" cy="6612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Encre 11">
                <a:extLst>
                  <a:ext uri="{FF2B5EF4-FFF2-40B4-BE49-F238E27FC236}">
                    <a16:creationId xmlns:a16="http://schemas.microsoft.com/office/drawing/2014/main" id="{140312E2-C24A-3F4C-81CF-C9E3ADEF75B5}"/>
                  </a:ext>
                </a:extLst>
              </p14:cNvPr>
              <p14:cNvContentPartPr/>
              <p14:nvPr/>
            </p14:nvContentPartPr>
            <p14:xfrm>
              <a:off x="5212609" y="6748111"/>
              <a:ext cx="9000" cy="134280"/>
            </p14:xfrm>
          </p:contentPart>
        </mc:Choice>
        <mc:Fallback xmlns="">
          <p:pic>
            <p:nvPicPr>
              <p:cNvPr id="12" name="Encre 11">
                <a:extLst>
                  <a:ext uri="{FF2B5EF4-FFF2-40B4-BE49-F238E27FC236}">
                    <a16:creationId xmlns:a16="http://schemas.microsoft.com/office/drawing/2014/main" id="{140312E2-C24A-3F4C-81CF-C9E3ADEF75B5}"/>
                  </a:ext>
                </a:extLst>
              </p:cNvPr>
              <p:cNvPicPr/>
              <p:nvPr/>
            </p:nvPicPr>
            <p:blipFill>
              <a:blip r:embed="rId5"/>
              <a:stretch>
                <a:fillRect/>
              </a:stretch>
            </p:blipFill>
            <p:spPr>
              <a:xfrm>
                <a:off x="5203969" y="6739471"/>
                <a:ext cx="2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F718E641-5BEE-4242-B59A-006C5DF3E212}"/>
                  </a:ext>
                </a:extLst>
              </p14:cNvPr>
              <p14:cNvContentPartPr/>
              <p14:nvPr/>
            </p14:nvContentPartPr>
            <p14:xfrm>
              <a:off x="5815609" y="5311"/>
              <a:ext cx="137880" cy="177120"/>
            </p14:xfrm>
          </p:contentPart>
        </mc:Choice>
        <mc:Fallback xmlns="">
          <p:pic>
            <p:nvPicPr>
              <p:cNvPr id="13" name="Encre 12">
                <a:extLst>
                  <a:ext uri="{FF2B5EF4-FFF2-40B4-BE49-F238E27FC236}">
                    <a16:creationId xmlns:a16="http://schemas.microsoft.com/office/drawing/2014/main" id="{F718E641-5BEE-4242-B59A-006C5DF3E212}"/>
                  </a:ext>
                </a:extLst>
              </p:cNvPr>
              <p:cNvPicPr/>
              <p:nvPr/>
            </p:nvPicPr>
            <p:blipFill>
              <a:blip r:embed="rId7"/>
              <a:stretch>
                <a:fillRect/>
              </a:stretch>
            </p:blipFill>
            <p:spPr>
              <a:xfrm>
                <a:off x="5806969" y="-3689"/>
                <a:ext cx="155520" cy="194760"/>
              </a:xfrm>
              <a:prstGeom prst="rect">
                <a:avLst/>
              </a:prstGeom>
            </p:spPr>
          </p:pic>
        </mc:Fallback>
      </mc:AlternateContent>
    </p:spTree>
    <p:extLst>
      <p:ext uri="{BB962C8B-B14F-4D97-AF65-F5344CB8AC3E}">
        <p14:creationId xmlns:p14="http://schemas.microsoft.com/office/powerpoint/2010/main" val="59291242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16</Slides>
  <Notes>0</Notes>
  <HiddenSlides>0</HiddenSlide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Mon carnet de lecture personel !!</vt:lpstr>
      <vt:lpstr>Les Fleurs du Mal, Charles Baudelaire (1857)  </vt:lpstr>
      <vt:lpstr>Présentation de l’oeuvre Les Fleurs du mal  </vt:lpstr>
      <vt:lpstr>Thématiques du recueil </vt:lpstr>
      <vt:lpstr>Alcools, Guillaume Apollinaire (1913)</vt:lpstr>
      <vt:lpstr>Poème selectionné: La blanche neige </vt:lpstr>
      <vt:lpstr>Création personelle :</vt:lpstr>
      <vt:lpstr>Les lettres persanes, Montesquieu, 1721</vt:lpstr>
      <vt:lpstr>Lettre 30, Lettres Persanes</vt:lpstr>
      <vt:lpstr>Portraits de Usbek et Roxane</vt:lpstr>
      <vt:lpstr>Présentation PowerPoint</vt:lpstr>
      <vt:lpstr>Présentation de l’oeuvre: </vt:lpstr>
      <vt:lpstr>Mon avis personnel…</vt:lpstr>
      <vt:lpstr>La princesse de Clèves, 1678, Madame de La Fayette</vt:lpstr>
      <vt:lpstr>La princesse de Clèves, 1678</vt:lpstr>
      <vt:lpstr>Résumé de l’histoire: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 carnet de lecture personel !!</dc:title>
  <dc:creator>Bonnie Owono</dc:creator>
  <cp:lastModifiedBy>Bonnie Owono</cp:lastModifiedBy>
  <cp:revision>12</cp:revision>
  <dcterms:created xsi:type="dcterms:W3CDTF">2020-10-29T11:39:10Z</dcterms:created>
  <dcterms:modified xsi:type="dcterms:W3CDTF">2021-03-14T22:45:07Z</dcterms:modified>
</cp:coreProperties>
</file>