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2EDB2-A45E-4525-B4AC-63D46863DCDB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497FB-E0AA-4FBC-A0FB-E45A8DBCF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78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1A4757-C344-4041-A6AE-B18D929D8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A7DFA6-A83B-4F54-A473-B9486F68A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59EE6B-3BA5-4396-8431-11420CF1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E8BE-C1BD-4A4A-8C95-DB9D271772B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BA2D9-17D4-4F28-B062-6AC52103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6DF8C8-C6CA-45CE-A648-8164AF92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657B-FA86-4F79-9A36-5DD1C5B0E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08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6D0DC0-3FFE-427E-9C18-98A3AC41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127AFD-01DD-4693-94C5-44AA60F4E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84446B-E5D7-4D07-8F41-1D5FF050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E8BE-C1BD-4A4A-8C95-DB9D271772B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FE2AD4-A50F-460F-816F-13C92A9F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5679B8-951F-45AF-9A6B-72CD6709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657B-FA86-4F79-9A36-5DD1C5B0E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92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2193E5-4F0C-43BD-A501-89023A47F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E7C528-512F-40A9-BA53-17265B7B0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92643E-D60C-4719-B9F1-F421498F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E8BE-C1BD-4A4A-8C95-DB9D271772B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9E56BB-2BAE-4AFE-A2CE-516F1ACC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3ABD81-2516-43C7-A8C7-39B0C2C1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657B-FA86-4F79-9A36-5DD1C5B0E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55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6D117-CCD4-47F8-8517-7B9AE4FC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BF972B-EA1B-41FA-A64F-02830815E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D83176-E7AF-4089-9857-2CAB5643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E8BE-C1BD-4A4A-8C95-DB9D271772B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0374E6-7CCB-406F-89F7-84D11714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F10EE3-BC3F-4A0A-8894-D4C30D622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657B-FA86-4F79-9A36-5DD1C5B0E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1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0876E3-EE98-4980-AF3F-AEFD0A207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309C1F-FBFA-4485-B81F-4568C98DF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D0722B-8C04-407F-A77E-DCC3DBEBF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E8BE-C1BD-4A4A-8C95-DB9D271772B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736414-DD8C-4A40-B987-F6D3B6FB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FD188F-3FE8-443F-8BA0-E2521C1F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657B-FA86-4F79-9A36-5DD1C5B0E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04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569C4-4B51-4279-A5A3-C6E83149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2702EE-A215-4963-B599-096ED2CAE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962232-D06A-40F0-976F-46F7B0C2C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95A4C0-FB1C-4310-8A3D-E0ECACCD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E8BE-C1BD-4A4A-8C95-DB9D271772B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623D5C-3EC1-49B6-8014-E28A63CE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D99D67-319F-4333-8875-7C823DE3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657B-FA86-4F79-9A36-5DD1C5B0E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58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45F45-8F71-4F47-8A87-9F6EF28A3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C1F856-D01B-40FA-B2DC-5583C9B4B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F206B1-3C0F-445C-8EA7-D3A8B0345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9073CD-44AA-4BD9-927D-B9C2CCCCF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10C48B-0DCE-4547-8BF4-77D7A4EE5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E27E73-BE5D-42C7-AA6B-43737BF9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E8BE-C1BD-4A4A-8C95-DB9D271772B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E269F0-F660-4CBB-911A-5DEC3C94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2E0F64F-4619-4601-8635-B67E08C2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657B-FA86-4F79-9A36-5DD1C5B0E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59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A73A5C-D9B4-40AB-88DB-D822E53A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F98417B-D312-445A-879D-5BEA817AE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E8BE-C1BD-4A4A-8C95-DB9D271772B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ED3625-F084-416B-BCE1-D6BF5133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3C135-C333-43CA-9D50-90172A6FE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657B-FA86-4F79-9A36-5DD1C5B0E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58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792B43-7DE4-45EA-B5DC-019DD03E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E8BE-C1BD-4A4A-8C95-DB9D271772B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C61F8B-9BBC-4E48-A70D-1BA726AF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07BA0B-9DC9-468C-A2CA-4B963DBE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657B-FA86-4F79-9A36-5DD1C5B0E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E472D-E2ED-4F1F-8CA7-B04402A8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E53E1C-90E2-4B5A-A21B-6F73322A8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739B54-10AC-44C1-A749-75B407DC5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F8A96B-71B9-4B36-976E-550930B9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E8BE-C1BD-4A4A-8C95-DB9D271772B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389071-025E-4AE7-B1FE-43484CA09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259C80-9464-4D13-A8DD-54BD9BC8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657B-FA86-4F79-9A36-5DD1C5B0E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88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701EF-3704-4B94-A242-B57CE99B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CF4E31A-8F78-4FC6-A86E-C1013F1BD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8A4561-7B89-4AB6-9590-10F0F120A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D93260-9F6C-4A19-9B88-79E4B9B5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E8BE-C1BD-4A4A-8C95-DB9D271772B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24285A-E87B-462D-BB31-A7FA765A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7BAFCE-AC00-4875-A567-32ADAFC16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657B-FA86-4F79-9A36-5DD1C5B0E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95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8FFFC5-CFE4-45D8-B058-C1D78DF9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2B0CAC-00B3-4760-978B-68A7EA596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157D2D-4AB0-44B0-B515-3C97D4305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7E8BE-C1BD-4A4A-8C95-DB9D271772B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16C057-6CC7-42DD-93E2-1E576AE50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02FE8C-8DB2-484B-A6DB-35FB5C5FB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0657B-FA86-4F79-9A36-5DD1C5B0E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0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6" Type="http://schemas.openxmlformats.org/officeDocument/2006/relationships/image" Target="../media/image1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openxmlformats.org/officeDocument/2006/relationships/slideLayout" Target="../slideLayouts/slideLayout7.xml"/><Relationship Id="rId3" Type="http://schemas.microsoft.com/office/2007/relationships/media" Target="../media/media9.m4a"/><Relationship Id="rId7" Type="http://schemas.microsoft.com/office/2007/relationships/media" Target="../media/media11.m4a"/><Relationship Id="rId12" Type="http://schemas.openxmlformats.org/officeDocument/2006/relationships/audio" Target="../media/media13.m4a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microsoft.com/office/2007/relationships/media" Target="../media/media13.m4a"/><Relationship Id="rId5" Type="http://schemas.microsoft.com/office/2007/relationships/media" Target="../media/media10.m4a"/><Relationship Id="rId10" Type="http://schemas.openxmlformats.org/officeDocument/2006/relationships/audio" Target="../media/media12.m4a"/><Relationship Id="rId4" Type="http://schemas.openxmlformats.org/officeDocument/2006/relationships/audio" Target="../media/media9.m4a"/><Relationship Id="rId9" Type="http://schemas.microsoft.com/office/2007/relationships/media" Target="../media/media12.m4a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1.m4a"/><Relationship Id="rId7" Type="http://schemas.microsoft.com/office/2007/relationships/media" Target="../media/media8.m4a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audio" Target="../media/media15.m4a"/><Relationship Id="rId5" Type="http://schemas.microsoft.com/office/2007/relationships/media" Target="../media/media15.m4a"/><Relationship Id="rId10" Type="http://schemas.openxmlformats.org/officeDocument/2006/relationships/image" Target="../media/image1.png"/><Relationship Id="rId4" Type="http://schemas.openxmlformats.org/officeDocument/2006/relationships/audio" Target="../media/media1.m4a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iziniere.com/#/Exercice/LZE36O" TargetMode="External"/><Relationship Id="rId2" Type="http://schemas.openxmlformats.org/officeDocument/2006/relationships/hyperlink" Target="https://www.quiziniere.com/#/Exercice/LZE3GO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A6472D-1C33-46B2-8875-7BC6554388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Pourquoi y-a-t-il des transformations de prononciation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583810-4081-4E0B-BCF8-D97EAA3BF2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-</a:t>
            </a:r>
            <a:r>
              <a:rPr lang="fr-FR" dirty="0" err="1"/>
              <a:t>ed</a:t>
            </a:r>
            <a:r>
              <a:rPr lang="fr-FR" dirty="0"/>
              <a:t> Prétérit – verbes réguliers </a:t>
            </a:r>
          </a:p>
        </p:txBody>
      </p:sp>
    </p:spTree>
    <p:extLst>
      <p:ext uri="{BB962C8B-B14F-4D97-AF65-F5344CB8AC3E}">
        <p14:creationId xmlns:p14="http://schemas.microsoft.com/office/powerpoint/2010/main" val="46967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AD3372D-BCC1-4770-9C12-C025FBDA69EA}"/>
              </a:ext>
            </a:extLst>
          </p:cNvPr>
          <p:cNvSpPr txBox="1"/>
          <p:nvPr/>
        </p:nvSpPr>
        <p:spPr>
          <a:xfrm>
            <a:off x="596348" y="188845"/>
            <a:ext cx="405516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Play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Display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Change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Rub</a:t>
            </a: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b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Symbolise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Recognise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Discover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Cover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Clean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Clear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  <a:p>
            <a:endParaRPr lang="fr-FR" dirty="0"/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E182E7FC-9A8E-47A7-A718-766B633B86CE}"/>
              </a:ext>
            </a:extLst>
          </p:cNvPr>
          <p:cNvSpPr/>
          <p:nvPr/>
        </p:nvSpPr>
        <p:spPr>
          <a:xfrm>
            <a:off x="4346713" y="556591"/>
            <a:ext cx="927652" cy="351182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75D24BF-90CC-4A21-8B4B-906EB089EA79}"/>
              </a:ext>
            </a:extLst>
          </p:cNvPr>
          <p:cNvSpPr txBox="1"/>
          <p:nvPr/>
        </p:nvSpPr>
        <p:spPr>
          <a:xfrm>
            <a:off x="6838122" y="1855304"/>
            <a:ext cx="218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[d]</a:t>
            </a:r>
          </a:p>
        </p:txBody>
      </p:sp>
      <p:pic>
        <p:nvPicPr>
          <p:cNvPr id="7" name="D">
            <a:hlinkClick r:id="" action="ppaction://media"/>
            <a:extLst>
              <a:ext uri="{FF2B5EF4-FFF2-40B4-BE49-F238E27FC236}">
                <a16:creationId xmlns:a16="http://schemas.microsoft.com/office/drawing/2014/main" id="{C5944CA4-AD94-413A-95E0-9E6126D2D8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626626" y="1863609"/>
            <a:ext cx="609600" cy="6096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5B2145A-063F-4869-8669-A7AD44D87140}"/>
              </a:ext>
            </a:extLst>
          </p:cNvPr>
          <p:cNvSpPr txBox="1"/>
          <p:nvPr/>
        </p:nvSpPr>
        <p:spPr>
          <a:xfrm>
            <a:off x="675861" y="4274211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Regarde les lettres ou plutôt les sons qui précèdent la terminaison –</a:t>
            </a:r>
            <a:r>
              <a:rPr lang="fr-FR" dirty="0" err="1"/>
              <a:t>ed</a:t>
            </a:r>
            <a:r>
              <a:rPr lang="fr-FR" dirty="0"/>
              <a:t> . Ce sont eux qui vont imposer la prononciation [d]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147F536-D56F-403A-8CE2-4BAE472AA7A7}"/>
              </a:ext>
            </a:extLst>
          </p:cNvPr>
          <p:cNvSpPr txBox="1"/>
          <p:nvPr/>
        </p:nvSpPr>
        <p:spPr>
          <a:xfrm>
            <a:off x="954156" y="4921186"/>
            <a:ext cx="1028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Les lettres                Y         g 	    b	     s	     r	   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211A3B9-AB83-46E2-BBAC-989E7016CC02}"/>
              </a:ext>
            </a:extLst>
          </p:cNvPr>
          <p:cNvSpPr txBox="1"/>
          <p:nvPr/>
        </p:nvSpPr>
        <p:spPr>
          <a:xfrm>
            <a:off x="954155" y="5440884"/>
            <a:ext cx="1028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Les sons :     		  /j/ 	   /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Ʒ/</a:t>
            </a:r>
            <a:r>
              <a:rPr lang="fr-FR" sz="2400" dirty="0">
                <a:latin typeface="Comic Sans MS" panose="030F0702030302020204" pitchFamily="66" charset="0"/>
              </a:rPr>
              <a:t> 	  /b/	   /z/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Comic Sans MS" panose="030F0702030302020204" pitchFamily="66" charset="0"/>
              </a:rPr>
              <a:t>	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/ɛ:/	    /n/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F67D6F9-30F5-463C-AEAD-E8DF94F601E0}"/>
              </a:ext>
            </a:extLst>
          </p:cNvPr>
          <p:cNvSpPr txBox="1"/>
          <p:nvPr/>
        </p:nvSpPr>
        <p:spPr>
          <a:xfrm>
            <a:off x="596348" y="6058891"/>
            <a:ext cx="1013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La prononciation :  </a:t>
            </a:r>
          </a:p>
        </p:txBody>
      </p:sp>
      <p:pic>
        <p:nvPicPr>
          <p:cNvPr id="1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015A17F-50B8-4D00-82B4-CA516AEE47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80023" y="6025298"/>
            <a:ext cx="366690" cy="366690"/>
          </a:xfrm>
          <a:prstGeom prst="rect">
            <a:avLst/>
          </a:prstGeom>
        </p:spPr>
      </p:pic>
      <p:pic>
        <p:nvPicPr>
          <p:cNvPr id="1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B9A6A59-7F9D-4F41-8FB2-CAC1A2DA8B9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969565" y="6025298"/>
            <a:ext cx="304800" cy="304800"/>
          </a:xfrm>
          <a:prstGeom prst="rect">
            <a:avLst/>
          </a:prstGeom>
        </p:spPr>
      </p:pic>
      <p:pic>
        <p:nvPicPr>
          <p:cNvPr id="1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06453BE-BC0E-4C7B-AFB8-3D3CEC4D637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97217" y="6025298"/>
            <a:ext cx="304800" cy="304800"/>
          </a:xfrm>
          <a:prstGeom prst="rect">
            <a:avLst/>
          </a:prstGeom>
        </p:spPr>
      </p:pic>
      <p:pic>
        <p:nvPicPr>
          <p:cNvPr id="1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356125D-A361-4CD9-9F7D-D54D75D7DC1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824869" y="5960582"/>
            <a:ext cx="304800" cy="304800"/>
          </a:xfrm>
          <a:prstGeom prst="rect">
            <a:avLst/>
          </a:prstGeom>
        </p:spPr>
      </p:pic>
      <p:pic>
        <p:nvPicPr>
          <p:cNvPr id="1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1421C5F-E13A-4340-96E6-C77C578EB29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851913" y="5960582"/>
            <a:ext cx="304800" cy="304800"/>
          </a:xfrm>
          <a:prstGeom prst="rect">
            <a:avLst/>
          </a:prstGeom>
        </p:spPr>
      </p:pic>
      <p:pic>
        <p:nvPicPr>
          <p:cNvPr id="1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0D688C0-A01F-492D-938B-763369D0A89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680173" y="59361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7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8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6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9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4C01912-262F-4151-9AFC-DEDD66F79A7F}"/>
              </a:ext>
            </a:extLst>
          </p:cNvPr>
          <p:cNvSpPr txBox="1"/>
          <p:nvPr/>
        </p:nvSpPr>
        <p:spPr>
          <a:xfrm>
            <a:off x="675861" y="728870"/>
            <a:ext cx="43732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latin typeface="Comic Sans MS" panose="030F0702030302020204" pitchFamily="66" charset="0"/>
              </a:rPr>
              <a:t>Cook</a:t>
            </a:r>
            <a:r>
              <a:rPr lang="fr-FR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fr-FR" sz="2800" dirty="0" err="1">
                <a:latin typeface="Comic Sans MS" panose="030F0702030302020204" pitchFamily="66" charset="0"/>
              </a:rPr>
              <a:t>Look</a:t>
            </a:r>
            <a:r>
              <a:rPr lang="fr-FR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fr-FR" sz="2800" dirty="0" err="1">
                <a:latin typeface="Comic Sans MS" panose="030F0702030302020204" pitchFamily="66" charset="0"/>
              </a:rPr>
              <a:t>Work</a:t>
            </a:r>
            <a:r>
              <a:rPr lang="fr-FR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endParaRPr lang="fr-FR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sz="2800" dirty="0" err="1">
                <a:latin typeface="Comic Sans MS" panose="030F0702030302020204" pitchFamily="66" charset="0"/>
              </a:rPr>
              <a:t>Watch</a:t>
            </a:r>
            <a:r>
              <a:rPr lang="fr-FR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fr-FR" sz="2800" dirty="0" err="1">
                <a:latin typeface="Comic Sans MS" panose="030F0702030302020204" pitchFamily="66" charset="0"/>
              </a:rPr>
              <a:t>Stop</a:t>
            </a:r>
            <a:r>
              <a:rPr lang="fr-FR" sz="28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p</a:t>
            </a:r>
            <a:r>
              <a:rPr lang="fr-FR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fr-FR" sz="2800" dirty="0" err="1">
                <a:latin typeface="Comic Sans MS" panose="030F0702030302020204" pitchFamily="66" charset="0"/>
              </a:rPr>
              <a:t>Wash</a:t>
            </a:r>
            <a:r>
              <a:rPr lang="fr-FR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fr-FR" sz="2800" dirty="0" err="1">
                <a:latin typeface="Comic Sans MS" panose="030F0702030302020204" pitchFamily="66" charset="0"/>
              </a:rPr>
              <a:t>Danc</a:t>
            </a:r>
            <a:r>
              <a:rPr lang="fr-FR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</a:p>
          <a:p>
            <a:endParaRPr lang="fr-FR" sz="2800" dirty="0">
              <a:latin typeface="Comic Sans MS" panose="030F0702030302020204" pitchFamily="66" charset="0"/>
            </a:endParaRPr>
          </a:p>
          <a:p>
            <a:endParaRPr lang="fr-FR" sz="2800" dirty="0">
              <a:latin typeface="Comic Sans MS" panose="030F0702030302020204" pitchFamily="66" charset="0"/>
            </a:endParaRPr>
          </a:p>
          <a:p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CDC319CB-B10F-4D8D-889B-0E4A634D423A}"/>
              </a:ext>
            </a:extLst>
          </p:cNvPr>
          <p:cNvSpPr/>
          <p:nvPr/>
        </p:nvSpPr>
        <p:spPr>
          <a:xfrm>
            <a:off x="3843130" y="728870"/>
            <a:ext cx="543340" cy="310100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2B524C6-1D67-49AC-A116-F756D11EB938}"/>
              </a:ext>
            </a:extLst>
          </p:cNvPr>
          <p:cNvSpPr txBox="1"/>
          <p:nvPr/>
        </p:nvSpPr>
        <p:spPr>
          <a:xfrm>
            <a:off x="5168348" y="1802296"/>
            <a:ext cx="136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[t]</a:t>
            </a:r>
          </a:p>
        </p:txBody>
      </p:sp>
      <p:pic>
        <p:nvPicPr>
          <p:cNvPr id="5" name="T">
            <a:hlinkClick r:id="" action="ppaction://media"/>
            <a:extLst>
              <a:ext uri="{FF2B5EF4-FFF2-40B4-BE49-F238E27FC236}">
                <a16:creationId xmlns:a16="http://schemas.microsoft.com/office/drawing/2014/main" id="{31035F9D-E217-406C-9EE8-CC04A0431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347792" y="1872013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FC9D8C-19B2-4A55-8FC4-ACF24F769596}"/>
              </a:ext>
            </a:extLst>
          </p:cNvPr>
          <p:cNvSpPr/>
          <p:nvPr/>
        </p:nvSpPr>
        <p:spPr>
          <a:xfrm>
            <a:off x="2120347" y="3947709"/>
            <a:ext cx="9064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Regarde les lettres ou plutôt les </a:t>
            </a: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sons</a:t>
            </a:r>
            <a:r>
              <a:rPr lang="fr-FR" dirty="0">
                <a:latin typeface="Comic Sans MS" panose="030F0702030302020204" pitchFamily="66" charset="0"/>
              </a:rPr>
              <a:t> qui précèdent la terminaison –</a:t>
            </a:r>
            <a:r>
              <a:rPr lang="fr-FR" dirty="0" err="1">
                <a:latin typeface="Comic Sans MS" panose="030F0702030302020204" pitchFamily="66" charset="0"/>
              </a:rPr>
              <a:t>ed</a:t>
            </a:r>
            <a:r>
              <a:rPr lang="fr-FR" dirty="0">
                <a:latin typeface="Comic Sans MS" panose="030F0702030302020204" pitchFamily="66" charset="0"/>
              </a:rPr>
              <a:t> . Ce sont eux qui vont imposer la prononciation [t]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84A25E-08A9-40AA-B1D1-822D1F5771DF}"/>
              </a:ext>
            </a:extLst>
          </p:cNvPr>
          <p:cNvSpPr txBox="1"/>
          <p:nvPr/>
        </p:nvSpPr>
        <p:spPr>
          <a:xfrm>
            <a:off x="583096" y="4823791"/>
            <a:ext cx="113306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Les lettres: 	      k 	            </a:t>
            </a:r>
            <a:r>
              <a:rPr lang="fr-FR" sz="2400" dirty="0" err="1">
                <a:latin typeface="Comic Sans MS" panose="030F0702030302020204" pitchFamily="66" charset="0"/>
              </a:rPr>
              <a:t>ch</a:t>
            </a:r>
            <a:r>
              <a:rPr lang="fr-FR" sz="2400" dirty="0">
                <a:latin typeface="Comic Sans MS" panose="030F0702030302020204" pitchFamily="66" charset="0"/>
              </a:rPr>
              <a:t>    sh 		p 		c  s</a:t>
            </a:r>
          </a:p>
          <a:p>
            <a:r>
              <a:rPr lang="fr-FR" sz="2400" dirty="0">
                <a:latin typeface="Comic Sans MS" panose="030F0702030302020204" pitchFamily="66" charset="0"/>
              </a:rPr>
              <a:t>Les sons:            /k/           /</a:t>
            </a:r>
            <a:r>
              <a:rPr lang="fr-FR" sz="2400" dirty="0" err="1">
                <a:latin typeface="Comic Sans MS" panose="030F0702030302020204" pitchFamily="66" charset="0"/>
              </a:rPr>
              <a:t>t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ʃ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fr-FR" sz="2400" dirty="0">
                <a:latin typeface="Comic Sans MS" panose="030F0702030302020204" pitchFamily="66" charset="0"/>
              </a:rPr>
              <a:t>/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ʃ/	          /p/		/s/</a:t>
            </a:r>
          </a:p>
          <a:p>
            <a:r>
              <a:rPr lang="fr-FR" sz="2000" dirty="0">
                <a:latin typeface="Comic Sans MS" panose="030F0702030302020204" pitchFamily="66" charset="0"/>
              </a:rPr>
              <a:t>La prononciation: </a:t>
            </a:r>
          </a:p>
        </p:txBody>
      </p:sp>
      <p:pic>
        <p:nvPicPr>
          <p:cNvPr id="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E098B4E-3E6B-485D-A930-034CC0FDAC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087756" y="5657764"/>
            <a:ext cx="304800" cy="304800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2D53A62-78C4-4DB8-9F55-62515B2CBEB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545496" y="5657764"/>
            <a:ext cx="304800" cy="304800"/>
          </a:xfrm>
          <a:prstGeom prst="rect">
            <a:avLst/>
          </a:prstGeom>
        </p:spPr>
      </p:pic>
      <p:pic>
        <p:nvPicPr>
          <p:cNvPr id="1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8BB5B8F-610D-4058-BC4C-6CA46211C9F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168348" y="5667466"/>
            <a:ext cx="304800" cy="304800"/>
          </a:xfrm>
          <a:prstGeom prst="rect">
            <a:avLst/>
          </a:prstGeom>
        </p:spPr>
      </p:pic>
      <p:pic>
        <p:nvPicPr>
          <p:cNvPr id="1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A201106-8410-4D9D-806A-B7B41AF4FE4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944140" y="5667466"/>
            <a:ext cx="304800" cy="304800"/>
          </a:xfrm>
          <a:prstGeom prst="rect">
            <a:avLst/>
          </a:prstGeom>
        </p:spPr>
      </p:pic>
      <p:pic>
        <p:nvPicPr>
          <p:cNvPr id="1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6459338-3821-491C-9010-D78EAC32AF3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18713" y="56577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8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EFA927E-5B66-4DF5-BB5E-8F4AE6255A10}"/>
              </a:ext>
            </a:extLst>
          </p:cNvPr>
          <p:cNvSpPr txBox="1"/>
          <p:nvPr/>
        </p:nvSpPr>
        <p:spPr>
          <a:xfrm>
            <a:off x="622852" y="477078"/>
            <a:ext cx="37503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latin typeface="Comic Sans MS" panose="030F0702030302020204" pitchFamily="66" charset="0"/>
              </a:rPr>
              <a:t>Paint</a:t>
            </a:r>
            <a:r>
              <a:rPr lang="fr-FR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fr-FR" sz="2800" dirty="0" err="1">
                <a:latin typeface="Comic Sans MS" panose="030F0702030302020204" pitchFamily="66" charset="0"/>
              </a:rPr>
              <a:t>Create</a:t>
            </a:r>
            <a:r>
              <a:rPr lang="fr-FR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fr-FR" sz="2800" dirty="0" err="1">
                <a:latin typeface="Comic Sans MS" panose="030F0702030302020204" pitchFamily="66" charset="0"/>
              </a:rPr>
              <a:t>Demand</a:t>
            </a:r>
            <a:r>
              <a:rPr lang="fr-FR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fr-FR" sz="2800" dirty="0" err="1">
                <a:latin typeface="Comic Sans MS" panose="030F0702030302020204" pitchFamily="66" charset="0"/>
              </a:rPr>
              <a:t>Need</a:t>
            </a:r>
            <a:r>
              <a:rPr lang="fr-FR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fr-FR" sz="2800" dirty="0" err="1">
                <a:latin typeface="Comic Sans MS" panose="030F0702030302020204" pitchFamily="66" charset="0"/>
              </a:rPr>
              <a:t>Want</a:t>
            </a:r>
            <a:r>
              <a:rPr lang="fr-FR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fr-FR" sz="2800" dirty="0" err="1">
                <a:latin typeface="Comic Sans MS" panose="030F0702030302020204" pitchFamily="66" charset="0"/>
              </a:rPr>
              <a:t>Start</a:t>
            </a:r>
            <a:r>
              <a:rPr lang="fr-FR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fr-FR" sz="2800" dirty="0" err="1">
                <a:latin typeface="Comic Sans MS" panose="030F0702030302020204" pitchFamily="66" charset="0"/>
              </a:rPr>
              <a:t>Decide</a:t>
            </a:r>
            <a:r>
              <a:rPr lang="fr-FR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EBDFFBB9-535A-4EEF-8DA1-D9089F8EB9F2}"/>
              </a:ext>
            </a:extLst>
          </p:cNvPr>
          <p:cNvSpPr/>
          <p:nvPr/>
        </p:nvSpPr>
        <p:spPr>
          <a:xfrm>
            <a:off x="3578087" y="477078"/>
            <a:ext cx="1007165" cy="310854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1EC59B-5CD1-481A-A3A2-7890E205B466}"/>
              </a:ext>
            </a:extLst>
          </p:cNvPr>
          <p:cNvSpPr txBox="1"/>
          <p:nvPr/>
        </p:nvSpPr>
        <p:spPr>
          <a:xfrm>
            <a:off x="5274365" y="1759679"/>
            <a:ext cx="188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[id]</a:t>
            </a:r>
          </a:p>
        </p:txBody>
      </p:sp>
      <p:pic>
        <p:nvPicPr>
          <p:cNvPr id="5" name="I’d">
            <a:hlinkClick r:id="" action="ppaction://media"/>
            <a:extLst>
              <a:ext uri="{FF2B5EF4-FFF2-40B4-BE49-F238E27FC236}">
                <a16:creationId xmlns:a16="http://schemas.microsoft.com/office/drawing/2014/main" id="{4CEA5DA3-3E7F-4BEE-8036-45B70612A4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0557" y="1769618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D925F1E-5E64-4E93-A925-5A3904EEC356}"/>
              </a:ext>
            </a:extLst>
          </p:cNvPr>
          <p:cNvSpPr txBox="1"/>
          <p:nvPr/>
        </p:nvSpPr>
        <p:spPr>
          <a:xfrm>
            <a:off x="808383" y="4041913"/>
            <a:ext cx="104824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Lorsque la base verbale se termine par les lettres : 	t	ou 	d</a:t>
            </a:r>
          </a:p>
          <a:p>
            <a:r>
              <a:rPr lang="fr-FR" sz="2000" dirty="0">
                <a:latin typeface="Comic Sans MS" panose="030F0702030302020204" pitchFamily="66" charset="0"/>
              </a:rPr>
              <a:t>                                                                  les sons:    /t/	ou 	/d/</a:t>
            </a:r>
          </a:p>
          <a:p>
            <a:r>
              <a:rPr lang="fr-FR" sz="2000" dirty="0">
                <a:latin typeface="Comic Sans MS" panose="030F0702030302020204" pitchFamily="66" charset="0"/>
              </a:rPr>
              <a:t>		                 les prononciations: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La prononciation sera </a:t>
            </a:r>
            <a:r>
              <a:rPr lang="fr-F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OBLIGATOIREMENT [id] et uniquement dans ces cas là </a:t>
            </a:r>
          </a:p>
        </p:txBody>
      </p:sp>
      <p:pic>
        <p:nvPicPr>
          <p:cNvPr id="8" name="D">
            <a:hlinkClick r:id="" action="ppaction://media"/>
            <a:extLst>
              <a:ext uri="{FF2B5EF4-FFF2-40B4-BE49-F238E27FC236}">
                <a16:creationId xmlns:a16="http://schemas.microsoft.com/office/drawing/2014/main" id="{B3A7EAEE-BF2B-45BA-A54F-6FAD8593DF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70505" y="4675999"/>
            <a:ext cx="304800" cy="304800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CC72283-610A-4004-9F55-B61DE5F20FE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42713" y="5920409"/>
            <a:ext cx="609600" cy="609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25041F4-A2DF-4FA3-B43D-95B55D27B53E}"/>
              </a:ext>
            </a:extLst>
          </p:cNvPr>
          <p:cNvSpPr txBox="1"/>
          <p:nvPr/>
        </p:nvSpPr>
        <p:spPr>
          <a:xfrm>
            <a:off x="5181599" y="5920409"/>
            <a:ext cx="522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Comic Sans MS" panose="030F0702030302020204" pitchFamily="66" charset="0"/>
              </a:rPr>
              <a:t>Conclusion  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79BF0F8F-ECB1-45BD-A123-2F78FED6B6FA}"/>
              </a:ext>
            </a:extLst>
          </p:cNvPr>
          <p:cNvSpPr/>
          <p:nvPr/>
        </p:nvSpPr>
        <p:spPr>
          <a:xfrm>
            <a:off x="8083826" y="5975074"/>
            <a:ext cx="1563756" cy="500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T">
            <a:hlinkClick r:id="" action="ppaction://media"/>
            <a:extLst>
              <a:ext uri="{FF2B5EF4-FFF2-40B4-BE49-F238E27FC236}">
                <a16:creationId xmlns:a16="http://schemas.microsoft.com/office/drawing/2014/main" id="{199F306F-0861-4619-965C-FF0048A5767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02558" y="467599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5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1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0D5F36E-ED80-4352-9A76-73ACD7229E35}"/>
              </a:ext>
            </a:extLst>
          </p:cNvPr>
          <p:cNvSpPr txBox="1"/>
          <p:nvPr/>
        </p:nvSpPr>
        <p:spPr>
          <a:xfrm>
            <a:off x="1379095" y="1004341"/>
            <a:ext cx="98485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Maintenant à vous de jouer </a:t>
            </a:r>
          </a:p>
          <a:p>
            <a:pPr algn="ctr"/>
            <a:endParaRPr lang="fr-FR" sz="2400" dirty="0">
              <a:latin typeface="Comic Sans MS" panose="030F0702030302020204" pitchFamily="66" charset="0"/>
            </a:endParaRPr>
          </a:p>
          <a:p>
            <a:r>
              <a:rPr lang="fr-FR" sz="2400" dirty="0">
                <a:latin typeface="Comic Sans MS" panose="030F0702030302020204" pitchFamily="66" charset="0"/>
              </a:rPr>
              <a:t>1- </a:t>
            </a:r>
            <a:r>
              <a:rPr lang="fr-FR" sz="2400" dirty="0">
                <a:latin typeface="Comic Sans MS" panose="030F0702030302020204" pitchFamily="66" charset="0"/>
                <a:hlinkClick r:id="rId2"/>
              </a:rPr>
              <a:t>https://www.quiziniere.com/#/Exercice/LZE3GO</a:t>
            </a:r>
            <a:endParaRPr lang="fr-FR" sz="2400" dirty="0">
              <a:latin typeface="Comic Sans MS" panose="030F0702030302020204" pitchFamily="66" charset="0"/>
            </a:endParaRPr>
          </a:p>
          <a:p>
            <a:r>
              <a:rPr lang="fr-FR" sz="2400">
                <a:latin typeface="Comic Sans MS" panose="030F0702030302020204" pitchFamily="66" charset="0"/>
              </a:rPr>
              <a:t>2- </a:t>
            </a:r>
            <a:r>
              <a:rPr lang="fr-FR" sz="2400">
                <a:latin typeface="Comic Sans MS" panose="030F0702030302020204" pitchFamily="66" charset="0"/>
                <a:hlinkClick r:id="rId3"/>
              </a:rPr>
              <a:t>https://www.quiziniere.com/#/Exercice/LZE36O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endParaRPr lang="fr-FR" sz="2400" dirty="0">
              <a:latin typeface="Comic Sans MS" panose="030F0702030302020204" pitchFamily="66" charset="0"/>
            </a:endParaRP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r>
              <a:rPr lang="fr-FR" sz="2400" dirty="0">
                <a:latin typeface="Comic Sans MS" panose="030F0702030302020204" pitchFamily="66" charset="0"/>
              </a:rPr>
              <a:t>Votre travail sera pris en compte </a:t>
            </a: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r>
              <a:rPr lang="fr-FR" sz="2400" dirty="0">
                <a:latin typeface="Comic Sans MS" panose="030F0702030302020204" pitchFamily="66" charset="0"/>
              </a:rPr>
              <a:t>Pour vérifier votre copie après la clôture du quiz pensez à noter votre numéro de copie composé de 3 / 4 lettres et chiffres (vous ne pouvez faire chaque quiz qu’une seule fois) </a:t>
            </a:r>
          </a:p>
        </p:txBody>
      </p:sp>
    </p:spTree>
    <p:extLst>
      <p:ext uri="{BB962C8B-B14F-4D97-AF65-F5344CB8AC3E}">
        <p14:creationId xmlns:p14="http://schemas.microsoft.com/office/powerpoint/2010/main" val="12725232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Grand écran</PresentationFormat>
  <Paragraphs>52</Paragraphs>
  <Slides>5</Slides>
  <Notes>0</Notes>
  <HiddenSlides>0</HiddenSlides>
  <MMClips>17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Times New Roman</vt:lpstr>
      <vt:lpstr>Thème Office</vt:lpstr>
      <vt:lpstr>Pourquoi y-a-t-il des transformations de prononciation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Pourquoi y-a-t-il des transformations de prononciation</dc:title>
  <dc:creator>alice ferrari</dc:creator>
  <cp:lastModifiedBy>alice ferrari</cp:lastModifiedBy>
  <cp:revision>15</cp:revision>
  <dcterms:created xsi:type="dcterms:W3CDTF">2020-04-02T13:19:27Z</dcterms:created>
  <dcterms:modified xsi:type="dcterms:W3CDTF">2021-04-06T15:11:57Z</dcterms:modified>
</cp:coreProperties>
</file>