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9"/>
  </p:notesMasterIdLst>
  <p:sldIdLst>
    <p:sldId id="256" r:id="rId2"/>
    <p:sldId id="260" r:id="rId3"/>
    <p:sldId id="258" r:id="rId4"/>
    <p:sldId id="257" r:id="rId5"/>
    <p:sldId id="259" r:id="rId6"/>
    <p:sldId id="262"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74" autoAdjust="0"/>
    <p:restoredTop sz="74770" autoAdjust="0"/>
  </p:normalViewPr>
  <p:slideViewPr>
    <p:cSldViewPr snapToGrid="0">
      <p:cViewPr varScale="1">
        <p:scale>
          <a:sx n="54" d="100"/>
          <a:sy n="54" d="100"/>
        </p:scale>
        <p:origin x="1578" y="72"/>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5A81DE-447D-4DEB-97C1-4C3A8A35FC1F}" type="datetimeFigureOut">
              <a:rPr lang="fr-FR" smtClean="0"/>
              <a:t>26/06/2022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3FB7B8-7A19-4994-94D0-C7969BBBCA54}" type="slidenum">
              <a:rPr lang="fr-FR" smtClean="0"/>
              <a:t>‹N°›</a:t>
            </a:fld>
            <a:endParaRPr lang="fr-FR"/>
          </a:p>
        </p:txBody>
      </p:sp>
    </p:spTree>
    <p:extLst>
      <p:ext uri="{BB962C8B-B14F-4D97-AF65-F5344CB8AC3E}">
        <p14:creationId xmlns:p14="http://schemas.microsoft.com/office/powerpoint/2010/main" val="2408575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education.gouv.fr/grenelle-de-l-education-12-engagements-pour-renforcer-le-service-public-de-l-education-323387"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Font typeface="Wingdings" panose="05000000000000000000" pitchFamily="2" charset="2"/>
              <a:buNone/>
            </a:pPr>
            <a:endParaRPr lang="fr-FR"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kern="1200" dirty="0">
                <a:solidFill>
                  <a:schemeClr val="tx1"/>
                </a:solidFill>
                <a:effectLst/>
                <a:latin typeface="+mn-lt"/>
                <a:ea typeface="+mn-ea"/>
                <a:cs typeface="+mn-cs"/>
              </a:rPr>
              <a:t>Le projet </a:t>
            </a:r>
            <a:r>
              <a:rPr lang="fr-FR" sz="1200" b="0" i="0" kern="1200" dirty="0" err="1">
                <a:solidFill>
                  <a:schemeClr val="tx1"/>
                </a:solidFill>
                <a:effectLst/>
                <a:latin typeface="+mn-lt"/>
                <a:ea typeface="+mn-ea"/>
                <a:cs typeface="+mn-cs"/>
              </a:rPr>
              <a:t>pHARe</a:t>
            </a:r>
            <a:r>
              <a:rPr lang="fr-FR" sz="1200" b="0" i="0" kern="1200" dirty="0">
                <a:solidFill>
                  <a:schemeClr val="tx1"/>
                </a:solidFill>
                <a:effectLst/>
                <a:latin typeface="+mn-lt"/>
                <a:ea typeface="+mn-ea"/>
                <a:cs typeface="+mn-cs"/>
              </a:rPr>
              <a:t> est un plan de prévention du harcèlement à destination des écoles et des collèges généralisé à tous les établissements et les écoles.</a:t>
            </a:r>
            <a:r>
              <a:rPr lang="fr-FR" sz="1200" b="0" i="0" kern="1200" dirty="0">
                <a:solidFill>
                  <a:schemeClr val="tx1"/>
                </a:solidFill>
                <a:effectLst/>
                <a:latin typeface="+mn-lt"/>
                <a:ea typeface="+mn-ea"/>
                <a:cs typeface="+mn-cs"/>
                <a:sym typeface="Wingdings" panose="05000000000000000000" pitchFamily="2" charset="2"/>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kern="1200" dirty="0">
                <a:solidFill>
                  <a:schemeClr val="tx1"/>
                </a:solidFill>
                <a:effectLst/>
                <a:latin typeface="+mn-lt"/>
                <a:ea typeface="+mn-ea"/>
                <a:cs typeface="+mn-cs"/>
                <a:sym typeface="Wingdings" panose="05000000000000000000" pitchFamily="2" charset="2"/>
              </a:rPr>
              <a:t>Il s’inscrit dans le cadre d’un protocole EN, règlementé et encadré, pour lequel les membres de l’équipe ressource de circonscription ont été formés.</a:t>
            </a:r>
          </a:p>
          <a:p>
            <a:endParaRPr lang="fr-FR" dirty="0"/>
          </a:p>
        </p:txBody>
      </p:sp>
      <p:sp>
        <p:nvSpPr>
          <p:cNvPr id="4" name="Espace réservé du numéro de diapositive 3"/>
          <p:cNvSpPr>
            <a:spLocks noGrp="1"/>
          </p:cNvSpPr>
          <p:nvPr>
            <p:ph type="sldNum" sz="quarter" idx="5"/>
          </p:nvPr>
        </p:nvSpPr>
        <p:spPr/>
        <p:txBody>
          <a:bodyPr/>
          <a:lstStyle/>
          <a:p>
            <a:fld id="{A03FB7B8-7A19-4994-94D0-C7969BBBCA54}" type="slidenum">
              <a:rPr lang="fr-FR" smtClean="0"/>
              <a:t>1</a:t>
            </a:fld>
            <a:endParaRPr lang="fr-FR"/>
          </a:p>
        </p:txBody>
      </p:sp>
    </p:spTree>
    <p:extLst>
      <p:ext uri="{BB962C8B-B14F-4D97-AF65-F5344CB8AC3E}">
        <p14:creationId xmlns:p14="http://schemas.microsoft.com/office/powerpoint/2010/main" val="2177849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Inscrit dans la loi </a:t>
            </a:r>
          </a:p>
          <a:p>
            <a:r>
              <a:rPr lang="fr-FR" dirty="0"/>
              <a:t>Délit puni de 10 ans d’emprisonnement en cas de suicide ou tentative de suicide de la victime.</a:t>
            </a:r>
          </a:p>
        </p:txBody>
      </p:sp>
      <p:sp>
        <p:nvSpPr>
          <p:cNvPr id="4" name="Espace réservé du numéro de diapositive 3"/>
          <p:cNvSpPr>
            <a:spLocks noGrp="1"/>
          </p:cNvSpPr>
          <p:nvPr>
            <p:ph type="sldNum" sz="quarter" idx="5"/>
          </p:nvPr>
        </p:nvSpPr>
        <p:spPr/>
        <p:txBody>
          <a:bodyPr/>
          <a:lstStyle/>
          <a:p>
            <a:fld id="{A03FB7B8-7A19-4994-94D0-C7969BBBCA54}" type="slidenum">
              <a:rPr lang="fr-FR" smtClean="0"/>
              <a:t>2</a:t>
            </a:fld>
            <a:endParaRPr lang="fr-FR"/>
          </a:p>
        </p:txBody>
      </p:sp>
    </p:spTree>
    <p:extLst>
      <p:ext uri="{BB962C8B-B14F-4D97-AF65-F5344CB8AC3E}">
        <p14:creationId xmlns:p14="http://schemas.microsoft.com/office/powerpoint/2010/main" val="537470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kern="1200" dirty="0">
                <a:solidFill>
                  <a:schemeClr val="tx1"/>
                </a:solidFill>
                <a:effectLst/>
                <a:latin typeface="+mn-lt"/>
                <a:ea typeface="+mn-ea"/>
                <a:cs typeface="+mn-cs"/>
              </a:rPr>
              <a:t>L'institution du carré régalien est un </a:t>
            </a:r>
            <a:r>
              <a:rPr lang="fr-FR" sz="1200" b="0" i="0" u="sng" kern="1200" dirty="0">
                <a:solidFill>
                  <a:schemeClr val="tx1"/>
                </a:solidFill>
                <a:effectLst/>
                <a:latin typeface="+mn-lt"/>
                <a:ea typeface="+mn-ea"/>
                <a:cs typeface="+mn-cs"/>
                <a:hlinkClick r:id="rId3" tooltip="Grenelle de l'éducation : 12 engagements pour renforcer le service public de l'éducation"/>
              </a:rPr>
              <a:t>engagement du Grenelle de l'éducation.</a:t>
            </a:r>
            <a:endParaRPr lang="fr-FR" sz="1200" b="0" i="0" kern="1200" dirty="0">
              <a:solidFill>
                <a:schemeClr val="tx1"/>
              </a:solidFill>
              <a:effectLst/>
              <a:latin typeface="+mn-lt"/>
              <a:ea typeface="+mn-ea"/>
              <a:cs typeface="+mn-cs"/>
            </a:endParaRPr>
          </a:p>
          <a:p>
            <a:r>
              <a:rPr lang="fr-FR" sz="1200" b="0" i="0" kern="1200" dirty="0">
                <a:solidFill>
                  <a:schemeClr val="tx1"/>
                </a:solidFill>
                <a:effectLst/>
                <a:latin typeface="+mn-lt"/>
                <a:ea typeface="+mn-ea"/>
                <a:cs typeface="+mn-cs"/>
              </a:rPr>
              <a:t>A compter de la rentrée 2021, chaque académie a été dotée d'un carré régalien pour identifier et coordonner son action dans quatre domaines : protection et promotion des valeurs de la République, lutte contre les communautarismes, lutte contre les violences scolaires et lutte contre le harcèlement.</a:t>
            </a:r>
          </a:p>
          <a:p>
            <a:pPr marL="171450" indent="-171450">
              <a:buFont typeface="Wingdings" panose="05000000000000000000" pitchFamily="2" charset="2"/>
              <a:buChar char="ð"/>
            </a:pPr>
            <a:r>
              <a:rPr lang="fr-FR" sz="1200" b="1" i="0" kern="1200" dirty="0">
                <a:solidFill>
                  <a:schemeClr val="tx1"/>
                </a:solidFill>
                <a:effectLst/>
                <a:latin typeface="+mn-lt"/>
                <a:ea typeface="+mn-ea"/>
                <a:cs typeface="+mn-cs"/>
              </a:rPr>
              <a:t>Une organisation des ressources</a:t>
            </a:r>
            <a:r>
              <a:rPr lang="fr-FR" sz="1200" b="0" i="0" kern="1200" dirty="0">
                <a:solidFill>
                  <a:schemeClr val="tx1"/>
                </a:solidFill>
                <a:effectLst/>
                <a:latin typeface="+mn-lt"/>
                <a:ea typeface="+mn-ea"/>
                <a:cs typeface="+mn-cs"/>
              </a:rPr>
              <a:t> doit être mise en place </a:t>
            </a:r>
            <a:r>
              <a:rPr lang="fr-FR" sz="1200" b="1" i="0" kern="1200" dirty="0">
                <a:solidFill>
                  <a:schemeClr val="tx1"/>
                </a:solidFill>
                <a:effectLst/>
                <a:latin typeface="+mn-lt"/>
                <a:ea typeface="+mn-ea"/>
                <a:cs typeface="+mn-cs"/>
              </a:rPr>
              <a:t>pour améliorer la réponse publique.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La communauté éducative doit savoir vers qui se tourner si une des problématiques du carré sont concernées.</a:t>
            </a:r>
          </a:p>
          <a:p>
            <a:r>
              <a:rPr lang="fr-FR" sz="1200" b="0" i="0" kern="1200" dirty="0">
                <a:solidFill>
                  <a:schemeClr val="tx1"/>
                </a:solidFill>
                <a:effectLst/>
                <a:latin typeface="+mn-lt"/>
                <a:ea typeface="+mn-ea"/>
                <a:cs typeface="+mn-cs"/>
              </a:rPr>
              <a:t>Dans chacun de ces domaines, une équipe dédiée assure un suivi attentif des signalements et apporte une réponse rapide à toute amorce de conflit.</a:t>
            </a:r>
          </a:p>
          <a:p>
            <a:pPr marL="171450" indent="-171450">
              <a:buFont typeface="Wingdings" panose="05000000000000000000" pitchFamily="2" charset="2"/>
              <a:buChar char="ð"/>
            </a:pPr>
            <a:endParaRPr lang="fr-FR" sz="1200" b="0" i="0" kern="1200" dirty="0">
              <a:solidFill>
                <a:schemeClr val="tx1"/>
              </a:solidFill>
              <a:effectLst/>
              <a:latin typeface="+mn-lt"/>
              <a:ea typeface="+mn-ea"/>
              <a:cs typeface="+mn-cs"/>
            </a:endParaRPr>
          </a:p>
          <a:p>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A03FB7B8-7A19-4994-94D0-C7969BBBCA54}" type="slidenum">
              <a:rPr lang="fr-FR" smtClean="0"/>
              <a:t>3</a:t>
            </a:fld>
            <a:endParaRPr lang="fr-FR"/>
          </a:p>
        </p:txBody>
      </p:sp>
    </p:spTree>
    <p:extLst>
      <p:ext uri="{BB962C8B-B14F-4D97-AF65-F5344CB8AC3E}">
        <p14:creationId xmlns:p14="http://schemas.microsoft.com/office/powerpoint/2010/main" val="1491363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lutte contre le harcèlement s’inscrit dans la lutte contre les violences scolaires.</a:t>
            </a:r>
          </a:p>
          <a:p>
            <a:r>
              <a:rPr lang="fr-FR" dirty="0"/>
              <a:t>Régie par différents textes réglementaires.</a:t>
            </a:r>
          </a:p>
        </p:txBody>
      </p:sp>
      <p:sp>
        <p:nvSpPr>
          <p:cNvPr id="4" name="Espace réservé du numéro de diapositive 3"/>
          <p:cNvSpPr>
            <a:spLocks noGrp="1"/>
          </p:cNvSpPr>
          <p:nvPr>
            <p:ph type="sldNum" sz="quarter" idx="5"/>
          </p:nvPr>
        </p:nvSpPr>
        <p:spPr/>
        <p:txBody>
          <a:bodyPr/>
          <a:lstStyle/>
          <a:p>
            <a:fld id="{A03FB7B8-7A19-4994-94D0-C7969BBBCA54}" type="slidenum">
              <a:rPr lang="fr-FR" smtClean="0"/>
              <a:t>4</a:t>
            </a:fld>
            <a:endParaRPr lang="fr-FR"/>
          </a:p>
        </p:txBody>
      </p:sp>
    </p:spTree>
    <p:extLst>
      <p:ext uri="{BB962C8B-B14F-4D97-AF65-F5344CB8AC3E}">
        <p14:creationId xmlns:p14="http://schemas.microsoft.com/office/powerpoint/2010/main" val="1702034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Chaque établissement scolaire doit désormais établir un protocole de traitement des situations de harcèlement et prévoir la constitution d’une équipe ressource, extérieure à l’établissement, qui sera chargée d’intervenir en cas de situation de harcèlement/intimidation.</a:t>
            </a:r>
          </a:p>
          <a:p>
            <a:pPr marL="171450" indent="-171450">
              <a:buFont typeface="Wingdings" panose="05000000000000000000" pitchFamily="2" charset="2"/>
              <a:buChar char="ð"/>
            </a:pPr>
            <a:r>
              <a:rPr lang="fr-FR" dirty="0">
                <a:sym typeface="Wingdings" panose="05000000000000000000" pitchFamily="2" charset="2"/>
              </a:rPr>
              <a:t>Protocole de circonscription </a:t>
            </a:r>
          </a:p>
          <a:p>
            <a:pPr marL="171450" indent="-171450">
              <a:buFont typeface="Wingdings" panose="05000000000000000000" pitchFamily="2" charset="2"/>
              <a:buChar char="ð"/>
            </a:pPr>
            <a:r>
              <a:rPr lang="fr-FR" dirty="0">
                <a:sym typeface="Wingdings" panose="05000000000000000000" pitchFamily="2" charset="2"/>
              </a:rPr>
              <a:t>Equipe ressource constituée de 5 membres</a:t>
            </a:r>
          </a:p>
          <a:p>
            <a:pPr marL="0" indent="0">
              <a:buFont typeface="Wingdings" panose="05000000000000000000" pitchFamily="2" charset="2"/>
              <a:buNone/>
            </a:pPr>
            <a:endParaRPr lang="fr-FR" dirty="0">
              <a:sym typeface="Wingdings" panose="05000000000000000000" pitchFamily="2" charset="2"/>
            </a:endParaRPr>
          </a:p>
          <a:p>
            <a:pPr marL="0" indent="0">
              <a:buFont typeface="Wingdings" panose="05000000000000000000" pitchFamily="2" charset="2"/>
              <a:buNone/>
            </a:pPr>
            <a:r>
              <a:rPr lang="fr-FR" dirty="0">
                <a:sym typeface="Wingdings" panose="05000000000000000000" pitchFamily="2" charset="2"/>
              </a:rPr>
              <a:t>Ce protocole est présenté aux équipes d’école, ainsi qu’aux familles et aux partenaires dès la rentrée scolaire et sera annexé au règlement intérieur.</a:t>
            </a:r>
          </a:p>
          <a:p>
            <a:pPr marL="0" indent="0">
              <a:buFont typeface="Wingdings" panose="05000000000000000000" pitchFamily="2" charset="2"/>
              <a:buNone/>
            </a:pPr>
            <a:r>
              <a:rPr lang="fr-FR" dirty="0">
                <a:sym typeface="Wingdings" panose="05000000000000000000" pitchFamily="2" charset="2"/>
              </a:rPr>
              <a:t>Objectif : permettre à chacun de comprendre les méthodes mises en œuvre par l’équipe ressource pour traiter ces situations.</a:t>
            </a:r>
            <a:endParaRPr lang="fr-FR" dirty="0"/>
          </a:p>
        </p:txBody>
      </p:sp>
      <p:sp>
        <p:nvSpPr>
          <p:cNvPr id="4" name="Espace réservé du numéro de diapositive 3"/>
          <p:cNvSpPr>
            <a:spLocks noGrp="1"/>
          </p:cNvSpPr>
          <p:nvPr>
            <p:ph type="sldNum" sz="quarter" idx="5"/>
          </p:nvPr>
        </p:nvSpPr>
        <p:spPr/>
        <p:txBody>
          <a:bodyPr/>
          <a:lstStyle/>
          <a:p>
            <a:fld id="{A03FB7B8-7A19-4994-94D0-C7969BBBCA54}" type="slidenum">
              <a:rPr lang="fr-FR" smtClean="0"/>
              <a:t>5</a:t>
            </a:fld>
            <a:endParaRPr lang="fr-FR"/>
          </a:p>
        </p:txBody>
      </p:sp>
    </p:spTree>
    <p:extLst>
      <p:ext uri="{BB962C8B-B14F-4D97-AF65-F5344CB8AC3E}">
        <p14:creationId xmlns:p14="http://schemas.microsoft.com/office/powerpoint/2010/main" val="2262160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FR" dirty="0"/>
              <a:t>Toujours un phénomène de groupe / degré d’intentionnalité qui varie (certains enfants n’ont pas conscience qu’ils font du mal, c’est pour rire)</a:t>
            </a:r>
          </a:p>
          <a:p>
            <a:pPr marL="171450" indent="-171450">
              <a:buFont typeface="Arial" panose="020B0604020202020204" pitchFamily="34" charset="0"/>
              <a:buChar char="•"/>
            </a:pPr>
            <a:r>
              <a:rPr lang="fr-FR" dirty="0"/>
              <a:t>Il n’y a pas forcément de leader</a:t>
            </a:r>
          </a:p>
          <a:p>
            <a:pPr marL="171450" indent="-171450">
              <a:buFont typeface="Arial" panose="020B0604020202020204" pitchFamily="34" charset="0"/>
              <a:buChar char="•"/>
            </a:pPr>
            <a:r>
              <a:rPr lang="fr-FR" dirty="0"/>
              <a:t>Tous les protagonistes ont peur :</a:t>
            </a:r>
          </a:p>
          <a:p>
            <a:pPr marL="0" indent="0">
              <a:buFont typeface="Arial" panose="020B0604020202020204" pitchFamily="34" charset="0"/>
              <a:buNone/>
            </a:pPr>
            <a:r>
              <a:rPr lang="fr-FR" dirty="0"/>
              <a:t>Cible : être rejetée par le groupe</a:t>
            </a:r>
          </a:p>
          <a:p>
            <a:pPr marL="0" indent="0">
              <a:buFont typeface="Arial" panose="020B0604020202020204" pitchFamily="34" charset="0"/>
              <a:buNone/>
            </a:pPr>
            <a:r>
              <a:rPr lang="fr-FR" dirty="0"/>
              <a:t>Leader : perdre le lead</a:t>
            </a:r>
          </a:p>
          <a:p>
            <a:pPr marL="0" indent="0">
              <a:buFont typeface="Arial" panose="020B0604020202020204" pitchFamily="34" charset="0"/>
              <a:buNone/>
            </a:pPr>
            <a:r>
              <a:rPr lang="fr-FR" dirty="0"/>
              <a:t>Témoin : rejet du groupe</a:t>
            </a:r>
          </a:p>
        </p:txBody>
      </p:sp>
      <p:sp>
        <p:nvSpPr>
          <p:cNvPr id="4" name="Espace réservé du numéro de diapositive 3"/>
          <p:cNvSpPr>
            <a:spLocks noGrp="1"/>
          </p:cNvSpPr>
          <p:nvPr>
            <p:ph type="sldNum" sz="quarter" idx="5"/>
          </p:nvPr>
        </p:nvSpPr>
        <p:spPr/>
        <p:txBody>
          <a:bodyPr/>
          <a:lstStyle/>
          <a:p>
            <a:fld id="{A03FB7B8-7A19-4994-94D0-C7969BBBCA54}" type="slidenum">
              <a:rPr lang="fr-FR" smtClean="0"/>
              <a:t>6</a:t>
            </a:fld>
            <a:endParaRPr lang="fr-FR"/>
          </a:p>
        </p:txBody>
      </p:sp>
    </p:spTree>
    <p:extLst>
      <p:ext uri="{BB962C8B-B14F-4D97-AF65-F5344CB8AC3E}">
        <p14:creationId xmlns:p14="http://schemas.microsoft.com/office/powerpoint/2010/main" val="2381034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Membres différents qui interviennent auprès de la cible et des IP &amp; témoins.</a:t>
            </a:r>
          </a:p>
          <a:p>
            <a:r>
              <a:rPr lang="fr-FR" dirty="0"/>
              <a:t>Objectifs avec cible : rassurer, soutenir, déculpabiliser, redonner confiance / offrir un espace de parole / informer des solutions trouvées par les pairs</a:t>
            </a:r>
          </a:p>
          <a:p>
            <a:r>
              <a:rPr lang="fr-FR" dirty="0"/>
              <a:t>Objectifs avec les IP &amp; témoins : pas d’enquête, pas d’accusation ni de culpabilisation / développer l’empathie envers l’élève concerné en l’impliquant dans le règlement de la situation et la recherche de solution pour que la cible aille mieux.</a:t>
            </a:r>
          </a:p>
          <a:p>
            <a:endParaRPr lang="fr-FR" dirty="0"/>
          </a:p>
          <a:p>
            <a:r>
              <a:rPr lang="fr-FR" dirty="0"/>
              <a:t>Sanction : souvent réclamée par l’équipe éducative ou les familles des cibles.</a:t>
            </a:r>
          </a:p>
          <a:p>
            <a:r>
              <a:rPr lang="fr-FR" dirty="0"/>
              <a:t>Souvent contre-productive (on va punir un élève mais les autres acteurs et témoins peuvent continuer, de manière encore plus cachée).</a:t>
            </a:r>
          </a:p>
          <a:p>
            <a:r>
              <a:rPr lang="fr-FR" dirty="0"/>
              <a:t>L’objectif n’est pas de punir mais de :</a:t>
            </a:r>
          </a:p>
          <a:p>
            <a:pPr marL="171450" indent="-171450">
              <a:buFont typeface="Wingdings" panose="05000000000000000000" pitchFamily="2" charset="2"/>
              <a:buChar char="ð"/>
            </a:pPr>
            <a:r>
              <a:rPr lang="fr-FR" dirty="0"/>
              <a:t>Mettre fin rapidement à l’intimidation</a:t>
            </a:r>
          </a:p>
          <a:p>
            <a:pPr marL="171450" indent="-171450">
              <a:buFont typeface="Wingdings" panose="05000000000000000000" pitchFamily="2" charset="2"/>
              <a:buChar char="ð"/>
            </a:pPr>
            <a:r>
              <a:rPr lang="fr-FR" dirty="0"/>
              <a:t>Casser l’effet de groupe</a:t>
            </a:r>
          </a:p>
          <a:p>
            <a:pPr marL="171450" indent="-171450">
              <a:buFont typeface="Wingdings" panose="05000000000000000000" pitchFamily="2" charset="2"/>
              <a:buChar char="ð"/>
            </a:pPr>
            <a:r>
              <a:rPr lang="fr-FR" dirty="0"/>
              <a:t>Briser l’invisibilité en la mettant à jour</a:t>
            </a:r>
          </a:p>
          <a:p>
            <a:pPr marL="171450" indent="-171450">
              <a:buFont typeface="Wingdings" panose="05000000000000000000" pitchFamily="2" charset="2"/>
              <a:buChar char="ð"/>
            </a:pPr>
            <a:r>
              <a:rPr lang="fr-FR" dirty="0"/>
              <a:t>Permettre la réparation en cherchant des solutions.</a:t>
            </a:r>
          </a:p>
          <a:p>
            <a:endParaRPr lang="fr-FR" dirty="0"/>
          </a:p>
          <a:p>
            <a:r>
              <a:rPr lang="fr-FR" dirty="0"/>
              <a:t>En général, on voit les IP &amp; témoins 3 fois, de manière assez régulière. Ils repartent avec des engagements à chaque fin d’entretien et savent quand l’équipe </a:t>
            </a:r>
            <a:r>
              <a:rPr lang="fr-FR"/>
              <a:t>ressource va revenir </a:t>
            </a:r>
            <a:r>
              <a:rPr lang="fr-FR" dirty="0"/>
              <a:t>les voir pour faire le point.</a:t>
            </a:r>
          </a:p>
          <a:p>
            <a:r>
              <a:rPr lang="fr-FR" dirty="0"/>
              <a:t>Il se peut aussi que nous intervenions avec le groupe classe, en collectif, pour discuter et débattre avec le groupe.</a:t>
            </a:r>
          </a:p>
          <a:p>
            <a:endParaRPr lang="fr-FR" dirty="0"/>
          </a:p>
          <a:p>
            <a:r>
              <a:rPr lang="fr-FR" dirty="0"/>
              <a:t>MPP : méthode éprouvée – taux de réussite de 80% lorsque la prise en charge est précoce.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Si la situation ne bouge pas et que l’empathie ne se développe pas, on met fin à la méthode et on passe à la sanction.</a:t>
            </a:r>
          </a:p>
          <a:p>
            <a:endParaRPr lang="fr-FR" dirty="0"/>
          </a:p>
        </p:txBody>
      </p:sp>
      <p:sp>
        <p:nvSpPr>
          <p:cNvPr id="4" name="Espace réservé du numéro de diapositive 3"/>
          <p:cNvSpPr>
            <a:spLocks noGrp="1"/>
          </p:cNvSpPr>
          <p:nvPr>
            <p:ph type="sldNum" sz="quarter" idx="5"/>
          </p:nvPr>
        </p:nvSpPr>
        <p:spPr/>
        <p:txBody>
          <a:bodyPr/>
          <a:lstStyle/>
          <a:p>
            <a:fld id="{A03FB7B8-7A19-4994-94D0-C7969BBBCA54}" type="slidenum">
              <a:rPr lang="fr-FR" smtClean="0"/>
              <a:t>7</a:t>
            </a:fld>
            <a:endParaRPr lang="fr-FR"/>
          </a:p>
        </p:txBody>
      </p:sp>
    </p:spTree>
    <p:extLst>
      <p:ext uri="{BB962C8B-B14F-4D97-AF65-F5344CB8AC3E}">
        <p14:creationId xmlns:p14="http://schemas.microsoft.com/office/powerpoint/2010/main" val="3880148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6/26/2022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6/26/2022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4E8CC5-CFDC-414F-9103-6DBF99CC000E}"/>
              </a:ext>
            </a:extLst>
          </p:cNvPr>
          <p:cNvSpPr>
            <a:spLocks noGrp="1"/>
          </p:cNvSpPr>
          <p:nvPr>
            <p:ph type="ctrTitle"/>
          </p:nvPr>
        </p:nvSpPr>
        <p:spPr>
          <a:xfrm>
            <a:off x="1069848" y="1976297"/>
            <a:ext cx="7315200" cy="1452703"/>
          </a:xfrm>
        </p:spPr>
        <p:txBody>
          <a:bodyPr>
            <a:normAutofit fontScale="90000"/>
          </a:bodyPr>
          <a:lstStyle/>
          <a:p>
            <a:r>
              <a:rPr lang="fr-FR" dirty="0"/>
              <a:t>PRESENTATION DU </a:t>
            </a:r>
            <a:br>
              <a:rPr lang="fr-FR" dirty="0"/>
            </a:br>
            <a:r>
              <a:rPr lang="fr-FR" dirty="0"/>
              <a:t>PROTOCOLE </a:t>
            </a:r>
            <a:r>
              <a:rPr lang="fr-FR" dirty="0" err="1"/>
              <a:t>pHARe</a:t>
            </a:r>
            <a:endParaRPr lang="fr-FR" dirty="0"/>
          </a:p>
        </p:txBody>
      </p:sp>
      <p:sp>
        <p:nvSpPr>
          <p:cNvPr id="3" name="Sous-titre 2">
            <a:extLst>
              <a:ext uri="{FF2B5EF4-FFF2-40B4-BE49-F238E27FC236}">
                <a16:creationId xmlns:a16="http://schemas.microsoft.com/office/drawing/2014/main" id="{A64EAD17-7AB5-4E02-A9E6-830DE9EA2782}"/>
              </a:ext>
            </a:extLst>
          </p:cNvPr>
          <p:cNvSpPr>
            <a:spLocks noGrp="1"/>
          </p:cNvSpPr>
          <p:nvPr>
            <p:ph type="subTitle" idx="1"/>
          </p:nvPr>
        </p:nvSpPr>
        <p:spPr/>
        <p:txBody>
          <a:bodyPr/>
          <a:lstStyle/>
          <a:p>
            <a:pPr algn="r"/>
            <a:endParaRPr lang="fr-FR" i="1" dirty="0"/>
          </a:p>
        </p:txBody>
      </p:sp>
    </p:spTree>
    <p:extLst>
      <p:ext uri="{BB962C8B-B14F-4D97-AF65-F5344CB8AC3E}">
        <p14:creationId xmlns:p14="http://schemas.microsoft.com/office/powerpoint/2010/main" val="613740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2A6232-8773-4CFB-83E8-907E4D177CD7}"/>
              </a:ext>
            </a:extLst>
          </p:cNvPr>
          <p:cNvSpPr>
            <a:spLocks noGrp="1"/>
          </p:cNvSpPr>
          <p:nvPr>
            <p:ph type="title"/>
          </p:nvPr>
        </p:nvSpPr>
        <p:spPr/>
        <p:txBody>
          <a:bodyPr/>
          <a:lstStyle/>
          <a:p>
            <a:r>
              <a:rPr lang="fr-FR" dirty="0"/>
              <a:t>Cadre de référence du protocole</a:t>
            </a:r>
          </a:p>
        </p:txBody>
      </p:sp>
      <p:sp>
        <p:nvSpPr>
          <p:cNvPr id="3" name="Espace réservé du contenu 2">
            <a:extLst>
              <a:ext uri="{FF2B5EF4-FFF2-40B4-BE49-F238E27FC236}">
                <a16:creationId xmlns:a16="http://schemas.microsoft.com/office/drawing/2014/main" id="{652E7C16-7396-44A2-A81B-92BBAEEF81A9}"/>
              </a:ext>
            </a:extLst>
          </p:cNvPr>
          <p:cNvSpPr>
            <a:spLocks noGrp="1"/>
          </p:cNvSpPr>
          <p:nvPr>
            <p:ph idx="1"/>
          </p:nvPr>
        </p:nvSpPr>
        <p:spPr/>
        <p:txBody>
          <a:bodyPr>
            <a:normAutofit/>
          </a:bodyPr>
          <a:lstStyle/>
          <a:p>
            <a:pPr algn="just"/>
            <a:r>
              <a:rPr lang="fr-FR" sz="2800" dirty="0">
                <a:latin typeface="Calibri" panose="020F0502020204030204" pitchFamily="34" charset="0"/>
                <a:cs typeface="Calibri" panose="020F0502020204030204" pitchFamily="34" charset="0"/>
              </a:rPr>
              <a:t>Loi </a:t>
            </a:r>
            <a:r>
              <a:rPr lang="fr-FR" sz="2800" dirty="0" err="1">
                <a:latin typeface="Calibri" panose="020F0502020204030204" pitchFamily="34" charset="0"/>
                <a:cs typeface="Calibri" panose="020F0502020204030204" pitchFamily="34" charset="0"/>
              </a:rPr>
              <a:t>Balanant</a:t>
            </a:r>
            <a:r>
              <a:rPr lang="fr-FR" sz="2800" dirty="0">
                <a:latin typeface="Calibri" panose="020F0502020204030204" pitchFamily="34" charset="0"/>
                <a:cs typeface="Calibri" panose="020F0502020204030204" pitchFamily="34" charset="0"/>
              </a:rPr>
              <a:t> du 2 mars 2022 : délit de harcèlement scolaire.</a:t>
            </a:r>
          </a:p>
          <a:p>
            <a:pPr marL="0" indent="0" algn="just">
              <a:buNone/>
            </a:pPr>
            <a:endParaRPr lang="fr-FR" sz="2800" dirty="0">
              <a:latin typeface="Calibri" panose="020F0502020204030204" pitchFamily="34" charset="0"/>
              <a:cs typeface="Calibri" panose="020F0502020204030204" pitchFamily="34" charset="0"/>
            </a:endParaRPr>
          </a:p>
          <a:p>
            <a:pPr algn="just"/>
            <a:r>
              <a:rPr lang="fr-FR" sz="2800" dirty="0">
                <a:latin typeface="Calibri" panose="020F0502020204030204" pitchFamily="34" charset="0"/>
                <a:cs typeface="Calibri" panose="020F0502020204030204" pitchFamily="34" charset="0"/>
              </a:rPr>
              <a:t>« Art.L.511-3-1 du code de l’éducation</a:t>
            </a:r>
          </a:p>
          <a:p>
            <a:pPr marL="0" indent="0" algn="just">
              <a:buNone/>
            </a:pPr>
            <a:r>
              <a:rPr lang="fr-FR" sz="2800" dirty="0">
                <a:latin typeface="Calibri" panose="020F0502020204030204" pitchFamily="34" charset="0"/>
                <a:cs typeface="Calibri" panose="020F0502020204030204" pitchFamily="34" charset="0"/>
              </a:rPr>
              <a:t> Aucun élève ne doit subir, de la part d'autres élèves, des faits de harcèlement ayant pour objet ou pour effet une dégradation de ses conditions d'apprentissage susceptible de porter atteinte à ses droits et à sa dignité ou d'altérer sa santé physique ou mentale.»</a:t>
            </a:r>
          </a:p>
        </p:txBody>
      </p:sp>
    </p:spTree>
    <p:extLst>
      <p:ext uri="{BB962C8B-B14F-4D97-AF65-F5344CB8AC3E}">
        <p14:creationId xmlns:p14="http://schemas.microsoft.com/office/powerpoint/2010/main" val="4138145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514C98-16AE-4122-97A2-1FF4C188875F}"/>
              </a:ext>
            </a:extLst>
          </p:cNvPr>
          <p:cNvSpPr>
            <a:spLocks noGrp="1"/>
          </p:cNvSpPr>
          <p:nvPr>
            <p:ph type="title"/>
          </p:nvPr>
        </p:nvSpPr>
        <p:spPr/>
        <p:txBody>
          <a:bodyPr/>
          <a:lstStyle/>
          <a:p>
            <a:r>
              <a:rPr lang="fr-FR" dirty="0"/>
              <a:t>Cadre </a:t>
            </a:r>
          </a:p>
        </p:txBody>
      </p:sp>
      <p:sp>
        <p:nvSpPr>
          <p:cNvPr id="3" name="Espace réservé du contenu 2">
            <a:extLst>
              <a:ext uri="{FF2B5EF4-FFF2-40B4-BE49-F238E27FC236}">
                <a16:creationId xmlns:a16="http://schemas.microsoft.com/office/drawing/2014/main" id="{BF909672-7BBE-4541-B32B-57CF6B8422EA}"/>
              </a:ext>
            </a:extLst>
          </p:cNvPr>
          <p:cNvSpPr>
            <a:spLocks noGrp="1"/>
          </p:cNvSpPr>
          <p:nvPr>
            <p:ph idx="1"/>
          </p:nvPr>
        </p:nvSpPr>
        <p:spPr/>
        <p:txBody>
          <a:bodyPr/>
          <a:lstStyle/>
          <a:p>
            <a:r>
              <a:rPr lang="fr-FR" dirty="0"/>
              <a:t>Un carré régalien dans chaque académie</a:t>
            </a:r>
          </a:p>
          <a:p>
            <a:endParaRPr lang="fr-FR" dirty="0"/>
          </a:p>
          <a:p>
            <a:endParaRPr lang="fr-FR" dirty="0"/>
          </a:p>
          <a:p>
            <a:endParaRPr lang="fr-FR" dirty="0"/>
          </a:p>
          <a:p>
            <a:endParaRPr lang="fr-FR" dirty="0"/>
          </a:p>
          <a:p>
            <a:endParaRPr lang="fr-FR" dirty="0"/>
          </a:p>
          <a:p>
            <a:endParaRPr lang="fr-FR" dirty="0"/>
          </a:p>
          <a:p>
            <a:endParaRPr lang="fr-FR" dirty="0"/>
          </a:p>
        </p:txBody>
      </p:sp>
      <p:pic>
        <p:nvPicPr>
          <p:cNvPr id="4" name="Image 3">
            <a:extLst>
              <a:ext uri="{FF2B5EF4-FFF2-40B4-BE49-F238E27FC236}">
                <a16:creationId xmlns:a16="http://schemas.microsoft.com/office/drawing/2014/main" id="{B97A8453-A5C2-4940-9A44-C8522E0055B5}"/>
              </a:ext>
            </a:extLst>
          </p:cNvPr>
          <p:cNvPicPr>
            <a:picLocks noChangeAspect="1"/>
          </p:cNvPicPr>
          <p:nvPr/>
        </p:nvPicPr>
        <p:blipFill>
          <a:blip r:embed="rId3"/>
          <a:stretch>
            <a:fillRect/>
          </a:stretch>
        </p:blipFill>
        <p:spPr>
          <a:xfrm>
            <a:off x="3869268" y="2392754"/>
            <a:ext cx="6184595" cy="2603315"/>
          </a:xfrm>
          <a:prstGeom prst="rect">
            <a:avLst/>
          </a:prstGeom>
        </p:spPr>
      </p:pic>
    </p:spTree>
    <p:extLst>
      <p:ext uri="{BB962C8B-B14F-4D97-AF65-F5344CB8AC3E}">
        <p14:creationId xmlns:p14="http://schemas.microsoft.com/office/powerpoint/2010/main" val="2380217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02EF26-F874-44ED-9BE0-6280C338EEBA}"/>
              </a:ext>
            </a:extLst>
          </p:cNvPr>
          <p:cNvSpPr>
            <a:spLocks noGrp="1"/>
          </p:cNvSpPr>
          <p:nvPr>
            <p:ph type="title"/>
          </p:nvPr>
        </p:nvSpPr>
        <p:spPr/>
        <p:txBody>
          <a:bodyPr/>
          <a:lstStyle/>
          <a:p>
            <a:r>
              <a:rPr lang="fr-FR" dirty="0"/>
              <a:t>Cadre</a:t>
            </a:r>
          </a:p>
        </p:txBody>
      </p:sp>
      <p:sp>
        <p:nvSpPr>
          <p:cNvPr id="3" name="Espace réservé du contenu 2">
            <a:extLst>
              <a:ext uri="{FF2B5EF4-FFF2-40B4-BE49-F238E27FC236}">
                <a16:creationId xmlns:a16="http://schemas.microsoft.com/office/drawing/2014/main" id="{A76EAC54-99A4-47F1-A093-4B69100A3D69}"/>
              </a:ext>
            </a:extLst>
          </p:cNvPr>
          <p:cNvSpPr>
            <a:spLocks noGrp="1"/>
          </p:cNvSpPr>
          <p:nvPr>
            <p:ph idx="1"/>
          </p:nvPr>
        </p:nvSpPr>
        <p:spPr/>
        <p:txBody>
          <a:bodyPr/>
          <a:lstStyle/>
          <a:p>
            <a:r>
              <a:rPr lang="fr-FR" sz="2800" dirty="0"/>
              <a:t>Lutte contre les violences scolaires</a:t>
            </a:r>
          </a:p>
          <a:p>
            <a:r>
              <a:rPr lang="fr-FR" dirty="0"/>
              <a:t>Bulletin officiel hors-série n°11 du 15 octobre 1998-Violence en milieu scolaire. Lutte contre la violence en milieu scolaire et renforcement des partenariats. </a:t>
            </a:r>
          </a:p>
          <a:p>
            <a:r>
              <a:rPr lang="fr-FR" dirty="0"/>
              <a:t>Circulaire n°2013-100 du 13 août 2013 relative à la prévention et à la lutte contre le harcèlement à l’école et Circulaire n°2013-187 du 26 novembre 2013 relative à la prévention et au traitement de la cyberviolence entre élèves.</a:t>
            </a:r>
          </a:p>
          <a:p>
            <a:r>
              <a:rPr lang="fr-FR" dirty="0"/>
              <a:t>Décret n°2014-1236 du 24octobre 2014-art.9 qui inclut notamment un programme d’action contre toutes les formes de harcèlement dans les plans de prévention de la violence, qui deviennent de fait des plans de prévention des violences et du harcèlement en milieu scolaire.</a:t>
            </a:r>
          </a:p>
          <a:p>
            <a:endParaRPr lang="fr-FR" dirty="0"/>
          </a:p>
        </p:txBody>
      </p:sp>
    </p:spTree>
    <p:extLst>
      <p:ext uri="{BB962C8B-B14F-4D97-AF65-F5344CB8AC3E}">
        <p14:creationId xmlns:p14="http://schemas.microsoft.com/office/powerpoint/2010/main" val="3621452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0A2955-6929-4243-8811-8391880F84EB}"/>
              </a:ext>
            </a:extLst>
          </p:cNvPr>
          <p:cNvSpPr>
            <a:spLocks noGrp="1"/>
          </p:cNvSpPr>
          <p:nvPr>
            <p:ph type="title"/>
          </p:nvPr>
        </p:nvSpPr>
        <p:spPr/>
        <p:txBody>
          <a:bodyPr/>
          <a:lstStyle/>
          <a:p>
            <a:r>
              <a:rPr lang="fr-FR" dirty="0"/>
              <a:t>Cadre institutionnel</a:t>
            </a:r>
          </a:p>
        </p:txBody>
      </p:sp>
      <p:pic>
        <p:nvPicPr>
          <p:cNvPr id="4" name="Espace réservé du contenu 3">
            <a:extLst>
              <a:ext uri="{FF2B5EF4-FFF2-40B4-BE49-F238E27FC236}">
                <a16:creationId xmlns:a16="http://schemas.microsoft.com/office/drawing/2014/main" id="{ADF6D746-EFE5-41CF-8750-2B6BB6319E09}"/>
              </a:ext>
            </a:extLst>
          </p:cNvPr>
          <p:cNvPicPr>
            <a:picLocks noGrp="1" noChangeAspect="1"/>
          </p:cNvPicPr>
          <p:nvPr>
            <p:ph idx="1"/>
          </p:nvPr>
        </p:nvPicPr>
        <p:blipFill>
          <a:blip r:embed="rId3"/>
          <a:stretch>
            <a:fillRect/>
          </a:stretch>
        </p:blipFill>
        <p:spPr>
          <a:xfrm>
            <a:off x="4052046" y="585972"/>
            <a:ext cx="6615953" cy="5404795"/>
          </a:xfrm>
          <a:prstGeom prst="rect">
            <a:avLst/>
          </a:prstGeom>
        </p:spPr>
      </p:pic>
    </p:spTree>
    <p:extLst>
      <p:ext uri="{BB962C8B-B14F-4D97-AF65-F5344CB8AC3E}">
        <p14:creationId xmlns:p14="http://schemas.microsoft.com/office/powerpoint/2010/main" val="1344862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FD8008-7BC4-404A-81E5-A01C3FDE6CEB}"/>
              </a:ext>
            </a:extLst>
          </p:cNvPr>
          <p:cNvSpPr>
            <a:spLocks noGrp="1"/>
          </p:cNvSpPr>
          <p:nvPr>
            <p:ph type="title"/>
          </p:nvPr>
        </p:nvSpPr>
        <p:spPr/>
        <p:txBody>
          <a:bodyPr/>
          <a:lstStyle/>
          <a:p>
            <a:r>
              <a:rPr lang="fr-FR" dirty="0"/>
              <a:t>Le harcèlement</a:t>
            </a:r>
          </a:p>
        </p:txBody>
      </p:sp>
      <p:sp>
        <p:nvSpPr>
          <p:cNvPr id="3" name="Espace réservé du contenu 2">
            <a:extLst>
              <a:ext uri="{FF2B5EF4-FFF2-40B4-BE49-F238E27FC236}">
                <a16:creationId xmlns:a16="http://schemas.microsoft.com/office/drawing/2014/main" id="{214C29B8-71AF-4C3F-A834-F957613F45C7}"/>
              </a:ext>
            </a:extLst>
          </p:cNvPr>
          <p:cNvSpPr>
            <a:spLocks noGrp="1"/>
          </p:cNvSpPr>
          <p:nvPr>
            <p:ph idx="1"/>
          </p:nvPr>
        </p:nvSpPr>
        <p:spPr/>
        <p:txBody>
          <a:bodyPr>
            <a:normAutofit/>
          </a:bodyPr>
          <a:lstStyle/>
          <a:p>
            <a:r>
              <a:rPr lang="fr-FR" sz="2800" dirty="0"/>
              <a:t>Phénomène de groupe qui exerce une pression pour maintenir le harcèlement sur la cible</a:t>
            </a:r>
          </a:p>
          <a:p>
            <a:r>
              <a:rPr lang="fr-FR" sz="2800" dirty="0"/>
              <a:t>Rôle des acteurs souvent mouvant </a:t>
            </a:r>
          </a:p>
          <a:p>
            <a:r>
              <a:rPr lang="fr-FR" sz="2800" dirty="0"/>
              <a:t>La peur est le fondement du groupe</a:t>
            </a:r>
          </a:p>
        </p:txBody>
      </p:sp>
    </p:spTree>
    <p:extLst>
      <p:ext uri="{BB962C8B-B14F-4D97-AF65-F5344CB8AC3E}">
        <p14:creationId xmlns:p14="http://schemas.microsoft.com/office/powerpoint/2010/main" val="921262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F51DC4-F7C4-45BE-90B7-D3BF037825CB}"/>
              </a:ext>
            </a:extLst>
          </p:cNvPr>
          <p:cNvSpPr>
            <a:spLocks noGrp="1"/>
          </p:cNvSpPr>
          <p:nvPr>
            <p:ph type="title"/>
          </p:nvPr>
        </p:nvSpPr>
        <p:spPr/>
        <p:txBody>
          <a:bodyPr/>
          <a:lstStyle/>
          <a:p>
            <a:r>
              <a:rPr lang="fr-FR" dirty="0"/>
              <a:t>La méthode</a:t>
            </a:r>
          </a:p>
        </p:txBody>
      </p:sp>
      <p:sp>
        <p:nvSpPr>
          <p:cNvPr id="3" name="Espace réservé du contenu 2">
            <a:extLst>
              <a:ext uri="{FF2B5EF4-FFF2-40B4-BE49-F238E27FC236}">
                <a16:creationId xmlns:a16="http://schemas.microsoft.com/office/drawing/2014/main" id="{5601A409-D7B4-4B83-9BB6-DCD28C380752}"/>
              </a:ext>
            </a:extLst>
          </p:cNvPr>
          <p:cNvSpPr>
            <a:spLocks noGrp="1"/>
          </p:cNvSpPr>
          <p:nvPr>
            <p:ph idx="1"/>
          </p:nvPr>
        </p:nvSpPr>
        <p:spPr/>
        <p:txBody>
          <a:bodyPr>
            <a:normAutofit/>
          </a:bodyPr>
          <a:lstStyle/>
          <a:p>
            <a:r>
              <a:rPr lang="fr-FR" sz="2800" dirty="0"/>
              <a:t>Méthode de la Préoccupation Partagée :</a:t>
            </a:r>
          </a:p>
          <a:p>
            <a:pPr>
              <a:buFont typeface="Wingdings" panose="05000000000000000000" pitchFamily="2" charset="2"/>
              <a:buChar char="Ø"/>
            </a:pPr>
            <a:r>
              <a:rPr lang="fr-FR" sz="2800" dirty="0"/>
              <a:t> Entretiens avec les élèves (cible, intimidateurs présumés et témoins)</a:t>
            </a:r>
          </a:p>
          <a:p>
            <a:pPr>
              <a:buFont typeface="Wingdings" panose="05000000000000000000" pitchFamily="2" charset="2"/>
              <a:buChar char="Ø"/>
            </a:pPr>
            <a:r>
              <a:rPr lang="fr-FR" sz="2800" dirty="0"/>
              <a:t> Entretiens réguliers, courts et non </a:t>
            </a:r>
            <a:r>
              <a:rPr lang="fr-FR" sz="2800" dirty="0" err="1"/>
              <a:t>blâmants</a:t>
            </a:r>
            <a:r>
              <a:rPr lang="fr-FR" sz="2800" dirty="0"/>
              <a:t> dont l’objectif est de développer l’empathie chez les élèves et la recherche de solution</a:t>
            </a:r>
          </a:p>
          <a:p>
            <a:pPr>
              <a:buFont typeface="Wingdings" panose="05000000000000000000" pitchFamily="2" charset="2"/>
              <a:buChar char="Ø"/>
            </a:pPr>
            <a:r>
              <a:rPr lang="fr-FR" sz="2800" dirty="0"/>
              <a:t>Pas de sanction</a:t>
            </a:r>
          </a:p>
        </p:txBody>
      </p:sp>
    </p:spTree>
    <p:extLst>
      <p:ext uri="{BB962C8B-B14F-4D97-AF65-F5344CB8AC3E}">
        <p14:creationId xmlns:p14="http://schemas.microsoft.com/office/powerpoint/2010/main" val="180424415"/>
      </p:ext>
    </p:extLst>
  </p:cSld>
  <p:clrMapOvr>
    <a:masterClrMapping/>
  </p:clrMapOvr>
</p:sld>
</file>

<file path=ppt/theme/theme1.xml><?xml version="1.0" encoding="utf-8"?>
<a:theme xmlns:a="http://schemas.openxmlformats.org/drawingml/2006/main" name="Cadr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TM03457475[[fn=Cadre]]</Template>
  <TotalTime>95</TotalTime>
  <Words>916</Words>
  <Application>Microsoft Office PowerPoint</Application>
  <PresentationFormat>Grand écran</PresentationFormat>
  <Paragraphs>76</Paragraphs>
  <Slides>7</Slides>
  <Notes>7</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Corbel</vt:lpstr>
      <vt:lpstr>Wingdings</vt:lpstr>
      <vt:lpstr>Wingdings 2</vt:lpstr>
      <vt:lpstr>Cadre</vt:lpstr>
      <vt:lpstr>PRESENTATION DU  PROTOCOLE pHARe</vt:lpstr>
      <vt:lpstr>Cadre de référence du protocole</vt:lpstr>
      <vt:lpstr>Cadre </vt:lpstr>
      <vt:lpstr>Cadre</vt:lpstr>
      <vt:lpstr>Cadre institutionnel</vt:lpstr>
      <vt:lpstr>Le harcèlement</vt:lpstr>
      <vt:lpstr>La méthode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DU  PROTOCOLE pHARe</dc:title>
  <dc:creator>Alexandra LUCIGNY</dc:creator>
  <cp:lastModifiedBy>Alexandra LUCIGNY</cp:lastModifiedBy>
  <cp:revision>17</cp:revision>
  <dcterms:created xsi:type="dcterms:W3CDTF">2022-06-16T09:33:35Z</dcterms:created>
  <dcterms:modified xsi:type="dcterms:W3CDTF">2022-06-26T17:17:15Z</dcterms:modified>
</cp:coreProperties>
</file>