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sldIdLst>
    <p:sldId id="256" r:id="rId2"/>
    <p:sldId id="2353" r:id="rId3"/>
    <p:sldId id="268" r:id="rId4"/>
    <p:sldId id="269" r:id="rId5"/>
    <p:sldId id="270" r:id="rId6"/>
    <p:sldId id="334" r:id="rId7"/>
    <p:sldId id="271" r:id="rId8"/>
    <p:sldId id="273" r:id="rId9"/>
    <p:sldId id="2362" r:id="rId10"/>
    <p:sldId id="2363" r:id="rId11"/>
    <p:sldId id="2364" r:id="rId12"/>
    <p:sldId id="23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14040-1268-4529-A78A-59284FD87E94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4DDE9-9844-4415-A27E-FE2B875E5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76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>
            <a:extLst>
              <a:ext uri="{FF2B5EF4-FFF2-40B4-BE49-F238E27FC236}">
                <a16:creationId xmlns:a16="http://schemas.microsoft.com/office/drawing/2014/main" id="{CE62DF01-B322-4689-B0C6-9F11ECF69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>
            <a:extLst>
              <a:ext uri="{FF2B5EF4-FFF2-40B4-BE49-F238E27FC236}">
                <a16:creationId xmlns:a16="http://schemas.microsoft.com/office/drawing/2014/main" id="{B42B73D2-B003-4F54-8FBA-E38B09C3B3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00" name="Espace réservé du numéro de diapositive 3">
            <a:extLst>
              <a:ext uri="{FF2B5EF4-FFF2-40B4-BE49-F238E27FC236}">
                <a16:creationId xmlns:a16="http://schemas.microsoft.com/office/drawing/2014/main" id="{1334AE88-9A97-4D84-AD0A-3AD2D0BED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8075" indent="-37480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B42C3B-D71A-42D3-A2AE-1AEC92566DED}" type="slidenum">
              <a:rPr lang="fr-FR" altLang="fr-FR">
                <a:latin typeface="Calibri" panose="020F0502020204030204" pitchFamily="34" charset="0"/>
              </a:rPr>
              <a:pPr/>
              <a:t>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7A3E22A6-133D-4A1A-A5DF-B19875A191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commentaires 2">
            <a:extLst>
              <a:ext uri="{FF2B5EF4-FFF2-40B4-BE49-F238E27FC236}">
                <a16:creationId xmlns:a16="http://schemas.microsoft.com/office/drawing/2014/main" id="{A0FC70B6-9C33-43D8-9998-0C87755274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8196" name="Espace réservé du numéro de diapositive 3">
            <a:extLst>
              <a:ext uri="{FF2B5EF4-FFF2-40B4-BE49-F238E27FC236}">
                <a16:creationId xmlns:a16="http://schemas.microsoft.com/office/drawing/2014/main" id="{258F44EB-5367-46BF-B77A-52D0D9D93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8075" indent="-374808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4916B9-267B-44D6-8799-31DCE8D4E008}" type="slidenum">
              <a:rPr lang="fr-FR" altLang="fr-FR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91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6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5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94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8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59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4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799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96811" cy="26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8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34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57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67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57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83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29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8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85F121D-37EB-45B0-9DEA-9940707561F8}" type="datetimeFigureOut">
              <a:rPr lang="fr-FR" smtClean="0"/>
              <a:t>27/11/2023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161694-EFDF-421F-9521-388BFE0A4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7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oleressource20232024@ac-versailles.f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F0B2E-2872-4ECC-AFC8-12A65F497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Réunion Directeurs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5929CB-8E0F-4A09-9AFA-004ABB1C5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Ecole inclusive et pole ressource</a:t>
            </a:r>
          </a:p>
        </p:txBody>
      </p:sp>
    </p:spTree>
    <p:extLst>
      <p:ext uri="{BB962C8B-B14F-4D97-AF65-F5344CB8AC3E}">
        <p14:creationId xmlns:p14="http://schemas.microsoft.com/office/powerpoint/2010/main" val="2066882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" y="108523"/>
            <a:ext cx="2159563" cy="716740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ctrTitle"/>
          </p:nvPr>
        </p:nvSpPr>
        <p:spPr>
          <a:xfrm>
            <a:off x="2133600" y="235991"/>
            <a:ext cx="10058400" cy="461803"/>
          </a:xfrm>
        </p:spPr>
        <p:txBody>
          <a:bodyPr>
            <a:noAutofit/>
          </a:bodyPr>
          <a:lstStyle/>
          <a:p>
            <a:r>
              <a:rPr lang="fr-FR" sz="1800" b="1">
                <a:latin typeface="Arial" panose="020B0604020202020204" pitchFamily="34" charset="0"/>
                <a:cs typeface="Arial" panose="020B0604020202020204" pitchFamily="34" charset="0"/>
              </a:rPr>
              <a:t>Documents nécessaire à l’Accompagnement des élèves par des partenaires extérieurs</a:t>
            </a:r>
            <a:endParaRPr 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069" y="838385"/>
            <a:ext cx="113765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>
                <a:solidFill>
                  <a:prstClr val="black"/>
                </a:solidFill>
                <a:latin typeface="Calibri" panose="020F0502020204030204"/>
              </a:rPr>
              <a:t>Accompagnements psycho-éducatifs (APE) 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Avenant relatif à l’APE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kumimoji="0" lang="fr-FR" i="0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ssurance</a:t>
            </a:r>
            <a:r>
              <a:rPr kumimoji="0" lang="fr-FR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en responsabilité civile du professionnel</a:t>
            </a:r>
          </a:p>
          <a:p>
            <a:pPr defTabSz="457200">
              <a:defRPr/>
            </a:pPr>
            <a:r>
              <a:rPr lang="fr-FR" b="1" u="sng" dirty="0">
                <a:solidFill>
                  <a:prstClr val="black"/>
                </a:solidFill>
                <a:latin typeface="Calibri" panose="020F0502020204030204"/>
              </a:rPr>
              <a:t>Supervision de l’Accompagnant psycho-éducatif (APE) :</a:t>
            </a:r>
          </a:p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-     Avenant relatif  à la supervision 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Diplôme de psychologue ou d’éducateur spécialisé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Assurance en responsabilité civile du professionnel</a:t>
            </a:r>
          </a:p>
          <a:p>
            <a:pPr defTabSz="457200">
              <a:defRPr/>
            </a:pPr>
            <a:r>
              <a:rPr lang="fr-FR" b="1" u="sng" dirty="0">
                <a:solidFill>
                  <a:prstClr val="black"/>
                </a:solidFill>
                <a:latin typeface="Calibri" panose="020F0502020204030204"/>
              </a:rPr>
              <a:t>Supervision de l’AESH: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Demande signée des parents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Accord de l’enseignant 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Accord de l’AESH</a:t>
            </a:r>
          </a:p>
          <a:p>
            <a:pPr defTabSz="457200"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-     Avenant relatif  à la supervision 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Diplôme de psychologue ou d’éducateur spécialisé</a:t>
            </a:r>
          </a:p>
          <a:p>
            <a:pPr marL="342900" indent="-34290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Assurance en responsabilité civile du professionnel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Interventions</a:t>
            </a:r>
            <a:r>
              <a:rPr kumimoji="0" lang="fr-FR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 professionnels d’un SESSAD</a:t>
            </a:r>
            <a:endParaRPr kumimoji="0" lang="fr-FR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Convention d’intervention du service de soin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u="sng" dirty="0">
                <a:solidFill>
                  <a:prstClr val="black"/>
                </a:solidFill>
              </a:rPr>
              <a:t>Interventions de professionnels de soin exerçant en secteur libéral</a:t>
            </a:r>
          </a:p>
          <a:p>
            <a:pPr marL="285750" lvl="0" indent="-28575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</a:rPr>
              <a:t>Courrier des parents argumentés</a:t>
            </a:r>
          </a:p>
          <a:p>
            <a:pPr marL="285750" lvl="0" indent="-28575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</a:rPr>
              <a:t>Convention d’intervention (indication de l’horaire et du lieu d’intervention)</a:t>
            </a:r>
          </a:p>
          <a:p>
            <a:pPr marL="285750" indent="-285750" defTabSz="457200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Assurance en responsabilité civile du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43246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9097AF-D821-5AA8-2B84-8E3331435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78" y="0"/>
            <a:ext cx="477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44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04DD09-AC89-20CA-D1F0-DF39C5CD853E}"/>
              </a:ext>
            </a:extLst>
          </p:cNvPr>
          <p:cNvSpPr txBox="1"/>
          <p:nvPr/>
        </p:nvSpPr>
        <p:spPr>
          <a:xfrm>
            <a:off x="1539551" y="1595535"/>
            <a:ext cx="9386595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poleressource20232024@ac-versailles.fr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9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>
            <a:extLst>
              <a:ext uri="{FF2B5EF4-FFF2-40B4-BE49-F238E27FC236}">
                <a16:creationId xmlns:a16="http://schemas.microsoft.com/office/drawing/2014/main" id="{5D6AAFD8-1107-4657-B13D-DF12F348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re 1">
            <a:extLst>
              <a:ext uri="{FF2B5EF4-FFF2-40B4-BE49-F238E27FC236}">
                <a16:creationId xmlns:a16="http://schemas.microsoft.com/office/drawing/2014/main" id="{961E9CA3-FF9B-4154-8947-3DA74B9D5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8313"/>
            <a:ext cx="9144000" cy="258921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r-FR" altLang="fr-FR" sz="5400">
                <a:solidFill>
                  <a:srgbClr val="002060"/>
                </a:solidFill>
              </a:rPr>
            </a:br>
            <a:r>
              <a:rPr lang="fr-FR" altLang="fr-FR" sz="5400" b="1">
                <a:solidFill>
                  <a:srgbClr val="002060"/>
                </a:solidFill>
                <a:latin typeface="Marianne" panose="02000000000000000000" pitchFamily="50" charset="0"/>
              </a:rPr>
              <a:t>Dispositifs de suivi des situations de scolarisation complexe</a:t>
            </a:r>
            <a:endParaRPr lang="fr-FR" altLang="fr-FR" sz="5400">
              <a:solidFill>
                <a:srgbClr val="002060"/>
              </a:solidFill>
              <a:latin typeface="Marianne" panose="02000000000000000000" pitchFamily="50" charset="0"/>
            </a:endParaRPr>
          </a:p>
        </p:txBody>
      </p:sp>
      <p:sp>
        <p:nvSpPr>
          <p:cNvPr id="2051" name="Sous-titre 2">
            <a:extLst>
              <a:ext uri="{FF2B5EF4-FFF2-40B4-BE49-F238E27FC236}">
                <a16:creationId xmlns:a16="http://schemas.microsoft.com/office/drawing/2014/main" id="{34ABD3EF-410B-4E4C-938C-DA1DDF25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38" y="4543425"/>
            <a:ext cx="11863387" cy="21923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fr-FR" altLang="fr-FR" b="1" dirty="0">
              <a:solidFill>
                <a:schemeClr val="accent1">
                  <a:lumMod val="75000"/>
                </a:schemeClr>
              </a:solidFill>
              <a:ea typeface="ＭＳ Ｐゴシック" pitchFamily="-106" charset="-128"/>
            </a:endParaRPr>
          </a:p>
          <a:p>
            <a:pPr algn="r" eaLnBrk="1" hangingPunct="1">
              <a:buFont typeface="Arial" charset="0"/>
              <a:buNone/>
              <a:defRPr/>
            </a:pPr>
            <a:endParaRPr lang="fr-FR" altLang="fr-FR" b="1" dirty="0">
              <a:ea typeface="ＭＳ Ｐゴシック" pitchFamily="-106" charset="-128"/>
            </a:endParaRPr>
          </a:p>
        </p:txBody>
      </p:sp>
      <p:sp>
        <p:nvSpPr>
          <p:cNvPr id="3077" name="Espace réservé du numéro de diapositive 4">
            <a:extLst>
              <a:ext uri="{FF2B5EF4-FFF2-40B4-BE49-F238E27FC236}">
                <a16:creationId xmlns:a16="http://schemas.microsoft.com/office/drawing/2014/main" id="{EDAB196E-6D95-4E16-BB54-2AB6865D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FAE274-004D-4762-B877-1766851E1D5B}" type="slidenum">
              <a:rPr lang="fr-FR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4">
            <a:extLst>
              <a:ext uri="{FF2B5EF4-FFF2-40B4-BE49-F238E27FC236}">
                <a16:creationId xmlns:a16="http://schemas.microsoft.com/office/drawing/2014/main" id="{B7FC17DB-3756-44F6-A34B-F483B0DA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39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numéro de diapositive 3">
            <a:extLst>
              <a:ext uri="{FF2B5EF4-FFF2-40B4-BE49-F238E27FC236}">
                <a16:creationId xmlns:a16="http://schemas.microsoft.com/office/drawing/2014/main" id="{17E0EE54-503F-423B-9396-00F1EA15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269538" y="72390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EA7C95-6E5A-44F1-B52B-6493DD498C5C}" type="slidenum">
              <a:rPr lang="fr-FR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C9113940-A5FF-48F7-92FE-98CE95DAC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2" y="1168400"/>
            <a:ext cx="2249488" cy="1809750"/>
          </a:xfrm>
          <a:prstGeom prst="rect">
            <a:avLst/>
          </a:prstGeom>
          <a:gradFill rotWithShape="1">
            <a:gsLst>
              <a:gs pos="0">
                <a:srgbClr val="FFC746"/>
              </a:gs>
              <a:gs pos="50000">
                <a:srgbClr val="FFC600"/>
              </a:gs>
              <a:gs pos="100000">
                <a:srgbClr val="E5B6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 dirty="0">
                <a:solidFill>
                  <a:srgbClr val="0000FF"/>
                </a:solidFill>
                <a:latin typeface="Marianne" panose="02000000000000000000" pitchFamily="50" charset="0"/>
              </a:rPr>
              <a:t>1-SITUATION TYPE DE RÉFÉRENCE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100" b="1" dirty="0">
                <a:latin typeface="Marianne" panose="02000000000000000000" pitchFamily="50" charset="0"/>
              </a:rPr>
              <a:t>ÉLEVE PRÉSENTANT DES DIFFICULTÉS A EXPRESSION COMPORTEMENTALE RECURENTES ET PERSISTANTES AU DISPOSITIF PÉDAGOGIQUE DE LA CLASSE.</a:t>
            </a:r>
            <a:endParaRPr lang="fr-FR" altLang="fr-FR" sz="1100" dirty="0">
              <a:solidFill>
                <a:srgbClr val="FFFFFF"/>
              </a:solidFill>
              <a:latin typeface="Marianne" panose="02000000000000000000" pitchFamily="50" charset="0"/>
            </a:endParaRP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30037911-524A-482A-A767-80B95A9E1CF8}"/>
              </a:ext>
            </a:extLst>
          </p:cNvPr>
          <p:cNvSpPr/>
          <p:nvPr/>
        </p:nvSpPr>
        <p:spPr>
          <a:xfrm>
            <a:off x="4846638" y="984250"/>
            <a:ext cx="2676525" cy="939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Marianne" panose="02000000000000000000" pitchFamily="50" charset="0"/>
              </a:rPr>
              <a:t>1- EQUIPES EDUCATIVES ou EQUIPES DE SUIVI DE SCOLARISATION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9638EE3E-0A30-40B8-A97D-0990052839F5}"/>
              </a:ext>
            </a:extLst>
          </p:cNvPr>
          <p:cNvSpPr/>
          <p:nvPr/>
        </p:nvSpPr>
        <p:spPr>
          <a:xfrm>
            <a:off x="6457950" y="2517775"/>
            <a:ext cx="2871788" cy="563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Marianne" panose="02000000000000000000" pitchFamily="50" charset="0"/>
              </a:rPr>
              <a:t>2- POLE RESSOURCE DE LA CIRCONSCRIPTION</a:t>
            </a: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7B6ABA61-A2EC-406F-B1A4-B31B01D28227}"/>
              </a:ext>
            </a:extLst>
          </p:cNvPr>
          <p:cNvSpPr/>
          <p:nvPr/>
        </p:nvSpPr>
        <p:spPr>
          <a:xfrm>
            <a:off x="7177088" y="3717925"/>
            <a:ext cx="2438400" cy="6159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latin typeface="Marianne" panose="02000000000000000000" pitchFamily="50" charset="0"/>
              </a:rPr>
              <a:t>3- DAP-PMS (PAS/ EMASCO)</a:t>
            </a: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0F27392F-45E8-4347-BB7B-070743E5F91A}"/>
              </a:ext>
            </a:extLst>
          </p:cNvPr>
          <p:cNvSpPr/>
          <p:nvPr/>
        </p:nvSpPr>
        <p:spPr>
          <a:xfrm>
            <a:off x="8959850" y="5187950"/>
            <a:ext cx="2513013" cy="1358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fr-FR" altLang="fr-FR" sz="1600" dirty="0">
                <a:solidFill>
                  <a:srgbClr val="FFFFFF"/>
                </a:solidFill>
                <a:latin typeface="Marianne" panose="02000000000000000000" pitchFamily="50" charset="0"/>
              </a:rPr>
              <a:t>4- CELLULE DEPARTEMENTALE de suivi des situations de scolarisation complexe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A09E92B3-4FF4-4069-AB58-266213235AED}"/>
              </a:ext>
            </a:extLst>
          </p:cNvPr>
          <p:cNvSpPr/>
          <p:nvPr/>
        </p:nvSpPr>
        <p:spPr>
          <a:xfrm>
            <a:off x="4003675" y="1290638"/>
            <a:ext cx="879475" cy="327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5" name="Flèche à angle droit 34">
            <a:extLst>
              <a:ext uri="{FF2B5EF4-FFF2-40B4-BE49-F238E27FC236}">
                <a16:creationId xmlns:a16="http://schemas.microsoft.com/office/drawing/2014/main" id="{D9712BCD-F8E4-4B21-A016-D20813BE86E6}"/>
              </a:ext>
            </a:extLst>
          </p:cNvPr>
          <p:cNvSpPr/>
          <p:nvPr/>
        </p:nvSpPr>
        <p:spPr>
          <a:xfrm rot="5400000">
            <a:off x="5730875" y="2157413"/>
            <a:ext cx="1054100" cy="514350"/>
          </a:xfrm>
          <a:prstGeom prst="bentUpArrow">
            <a:avLst>
              <a:gd name="adj1" fmla="val 25000"/>
              <a:gd name="adj2" fmla="val 25000"/>
              <a:gd name="adj3" fmla="val 425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31" name="ZoneTexte 37">
            <a:extLst>
              <a:ext uri="{FF2B5EF4-FFF2-40B4-BE49-F238E27FC236}">
                <a16:creationId xmlns:a16="http://schemas.microsoft.com/office/drawing/2014/main" id="{B3770407-4A53-4F1A-862F-4FB1A9CA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2073275"/>
            <a:ext cx="3790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Marianne" panose="02000000000000000000" pitchFamily="50" charset="0"/>
              </a:rPr>
              <a:t>SITUATION NON RESOLUE</a:t>
            </a:r>
          </a:p>
        </p:txBody>
      </p:sp>
      <p:sp>
        <p:nvSpPr>
          <p:cNvPr id="33" name="Flèche à angle droit 34">
            <a:extLst>
              <a:ext uri="{FF2B5EF4-FFF2-40B4-BE49-F238E27FC236}">
                <a16:creationId xmlns:a16="http://schemas.microsoft.com/office/drawing/2014/main" id="{B53D847C-971B-4401-BF46-77CF7421F1B7}"/>
              </a:ext>
            </a:extLst>
          </p:cNvPr>
          <p:cNvSpPr/>
          <p:nvPr/>
        </p:nvSpPr>
        <p:spPr>
          <a:xfrm rot="5400000">
            <a:off x="6392863" y="3341688"/>
            <a:ext cx="1054100" cy="514350"/>
          </a:xfrm>
          <a:prstGeom prst="bentUpArrow">
            <a:avLst>
              <a:gd name="adj1" fmla="val 25000"/>
              <a:gd name="adj2" fmla="val 25000"/>
              <a:gd name="adj3" fmla="val 425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33" name="ZoneTexte 37">
            <a:extLst>
              <a:ext uri="{FF2B5EF4-FFF2-40B4-BE49-F238E27FC236}">
                <a16:creationId xmlns:a16="http://schemas.microsoft.com/office/drawing/2014/main" id="{A6B3AFE3-5437-44EC-8607-A75CFBBE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259138"/>
            <a:ext cx="3790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Marianne" panose="02000000000000000000" pitchFamily="50" charset="0"/>
              </a:rPr>
              <a:t>SITUATION NON RESOLUE</a:t>
            </a:r>
          </a:p>
        </p:txBody>
      </p:sp>
      <p:sp>
        <p:nvSpPr>
          <p:cNvPr id="42" name="Flèche à angle droit 34">
            <a:extLst>
              <a:ext uri="{FF2B5EF4-FFF2-40B4-BE49-F238E27FC236}">
                <a16:creationId xmlns:a16="http://schemas.microsoft.com/office/drawing/2014/main" id="{10DEAD65-EF2F-42D5-B677-B8746B813FEA}"/>
              </a:ext>
            </a:extLst>
          </p:cNvPr>
          <p:cNvSpPr/>
          <p:nvPr/>
        </p:nvSpPr>
        <p:spPr>
          <a:xfrm rot="5400000">
            <a:off x="7658100" y="4568825"/>
            <a:ext cx="1536700" cy="1066800"/>
          </a:xfrm>
          <a:prstGeom prst="bentUpArrow">
            <a:avLst>
              <a:gd name="adj1" fmla="val 15033"/>
              <a:gd name="adj2" fmla="val 17774"/>
              <a:gd name="adj3" fmla="val 385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35" name="ZoneTexte 37">
            <a:extLst>
              <a:ext uri="{FF2B5EF4-FFF2-40B4-BE49-F238E27FC236}">
                <a16:creationId xmlns:a16="http://schemas.microsoft.com/office/drawing/2014/main" id="{03796005-4F5D-4969-8CC5-98FD560A0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686300"/>
            <a:ext cx="3790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b="1">
                <a:latin typeface="Marianne" panose="02000000000000000000" pitchFamily="50" charset="0"/>
              </a:rPr>
              <a:t>SITUATION NON RESOLUE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6">
            <a:extLst>
              <a:ext uri="{FF2B5EF4-FFF2-40B4-BE49-F238E27FC236}">
                <a16:creationId xmlns:a16="http://schemas.microsoft.com/office/drawing/2014/main" id="{E76F8ABF-DD41-40B7-8995-BAA7B47D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39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e 1">
            <a:extLst>
              <a:ext uri="{FF2B5EF4-FFF2-40B4-BE49-F238E27FC236}">
                <a16:creationId xmlns:a16="http://schemas.microsoft.com/office/drawing/2014/main" id="{AA8CEAF5-1C63-4EEB-B7C5-BBB5B3EB1E63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1323975"/>
            <a:ext cx="12017375" cy="5514975"/>
            <a:chOff x="-631423" y="617728"/>
            <a:chExt cx="13220065" cy="6412323"/>
          </a:xfrm>
        </p:grpSpPr>
        <p:sp>
          <p:nvSpPr>
            <p:cNvPr id="6151" name="Rectangle 2">
              <a:extLst>
                <a:ext uri="{FF2B5EF4-FFF2-40B4-BE49-F238E27FC236}">
                  <a16:creationId xmlns:a16="http://schemas.microsoft.com/office/drawing/2014/main" id="{EAEC4C3E-851E-4674-BAAD-8B8E6D450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90" y="878806"/>
              <a:ext cx="11933694" cy="597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panose="020B0604020202020204" pitchFamily="34" charset="0"/>
              </a:endParaRPr>
            </a:p>
          </p:txBody>
        </p:sp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id="{55C5B8D4-E104-4A59-A22C-F36E02D410F0}"/>
                </a:ext>
              </a:extLst>
            </p:cNvPr>
            <p:cNvSpPr/>
            <p:nvPr/>
          </p:nvSpPr>
          <p:spPr>
            <a:xfrm>
              <a:off x="7641160" y="4342560"/>
              <a:ext cx="4947482" cy="2512140"/>
            </a:xfrm>
            <a:custGeom>
              <a:avLst/>
              <a:gdLst>
                <a:gd name="connsiteX0" fmla="*/ 0 w 4050223"/>
                <a:gd name="connsiteY0" fmla="*/ 187328 h 1873279"/>
                <a:gd name="connsiteX1" fmla="*/ 187328 w 4050223"/>
                <a:gd name="connsiteY1" fmla="*/ 0 h 1873279"/>
                <a:gd name="connsiteX2" fmla="*/ 3862895 w 4050223"/>
                <a:gd name="connsiteY2" fmla="*/ 0 h 1873279"/>
                <a:gd name="connsiteX3" fmla="*/ 4050223 w 4050223"/>
                <a:gd name="connsiteY3" fmla="*/ 187328 h 1873279"/>
                <a:gd name="connsiteX4" fmla="*/ 4050223 w 4050223"/>
                <a:gd name="connsiteY4" fmla="*/ 1685951 h 1873279"/>
                <a:gd name="connsiteX5" fmla="*/ 3862895 w 4050223"/>
                <a:gd name="connsiteY5" fmla="*/ 1873279 h 1873279"/>
                <a:gd name="connsiteX6" fmla="*/ 187328 w 4050223"/>
                <a:gd name="connsiteY6" fmla="*/ 1873279 h 1873279"/>
                <a:gd name="connsiteX7" fmla="*/ 0 w 4050223"/>
                <a:gd name="connsiteY7" fmla="*/ 1685951 h 1873279"/>
                <a:gd name="connsiteX8" fmla="*/ 0 w 4050223"/>
                <a:gd name="connsiteY8" fmla="*/ 187328 h 187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0223" h="1873279">
                  <a:moveTo>
                    <a:pt x="0" y="187328"/>
                  </a:moveTo>
                  <a:cubicBezTo>
                    <a:pt x="0" y="83870"/>
                    <a:pt x="83870" y="0"/>
                    <a:pt x="187328" y="0"/>
                  </a:cubicBezTo>
                  <a:lnTo>
                    <a:pt x="3862895" y="0"/>
                  </a:lnTo>
                  <a:cubicBezTo>
                    <a:pt x="3966353" y="0"/>
                    <a:pt x="4050223" y="83870"/>
                    <a:pt x="4050223" y="187328"/>
                  </a:cubicBezTo>
                  <a:lnTo>
                    <a:pt x="4050223" y="1685951"/>
                  </a:lnTo>
                  <a:cubicBezTo>
                    <a:pt x="4050223" y="1789409"/>
                    <a:pt x="3966353" y="1873279"/>
                    <a:pt x="3862895" y="1873279"/>
                  </a:cubicBezTo>
                  <a:lnTo>
                    <a:pt x="187328" y="1873279"/>
                  </a:lnTo>
                  <a:cubicBezTo>
                    <a:pt x="83870" y="1873279"/>
                    <a:pt x="0" y="1789409"/>
                    <a:pt x="0" y="1685951"/>
                  </a:cubicBezTo>
                  <a:lnTo>
                    <a:pt x="0" y="187328"/>
                  </a:lnTo>
                  <a:close/>
                </a:path>
              </a:pathLst>
            </a:custGeom>
            <a:ln w="28575">
              <a:solidFill>
                <a:srgbClr val="D67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0400" tIns="562810" rIns="94490" bIns="94490" spcCol="1270"/>
            <a:lstStyle/>
            <a:p>
              <a:pPr marL="171450" lvl="1" indent="-171450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•     Formulaire de demande d’intervention du DAP-PMS.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• Document adressé au pilote de PIAL.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• validation par le pilote de PIAL et transmission valide  au DAP.PMS, à l’adresse : dap.pms@ac-versailles.fr</a:t>
              </a:r>
              <a:endParaRPr lang="fr-FR" sz="1400" dirty="0"/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id="{86DF3A34-C8B6-4472-BBA4-3E3BC6801156}"/>
                </a:ext>
              </a:extLst>
            </p:cNvPr>
            <p:cNvSpPr/>
            <p:nvPr/>
          </p:nvSpPr>
          <p:spPr>
            <a:xfrm>
              <a:off x="-631423" y="3646693"/>
              <a:ext cx="5235635" cy="3383358"/>
            </a:xfrm>
            <a:custGeom>
              <a:avLst/>
              <a:gdLst>
                <a:gd name="connsiteX0" fmla="*/ 0 w 3616794"/>
                <a:gd name="connsiteY0" fmla="*/ 361679 h 3986679"/>
                <a:gd name="connsiteX1" fmla="*/ 361679 w 3616794"/>
                <a:gd name="connsiteY1" fmla="*/ 0 h 3986679"/>
                <a:gd name="connsiteX2" fmla="*/ 3255115 w 3616794"/>
                <a:gd name="connsiteY2" fmla="*/ 0 h 3986679"/>
                <a:gd name="connsiteX3" fmla="*/ 3616794 w 3616794"/>
                <a:gd name="connsiteY3" fmla="*/ 361679 h 3986679"/>
                <a:gd name="connsiteX4" fmla="*/ 3616794 w 3616794"/>
                <a:gd name="connsiteY4" fmla="*/ 3625000 h 3986679"/>
                <a:gd name="connsiteX5" fmla="*/ 3255115 w 3616794"/>
                <a:gd name="connsiteY5" fmla="*/ 3986679 h 3986679"/>
                <a:gd name="connsiteX6" fmla="*/ 361679 w 3616794"/>
                <a:gd name="connsiteY6" fmla="*/ 3986679 h 3986679"/>
                <a:gd name="connsiteX7" fmla="*/ 0 w 3616794"/>
                <a:gd name="connsiteY7" fmla="*/ 3625000 h 3986679"/>
                <a:gd name="connsiteX8" fmla="*/ 0 w 3616794"/>
                <a:gd name="connsiteY8" fmla="*/ 361679 h 398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6794" h="3986679">
                  <a:moveTo>
                    <a:pt x="0" y="361679"/>
                  </a:moveTo>
                  <a:cubicBezTo>
                    <a:pt x="0" y="161929"/>
                    <a:pt x="161929" y="0"/>
                    <a:pt x="361679" y="0"/>
                  </a:cubicBezTo>
                  <a:lnTo>
                    <a:pt x="3255115" y="0"/>
                  </a:lnTo>
                  <a:cubicBezTo>
                    <a:pt x="3454865" y="0"/>
                    <a:pt x="3616794" y="161929"/>
                    <a:pt x="3616794" y="361679"/>
                  </a:cubicBezTo>
                  <a:lnTo>
                    <a:pt x="3616794" y="3625000"/>
                  </a:lnTo>
                  <a:cubicBezTo>
                    <a:pt x="3616794" y="3824750"/>
                    <a:pt x="3454865" y="3986679"/>
                    <a:pt x="3255115" y="3986679"/>
                  </a:cubicBezTo>
                  <a:lnTo>
                    <a:pt x="361679" y="3986679"/>
                  </a:lnTo>
                  <a:cubicBezTo>
                    <a:pt x="161929" y="3986679"/>
                    <a:pt x="0" y="3824750"/>
                    <a:pt x="0" y="3625000"/>
                  </a:cubicBezTo>
                  <a:lnTo>
                    <a:pt x="0" y="361679"/>
                  </a:lnTo>
                  <a:close/>
                </a:path>
              </a:pathLst>
            </a:custGeom>
            <a:ln w="28575">
              <a:solidFill>
                <a:srgbClr val="D67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27493" tIns="1124163" rIns="1212532" bIns="127493" spcCol="1270"/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fr-FR" sz="1400" dirty="0"/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fr-FR" sz="1400" dirty="0"/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453BE7CA-1C98-4AAA-A497-9055AA863E5A}"/>
                </a:ext>
              </a:extLst>
            </p:cNvPr>
            <p:cNvSpPr/>
            <p:nvPr/>
          </p:nvSpPr>
          <p:spPr>
            <a:xfrm>
              <a:off x="7800079" y="650952"/>
              <a:ext cx="4760621" cy="2796394"/>
            </a:xfrm>
            <a:custGeom>
              <a:avLst/>
              <a:gdLst>
                <a:gd name="connsiteX0" fmla="*/ 0 w 4117922"/>
                <a:gd name="connsiteY0" fmla="*/ 224703 h 2247034"/>
                <a:gd name="connsiteX1" fmla="*/ 224703 w 4117922"/>
                <a:gd name="connsiteY1" fmla="*/ 0 h 2247034"/>
                <a:gd name="connsiteX2" fmla="*/ 3893219 w 4117922"/>
                <a:gd name="connsiteY2" fmla="*/ 0 h 2247034"/>
                <a:gd name="connsiteX3" fmla="*/ 4117922 w 4117922"/>
                <a:gd name="connsiteY3" fmla="*/ 224703 h 2247034"/>
                <a:gd name="connsiteX4" fmla="*/ 4117922 w 4117922"/>
                <a:gd name="connsiteY4" fmla="*/ 2022331 h 2247034"/>
                <a:gd name="connsiteX5" fmla="*/ 3893219 w 4117922"/>
                <a:gd name="connsiteY5" fmla="*/ 2247034 h 2247034"/>
                <a:gd name="connsiteX6" fmla="*/ 224703 w 4117922"/>
                <a:gd name="connsiteY6" fmla="*/ 2247034 h 2247034"/>
                <a:gd name="connsiteX7" fmla="*/ 0 w 4117922"/>
                <a:gd name="connsiteY7" fmla="*/ 2022331 h 2247034"/>
                <a:gd name="connsiteX8" fmla="*/ 0 w 4117922"/>
                <a:gd name="connsiteY8" fmla="*/ 224703 h 224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7922" h="2247034">
                  <a:moveTo>
                    <a:pt x="0" y="224703"/>
                  </a:moveTo>
                  <a:cubicBezTo>
                    <a:pt x="0" y="100603"/>
                    <a:pt x="100603" y="0"/>
                    <a:pt x="224703" y="0"/>
                  </a:cubicBezTo>
                  <a:lnTo>
                    <a:pt x="3893219" y="0"/>
                  </a:lnTo>
                  <a:cubicBezTo>
                    <a:pt x="4017319" y="0"/>
                    <a:pt x="4117922" y="100603"/>
                    <a:pt x="4117922" y="224703"/>
                  </a:cubicBezTo>
                  <a:lnTo>
                    <a:pt x="4117922" y="2022331"/>
                  </a:lnTo>
                  <a:cubicBezTo>
                    <a:pt x="4117922" y="2146431"/>
                    <a:pt x="4017319" y="2247034"/>
                    <a:pt x="3893219" y="2247034"/>
                  </a:cubicBezTo>
                  <a:lnTo>
                    <a:pt x="224703" y="2247034"/>
                  </a:lnTo>
                  <a:cubicBezTo>
                    <a:pt x="100603" y="2247034"/>
                    <a:pt x="0" y="2146431"/>
                    <a:pt x="0" y="2022331"/>
                  </a:cubicBezTo>
                  <a:lnTo>
                    <a:pt x="0" y="224703"/>
                  </a:lnTo>
                  <a:close/>
                </a:path>
              </a:pathLst>
            </a:custGeom>
            <a:ln w="28575">
              <a:solidFill>
                <a:srgbClr val="D67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19200" tIns="102700" rIns="102701" bIns="664459" spcCol="1270"/>
            <a:lstStyle/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b="1" dirty="0">
                  <a:latin typeface="Marianne" panose="02000000000000000000" pitchFamily="50" charset="0"/>
                </a:rPr>
                <a:t>Cinq pôles d’accompagnement </a:t>
              </a:r>
              <a:r>
                <a:rPr lang="fr-FR" sz="1200" dirty="0">
                  <a:latin typeface="Marianne" panose="02000000000000000000" pitchFamily="50" charset="0"/>
                </a:rPr>
                <a:t>: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endParaRPr lang="fr-FR" sz="1200" dirty="0">
                <a:latin typeface="Marianne" panose="02000000000000000000" pitchFamily="50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- Trouble du Spectre de l’Autisme (TSA)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- Difficultés à Expression Comportementale (DEC)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- Pôle  d’Accompagnement Pédagogique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- Pôle d’Accompagnement  Médico-social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- Matériel Pédagogique Adapté (MPA)</a:t>
              </a: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C8ED23EE-14EF-4D4F-8DEC-6FD52232610D}"/>
                </a:ext>
              </a:extLst>
            </p:cNvPr>
            <p:cNvSpPr/>
            <p:nvPr/>
          </p:nvSpPr>
          <p:spPr>
            <a:xfrm>
              <a:off x="-631423" y="617728"/>
              <a:ext cx="5027817" cy="2667187"/>
            </a:xfrm>
            <a:custGeom>
              <a:avLst/>
              <a:gdLst>
                <a:gd name="connsiteX0" fmla="*/ 0 w 4509139"/>
                <a:gd name="connsiteY0" fmla="*/ 187234 h 1872339"/>
                <a:gd name="connsiteX1" fmla="*/ 187234 w 4509139"/>
                <a:gd name="connsiteY1" fmla="*/ 0 h 1872339"/>
                <a:gd name="connsiteX2" fmla="*/ 4321905 w 4509139"/>
                <a:gd name="connsiteY2" fmla="*/ 0 h 1872339"/>
                <a:gd name="connsiteX3" fmla="*/ 4509139 w 4509139"/>
                <a:gd name="connsiteY3" fmla="*/ 187234 h 1872339"/>
                <a:gd name="connsiteX4" fmla="*/ 4509139 w 4509139"/>
                <a:gd name="connsiteY4" fmla="*/ 1685105 h 1872339"/>
                <a:gd name="connsiteX5" fmla="*/ 4321905 w 4509139"/>
                <a:gd name="connsiteY5" fmla="*/ 1872339 h 1872339"/>
                <a:gd name="connsiteX6" fmla="*/ 187234 w 4509139"/>
                <a:gd name="connsiteY6" fmla="*/ 1872339 h 1872339"/>
                <a:gd name="connsiteX7" fmla="*/ 0 w 4509139"/>
                <a:gd name="connsiteY7" fmla="*/ 1685105 h 1872339"/>
                <a:gd name="connsiteX8" fmla="*/ 0 w 4509139"/>
                <a:gd name="connsiteY8" fmla="*/ 187234 h 18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9139" h="1872339">
                  <a:moveTo>
                    <a:pt x="0" y="187234"/>
                  </a:moveTo>
                  <a:cubicBezTo>
                    <a:pt x="0" y="83828"/>
                    <a:pt x="83828" y="0"/>
                    <a:pt x="187234" y="0"/>
                  </a:cubicBezTo>
                  <a:lnTo>
                    <a:pt x="4321905" y="0"/>
                  </a:lnTo>
                  <a:cubicBezTo>
                    <a:pt x="4425311" y="0"/>
                    <a:pt x="4509139" y="83828"/>
                    <a:pt x="4509139" y="187234"/>
                  </a:cubicBezTo>
                  <a:lnTo>
                    <a:pt x="4509139" y="1685105"/>
                  </a:lnTo>
                  <a:cubicBezTo>
                    <a:pt x="4509139" y="1788511"/>
                    <a:pt x="4425311" y="1872339"/>
                    <a:pt x="4321905" y="1872339"/>
                  </a:cubicBezTo>
                  <a:lnTo>
                    <a:pt x="187234" y="1872339"/>
                  </a:lnTo>
                  <a:cubicBezTo>
                    <a:pt x="83828" y="1872339"/>
                    <a:pt x="0" y="1788511"/>
                    <a:pt x="0" y="1685105"/>
                  </a:cubicBezTo>
                  <a:lnTo>
                    <a:pt x="0" y="187234"/>
                  </a:lnTo>
                  <a:close/>
                </a:path>
              </a:pathLst>
            </a:custGeom>
            <a:ln w="28575">
              <a:solidFill>
                <a:srgbClr val="D67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4469" tIns="94469" rIns="367200" bIns="562554" spcCol="1270"/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fr-FR" sz="1400" dirty="0"/>
            </a:p>
            <a:p>
              <a:pPr marL="171450" lvl="1" indent="-171450" defTabSz="622300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Accompagner les équipes pédagogiques et éducatives des 1</a:t>
              </a:r>
              <a:r>
                <a:rPr lang="fr-FR" sz="1200" baseline="30000" dirty="0">
                  <a:latin typeface="Marianne" panose="02000000000000000000" pitchFamily="50" charset="0"/>
                </a:rPr>
                <a:t>er</a:t>
              </a:r>
              <a:r>
                <a:rPr lang="fr-FR" sz="1200" dirty="0">
                  <a:latin typeface="Marianne" panose="02000000000000000000" pitchFamily="50" charset="0"/>
                </a:rPr>
                <a:t> et 2</a:t>
              </a:r>
              <a:r>
                <a:rPr lang="fr-FR" sz="1200" baseline="30000" dirty="0">
                  <a:latin typeface="Marianne" panose="02000000000000000000" pitchFamily="50" charset="0"/>
                </a:rPr>
                <a:t>nd</a:t>
              </a:r>
              <a:r>
                <a:rPr lang="fr-FR" sz="1200" dirty="0">
                  <a:latin typeface="Marianne" panose="02000000000000000000" pitchFamily="50" charset="0"/>
                </a:rPr>
                <a:t> degrés dans le cadre de la scolarisation des élèves à besoins éducatifs particuliers, notamment ceux qui présentent des manifestations comportementales inadaptées afin de permettre la mise en place de conditions optimales de scolarisation de ces élèves.</a:t>
              </a: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200" dirty="0">
                  <a:latin typeface="Marianne" panose="02000000000000000000" pitchFamily="50" charset="0"/>
                </a:rPr>
                <a:t>Coordonner des actions partenariales entre des établissements scolaires et médico-sociaux du territoire du PIAL.</a:t>
              </a:r>
            </a:p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fr-FR" sz="1200" dirty="0">
                <a:latin typeface="Marianne" panose="02000000000000000000" pitchFamily="50" charset="0"/>
              </a:endParaRPr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B84A1D66-F5A8-4155-AF36-898323752586}"/>
                </a:ext>
              </a:extLst>
            </p:cNvPr>
            <p:cNvSpPr/>
            <p:nvPr/>
          </p:nvSpPr>
          <p:spPr>
            <a:xfrm>
              <a:off x="3551148" y="1472336"/>
              <a:ext cx="2579397" cy="2399545"/>
            </a:xfrm>
            <a:custGeom>
              <a:avLst/>
              <a:gdLst>
                <a:gd name="connsiteX0" fmla="*/ 0 w 2399474"/>
                <a:gd name="connsiteY0" fmla="*/ 2399474 h 2399474"/>
                <a:gd name="connsiteX1" fmla="*/ 2399474 w 2399474"/>
                <a:gd name="connsiteY1" fmla="*/ 0 h 2399474"/>
                <a:gd name="connsiteX2" fmla="*/ 2399474 w 2399474"/>
                <a:gd name="connsiteY2" fmla="*/ 2399474 h 2399474"/>
                <a:gd name="connsiteX3" fmla="*/ 0 w 2399474"/>
                <a:gd name="connsiteY3" fmla="*/ 2399474 h 2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474" h="2399474">
                  <a:moveTo>
                    <a:pt x="0" y="2399474"/>
                  </a:moveTo>
                  <a:cubicBezTo>
                    <a:pt x="0" y="1074281"/>
                    <a:pt x="1074281" y="0"/>
                    <a:pt x="2399474" y="0"/>
                  </a:cubicBezTo>
                  <a:lnTo>
                    <a:pt x="2399474" y="2399474"/>
                  </a:lnTo>
                  <a:lnTo>
                    <a:pt x="0" y="239947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5030" tIns="845030" rIns="142240" bIns="14224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>
                  <a:latin typeface="Marianne" panose="02000000000000000000" pitchFamily="50" charset="0"/>
                </a:rPr>
                <a:t>MISSION</a:t>
              </a: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BA434D38-AB75-454D-9A93-E2F99C7A21E1}"/>
                </a:ext>
              </a:extLst>
            </p:cNvPr>
            <p:cNvSpPr/>
            <p:nvPr/>
          </p:nvSpPr>
          <p:spPr>
            <a:xfrm>
              <a:off x="6177697" y="1472336"/>
              <a:ext cx="2724346" cy="2456765"/>
            </a:xfrm>
            <a:custGeom>
              <a:avLst/>
              <a:gdLst>
                <a:gd name="connsiteX0" fmla="*/ 0 w 2399474"/>
                <a:gd name="connsiteY0" fmla="*/ 2399474 h 2399474"/>
                <a:gd name="connsiteX1" fmla="*/ 2399474 w 2399474"/>
                <a:gd name="connsiteY1" fmla="*/ 0 h 2399474"/>
                <a:gd name="connsiteX2" fmla="*/ 2399474 w 2399474"/>
                <a:gd name="connsiteY2" fmla="*/ 2399474 h 2399474"/>
                <a:gd name="connsiteX3" fmla="*/ 0 w 2399474"/>
                <a:gd name="connsiteY3" fmla="*/ 2399474 h 2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474" h="2399474">
                  <a:moveTo>
                    <a:pt x="0" y="0"/>
                  </a:moveTo>
                  <a:cubicBezTo>
                    <a:pt x="1325193" y="0"/>
                    <a:pt x="2399474" y="1074281"/>
                    <a:pt x="2399474" y="2399474"/>
                  </a:cubicBezTo>
                  <a:lnTo>
                    <a:pt x="0" y="23994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295587"/>
                <a:satOff val="3892"/>
                <a:lumOff val="23309"/>
                <a:alphaOff val="0"/>
              </a:schemeClr>
            </a:effectRef>
            <a:fontRef idx="minor">
              <a:schemeClr val="lt1"/>
            </a:fontRef>
          </p:style>
          <p:txBody>
            <a:bodyPr lIns="128016" tIns="830806" rIns="830806" bIns="12801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>
                  <a:latin typeface="Marianne" panose="02000000000000000000" pitchFamily="50" charset="0"/>
                </a:rPr>
                <a:t>COMPOSITION</a:t>
              </a:r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F36D69EC-B53C-459C-B5D5-2AD5BA4D1155}"/>
                </a:ext>
              </a:extLst>
            </p:cNvPr>
            <p:cNvSpPr/>
            <p:nvPr/>
          </p:nvSpPr>
          <p:spPr>
            <a:xfrm>
              <a:off x="6177697" y="3884801"/>
              <a:ext cx="2724346" cy="2331251"/>
            </a:xfrm>
            <a:custGeom>
              <a:avLst/>
              <a:gdLst>
                <a:gd name="connsiteX0" fmla="*/ 0 w 2399474"/>
                <a:gd name="connsiteY0" fmla="*/ 2399474 h 2399474"/>
                <a:gd name="connsiteX1" fmla="*/ 2399474 w 2399474"/>
                <a:gd name="connsiteY1" fmla="*/ 0 h 2399474"/>
                <a:gd name="connsiteX2" fmla="*/ 2399474 w 2399474"/>
                <a:gd name="connsiteY2" fmla="*/ 2399474 h 2399474"/>
                <a:gd name="connsiteX3" fmla="*/ 0 w 2399474"/>
                <a:gd name="connsiteY3" fmla="*/ 2399474 h 2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474" h="2399474">
                  <a:moveTo>
                    <a:pt x="2399474" y="0"/>
                  </a:moveTo>
                  <a:cubicBezTo>
                    <a:pt x="2399474" y="1325193"/>
                    <a:pt x="1325193" y="2399474"/>
                    <a:pt x="0" y="2399474"/>
                  </a:cubicBezTo>
                  <a:lnTo>
                    <a:pt x="0" y="0"/>
                  </a:lnTo>
                  <a:lnTo>
                    <a:pt x="239947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591174"/>
                <a:satOff val="7783"/>
                <a:lumOff val="46617"/>
                <a:alphaOff val="0"/>
              </a:schemeClr>
            </a:effectRef>
            <a:fontRef idx="minor">
              <a:schemeClr val="lt1"/>
            </a:fontRef>
          </p:style>
          <p:txBody>
            <a:bodyPr lIns="142240" tIns="142241" rIns="845030" bIns="84503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>
                  <a:latin typeface="Marianne" panose="02000000000000000000" pitchFamily="50" charset="0"/>
                </a:rPr>
                <a:t>SAISINE</a:t>
              </a:r>
              <a:endParaRPr lang="fr-FR" b="1" dirty="0">
                <a:latin typeface="Marianne" panose="02000000000000000000" pitchFamily="50" charset="0"/>
              </a:endParaRP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A87219AB-A7F1-4273-9BF3-C05A484843E5}"/>
                </a:ext>
              </a:extLst>
            </p:cNvPr>
            <p:cNvSpPr/>
            <p:nvPr/>
          </p:nvSpPr>
          <p:spPr>
            <a:xfrm>
              <a:off x="3551148" y="3929100"/>
              <a:ext cx="2579397" cy="2285105"/>
            </a:xfrm>
            <a:custGeom>
              <a:avLst/>
              <a:gdLst>
                <a:gd name="connsiteX0" fmla="*/ 0 w 2399474"/>
                <a:gd name="connsiteY0" fmla="*/ 2399474 h 2399474"/>
                <a:gd name="connsiteX1" fmla="*/ 2399474 w 2399474"/>
                <a:gd name="connsiteY1" fmla="*/ 0 h 2399474"/>
                <a:gd name="connsiteX2" fmla="*/ 2399474 w 2399474"/>
                <a:gd name="connsiteY2" fmla="*/ 2399474 h 2399474"/>
                <a:gd name="connsiteX3" fmla="*/ 0 w 2399474"/>
                <a:gd name="connsiteY3" fmla="*/ 2399474 h 239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9474" h="2399474">
                  <a:moveTo>
                    <a:pt x="2399474" y="2399474"/>
                  </a:moveTo>
                  <a:cubicBezTo>
                    <a:pt x="1074281" y="2399474"/>
                    <a:pt x="0" y="1325193"/>
                    <a:pt x="0" y="0"/>
                  </a:cubicBezTo>
                  <a:lnTo>
                    <a:pt x="2399474" y="0"/>
                  </a:lnTo>
                  <a:lnTo>
                    <a:pt x="2399474" y="239947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-295587"/>
                <a:satOff val="3892"/>
                <a:lumOff val="23309"/>
                <a:alphaOff val="0"/>
              </a:schemeClr>
            </a:effectRef>
            <a:fontRef idx="minor">
              <a:schemeClr val="lt1"/>
            </a:fontRef>
          </p:style>
          <p:txBody>
            <a:bodyPr lIns="845030" tIns="142240" rIns="142240" bIns="845029" spcCol="1270" anchor="ctr"/>
            <a:lstStyle/>
            <a:p>
              <a:pPr algn="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1200" b="1" dirty="0">
                  <a:latin typeface="Marianne" panose="02000000000000000000" pitchFamily="50" charset="0"/>
                </a:rPr>
                <a:t>ACTION</a:t>
              </a:r>
            </a:p>
          </p:txBody>
        </p:sp>
        <p:sp>
          <p:nvSpPr>
            <p:cNvPr id="13" name="Flèche en arc 12">
              <a:extLst>
                <a:ext uri="{FF2B5EF4-FFF2-40B4-BE49-F238E27FC236}">
                  <a16:creationId xmlns:a16="http://schemas.microsoft.com/office/drawing/2014/main" id="{CC83864B-B1B6-4AE6-9EAE-FC9F89FA6E10}"/>
                </a:ext>
              </a:extLst>
            </p:cNvPr>
            <p:cNvSpPr/>
            <p:nvPr/>
          </p:nvSpPr>
          <p:spPr>
            <a:xfrm>
              <a:off x="5660770" y="3369822"/>
              <a:ext cx="829528" cy="719864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Flèche en arc 13">
              <a:extLst>
                <a:ext uri="{FF2B5EF4-FFF2-40B4-BE49-F238E27FC236}">
                  <a16:creationId xmlns:a16="http://schemas.microsoft.com/office/drawing/2014/main" id="{C5E375F7-C088-4726-9168-5701D44D54A1}"/>
                </a:ext>
              </a:extLst>
            </p:cNvPr>
            <p:cNvSpPr/>
            <p:nvPr/>
          </p:nvSpPr>
          <p:spPr>
            <a:xfrm rot="10800000">
              <a:off x="5660770" y="3646693"/>
              <a:ext cx="829528" cy="719864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</p:grpSp>
      <p:sp>
        <p:nvSpPr>
          <p:cNvPr id="6148" name="ZoneTexte 11">
            <a:extLst>
              <a:ext uri="{FF2B5EF4-FFF2-40B4-BE49-F238E27FC236}">
                <a16:creationId xmlns:a16="http://schemas.microsoft.com/office/drawing/2014/main" id="{9BB7E29E-8495-4EAE-A498-948D7D25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2" y="483394"/>
            <a:ext cx="11737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D67000"/>
                </a:solidFill>
                <a:latin typeface="Marianne" panose="02000000000000000000" pitchFamily="50" charset="0"/>
              </a:rPr>
              <a:t>DISPOSITIF D’ACCOMPAGNEMENT DES PIAL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D67000"/>
                </a:solidFill>
                <a:latin typeface="Marianne" panose="02000000000000000000" pitchFamily="50" charset="0"/>
              </a:rPr>
              <a:t>PÉDAGOGIQUE ET MÉDICO-SOCIAL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D67000"/>
                </a:solidFill>
                <a:latin typeface="Marianne" panose="02000000000000000000" pitchFamily="50" charset="0"/>
              </a:rPr>
              <a:t>(DAP.PMS)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 b="1" dirty="0"/>
          </a:p>
        </p:txBody>
      </p:sp>
      <p:sp>
        <p:nvSpPr>
          <p:cNvPr id="6149" name="Espace réservé du numéro de diapositive 1">
            <a:extLst>
              <a:ext uri="{FF2B5EF4-FFF2-40B4-BE49-F238E27FC236}">
                <a16:creationId xmlns:a16="http://schemas.microsoft.com/office/drawing/2014/main" id="{C12A6050-41A4-4AFA-915F-C337354B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146EE5-F0A3-4974-ACD6-F9AF987FF621}" type="slidenum">
              <a:rPr lang="fr-FR" altLang="fr-FR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C1947F30-1007-4013-9A77-4BDD8286F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8" y="4105275"/>
            <a:ext cx="39306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22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114300" indent="-1143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6223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6223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altLang="fr-FR" sz="1200" dirty="0">
                <a:latin typeface="Marianne" panose="02000000000000000000" pitchFamily="50" charset="0"/>
              </a:rPr>
              <a:t>Visite-observation d’un élève en classe, suivie d’un entretien avec le ou les enseignant(s), l’AESH et le directeur/chef de l’établissement. 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altLang="fr-FR" sz="1200" dirty="0">
                <a:latin typeface="Marianne" panose="02000000000000000000" pitchFamily="50" charset="0"/>
              </a:rPr>
              <a:t> Appui et conseil pour accompagner la scolarisation des élèves à besoins spécifiques selon diverses modalités (échange téléphonique, rencontre avec l’équipe, </a:t>
            </a:r>
            <a:r>
              <a:rPr lang="fr-FR" altLang="fr-FR" sz="1200" dirty="0" err="1">
                <a:latin typeface="Marianne" panose="02000000000000000000" pitchFamily="50" charset="0"/>
              </a:rPr>
              <a:t>etc</a:t>
            </a:r>
            <a:r>
              <a:rPr lang="fr-FR" altLang="fr-FR" sz="1200" dirty="0">
                <a:latin typeface="Marianne" panose="02000000000000000000" pitchFamily="50" charset="0"/>
              </a:rPr>
              <a:t>)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altLang="fr-FR" sz="1200" dirty="0">
                <a:latin typeface="Marianne" panose="02000000000000000000" pitchFamily="50" charset="0"/>
              </a:rPr>
              <a:t>Accompagnement des AESH 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altLang="fr-FR" sz="1200" dirty="0">
                <a:latin typeface="Marianne" panose="02000000000000000000" pitchFamily="50" charset="0"/>
              </a:rPr>
              <a:t>Actions de sensibilisation, d’information ou de formation </a:t>
            </a:r>
          </a:p>
          <a:p>
            <a:pPr lvl="1"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altLang="fr-FR" sz="1200" dirty="0" err="1">
                <a:latin typeface="Marianne" panose="02000000000000000000" pitchFamily="50" charset="0"/>
              </a:rPr>
              <a:t>Mat’thèque</a:t>
            </a:r>
            <a:r>
              <a:rPr lang="fr-FR" altLang="fr-FR" sz="1200" dirty="0">
                <a:latin typeface="Marianne" panose="02000000000000000000" pitchFamily="50" charset="0"/>
              </a:rPr>
              <a:t> : mise à disposition de matériel pédagogique adapté pour les enseignants qui scolarisent des élèves bénéficiant d’un Projet Personnalisé de Scolarisation.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4">
            <a:extLst>
              <a:ext uri="{FF2B5EF4-FFF2-40B4-BE49-F238E27FC236}">
                <a16:creationId xmlns:a16="http://schemas.microsoft.com/office/drawing/2014/main" id="{695E53E0-2EB4-496A-9048-0F14C696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ous-titre 2">
            <a:extLst>
              <a:ext uri="{FF2B5EF4-FFF2-40B4-BE49-F238E27FC236}">
                <a16:creationId xmlns:a16="http://schemas.microsoft.com/office/drawing/2014/main" id="{0B9CAD4D-68B2-4499-B29B-9010A5F4B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738" y="4543425"/>
            <a:ext cx="11863387" cy="219233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fr-FR" altLang="fr-FR" b="1">
              <a:solidFill>
                <a:schemeClr val="accent1">
                  <a:lumMod val="75000"/>
                </a:schemeClr>
              </a:solidFill>
              <a:ea typeface="ＭＳ Ｐゴシック" pitchFamily="-106" charset="-128"/>
            </a:endParaRPr>
          </a:p>
          <a:p>
            <a:pPr algn="r" eaLnBrk="1" hangingPunct="1">
              <a:buFont typeface="Arial" charset="0"/>
              <a:buNone/>
              <a:defRPr/>
            </a:pPr>
            <a:endParaRPr lang="fr-FR" altLang="fr-FR" b="1" dirty="0">
              <a:ea typeface="ＭＳ Ｐゴシック" pitchFamily="-106" charset="-128"/>
            </a:endParaRPr>
          </a:p>
        </p:txBody>
      </p:sp>
      <p:sp>
        <p:nvSpPr>
          <p:cNvPr id="7172" name="Espace réservé du numéro de diapositive 4">
            <a:extLst>
              <a:ext uri="{FF2B5EF4-FFF2-40B4-BE49-F238E27FC236}">
                <a16:creationId xmlns:a16="http://schemas.microsoft.com/office/drawing/2014/main" id="{D3BEF570-33B9-4D6F-9D5A-6422EFFB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F5594E-AA18-447E-B43B-6014CF7DB8B2}" type="slidenum">
              <a:rPr lang="fr-FR" altLang="fr-FR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7173" name="Image 3">
            <a:extLst>
              <a:ext uri="{FF2B5EF4-FFF2-40B4-BE49-F238E27FC236}">
                <a16:creationId xmlns:a16="http://schemas.microsoft.com/office/drawing/2014/main" id="{E517FD4C-3D28-4AE9-8275-78CD163B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12049125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940965" y="3867326"/>
            <a:ext cx="10310069" cy="16684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733" dirty="0"/>
              <a:t>Outil d’aide à l’analyse et à l’évaluation de la</a:t>
            </a:r>
            <a:endParaRPr lang="fr-FR" sz="800" dirty="0"/>
          </a:p>
          <a:p>
            <a:pPr marL="0" indent="0">
              <a:buNone/>
            </a:pPr>
            <a:r>
              <a:rPr lang="fr-FR" sz="3733" dirty="0"/>
              <a:t>situation des élèves à besoins éducatifs</a:t>
            </a:r>
            <a:endParaRPr lang="fr-FR" sz="800" dirty="0"/>
          </a:p>
          <a:p>
            <a:pPr marL="0" indent="0">
              <a:buNone/>
            </a:pPr>
            <a:r>
              <a:rPr lang="fr-FR" sz="3733" dirty="0"/>
              <a:t>particuliers</a:t>
            </a:r>
          </a:p>
        </p:txBody>
      </p:sp>
    </p:spTree>
    <p:extLst>
      <p:ext uri="{BB962C8B-B14F-4D97-AF65-F5344CB8AC3E}">
        <p14:creationId xmlns:p14="http://schemas.microsoft.com/office/powerpoint/2010/main" val="42372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345848" y="6246026"/>
            <a:ext cx="612913" cy="365125"/>
          </a:xfrm>
        </p:spPr>
        <p:txBody>
          <a:bodyPr/>
          <a:lstStyle/>
          <a:p>
            <a:r>
              <a:rPr lang="fr-FR">
                <a:solidFill>
                  <a:srgbClr val="000000"/>
                </a:solidFill>
              </a:rPr>
              <a:t>p.3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826915"/>
              </p:ext>
            </p:extLst>
          </p:nvPr>
        </p:nvGraphicFramePr>
        <p:xfrm>
          <a:off x="328613" y="385766"/>
          <a:ext cx="11172826" cy="5798615"/>
        </p:xfrm>
        <a:graphic>
          <a:graphicData uri="http://schemas.openxmlformats.org/drawingml/2006/table">
            <a:tbl>
              <a:tblPr firstRow="1" bandRow="1"/>
              <a:tblGrid>
                <a:gridCol w="2757487">
                  <a:extLst>
                    <a:ext uri="{9D8B030D-6E8A-4147-A177-3AD203B41FA5}">
                      <a16:colId xmlns:a16="http://schemas.microsoft.com/office/drawing/2014/main" val="1053701150"/>
                    </a:ext>
                  </a:extLst>
                </a:gridCol>
                <a:gridCol w="4923121">
                  <a:extLst>
                    <a:ext uri="{9D8B030D-6E8A-4147-A177-3AD203B41FA5}">
                      <a16:colId xmlns:a16="http://schemas.microsoft.com/office/drawing/2014/main" val="1692834160"/>
                    </a:ext>
                  </a:extLst>
                </a:gridCol>
                <a:gridCol w="460683">
                  <a:extLst>
                    <a:ext uri="{9D8B030D-6E8A-4147-A177-3AD203B41FA5}">
                      <a16:colId xmlns:a16="http://schemas.microsoft.com/office/drawing/2014/main" val="2755918984"/>
                    </a:ext>
                  </a:extLst>
                </a:gridCol>
                <a:gridCol w="488359">
                  <a:extLst>
                    <a:ext uri="{9D8B030D-6E8A-4147-A177-3AD203B41FA5}">
                      <a16:colId xmlns:a16="http://schemas.microsoft.com/office/drawing/2014/main" val="1946735502"/>
                    </a:ext>
                  </a:extLst>
                </a:gridCol>
                <a:gridCol w="2543176">
                  <a:extLst>
                    <a:ext uri="{9D8B030D-6E8A-4147-A177-3AD203B41FA5}">
                      <a16:colId xmlns:a16="http://schemas.microsoft.com/office/drawing/2014/main" val="51303169"/>
                    </a:ext>
                  </a:extLst>
                </a:gridCol>
              </a:tblGrid>
              <a:tr h="70803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</a:t>
                      </a:r>
                      <a:r>
                        <a:rPr lang="fr-FR" sz="24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Outil d’aide à l’analyse des besoins particuliers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Précisions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1298"/>
                  </a:ext>
                </a:extLst>
              </a:tr>
              <a:tr h="36463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Autonomie dans les gestes de la vie quotidienne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en mesure de s’habiller, de se déshabiller seul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87"/>
                  </a:ext>
                </a:extLst>
              </a:tr>
              <a:tr h="2325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capable de s’alimenter sans danger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72540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en mesure d’utiliser les toilettes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37169"/>
                  </a:ext>
                </a:extLst>
              </a:tr>
              <a:tr h="372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 aides peuvent-elles être mises en place ?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Quelles sont les ressources de l’école ? (à préciser)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183632"/>
                  </a:ext>
                </a:extLst>
              </a:tr>
              <a:tr h="36463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Mobilité, manipulation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peut-il s’installer seul pour les activités de la classe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439367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peut-il se déplacer seul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101715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locaux sont-ils adaptés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63632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peut-il réaliser des activités de motricité fine ?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04004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a-t-il besoin d’adaptations : lesquelles ? (à préciser)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794334"/>
                  </a:ext>
                </a:extLst>
              </a:tr>
              <a:tr h="3723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bénéficie-t-il d’aides matérielles : béquilles, attelles, chaises, … (à préciser)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762937"/>
                  </a:ext>
                </a:extLst>
              </a:tr>
              <a:tr h="36463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Communication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a-t-il acquis le langage ? (langue française ? / langue maternelle ? 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457893"/>
                  </a:ext>
                </a:extLst>
              </a:tr>
              <a:tr h="22319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compréhensible ? </a:t>
                      </a:r>
                      <a:r>
                        <a:rPr lang="fr-FR" sz="1100" kern="120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articulation / syntaxe)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892520"/>
                  </a:ext>
                </a:extLst>
              </a:tr>
              <a:tr h="364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en capacité de comprendre un message verbal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525996"/>
                  </a:ext>
                </a:extLst>
              </a:tr>
              <a:tr h="364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est-il en capacité de comprendre un message non verbal 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141014"/>
                  </a:ext>
                </a:extLst>
              </a:tr>
              <a:tr h="364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Utilise-t-il d’autres moyens de communication ? </a:t>
                      </a:r>
                      <a:r>
                        <a:rPr lang="fr-FR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(Gestes/ cris,/étreintes/ …)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07789"/>
                  </a:ext>
                </a:extLst>
              </a:tr>
              <a:tr h="5214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utilise-t-il des outils alternatifs de communication ? Dans quel contexte (école, maison…) à préciser </a:t>
                      </a:r>
                      <a:r>
                        <a:rPr lang="fr-FR" sz="11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(pictogrammes /PECS /MAKATON /ordinateur/ LSF,… 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8" marR="56698" marT="28349" marB="283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1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1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1290189" y="6230124"/>
            <a:ext cx="612913" cy="365125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p.4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395244" y="378082"/>
          <a:ext cx="11201401" cy="5852042"/>
        </p:xfrm>
        <a:graphic>
          <a:graphicData uri="http://schemas.openxmlformats.org/drawingml/2006/table">
            <a:tbl>
              <a:tblPr firstRow="1" bandRow="1"/>
              <a:tblGrid>
                <a:gridCol w="2501436">
                  <a:extLst>
                    <a:ext uri="{9D8B030D-6E8A-4147-A177-3AD203B41FA5}">
                      <a16:colId xmlns:a16="http://schemas.microsoft.com/office/drawing/2014/main" val="3902407159"/>
                    </a:ext>
                  </a:extLst>
                </a:gridCol>
                <a:gridCol w="5128984">
                  <a:extLst>
                    <a:ext uri="{9D8B030D-6E8A-4147-A177-3AD203B41FA5}">
                      <a16:colId xmlns:a16="http://schemas.microsoft.com/office/drawing/2014/main" val="1586442706"/>
                    </a:ext>
                  </a:extLst>
                </a:gridCol>
                <a:gridCol w="471295">
                  <a:extLst>
                    <a:ext uri="{9D8B030D-6E8A-4147-A177-3AD203B41FA5}">
                      <a16:colId xmlns:a16="http://schemas.microsoft.com/office/drawing/2014/main" val="1009696820"/>
                    </a:ext>
                  </a:extLst>
                </a:gridCol>
                <a:gridCol w="470739">
                  <a:extLst>
                    <a:ext uri="{9D8B030D-6E8A-4147-A177-3AD203B41FA5}">
                      <a16:colId xmlns:a16="http://schemas.microsoft.com/office/drawing/2014/main" val="2495184475"/>
                    </a:ext>
                  </a:extLst>
                </a:gridCol>
                <a:gridCol w="2628947">
                  <a:extLst>
                    <a:ext uri="{9D8B030D-6E8A-4147-A177-3AD203B41FA5}">
                      <a16:colId xmlns:a16="http://schemas.microsoft.com/office/drawing/2014/main" val="296245410"/>
                    </a:ext>
                  </a:extLst>
                </a:gridCol>
              </a:tblGrid>
              <a:tr h="474420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Tâches et exigences en relation avec la scolarité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poursuit-il les apprentissages de sa classe d’âge ?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Dans quels domaines ? (à préciser)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33513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Y-a-t-il des adaptations mises en œuvre ? 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 préciser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037552"/>
                  </a:ext>
                </a:extLst>
              </a:tr>
              <a:tr h="474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Une programmation adaptée des objectifs d’apprentissage est-elle nécessaire ? Dans quels domaines ? (à préciser)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339322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peut-il suivre les consignes collectives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40700"/>
                  </a:ext>
                </a:extLst>
              </a:tr>
              <a:tr h="3076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L’enseignant doit-il reformuler individuellement les consignes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459"/>
                  </a:ext>
                </a:extLst>
              </a:tr>
              <a:tr h="3076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a-t-il  besoin d’un positionnement spécifique dans la classe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56098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peut-il suivre des activités extra scolaires ?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23388"/>
                  </a:ext>
                </a:extLst>
              </a:tr>
              <a:tr h="3076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Ces activités (extra-scolaires) nécessitent-elles la présence d’une aide humaine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741519"/>
                  </a:ext>
                </a:extLst>
              </a:tr>
              <a:tr h="307657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Tâches et exigences générales, relation avec autrui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Ses capacités d’attention sont-elles normatives au regard de sa classe d’âge 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770487"/>
                  </a:ext>
                </a:extLst>
              </a:tr>
              <a:tr h="474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 outils et des moyens sont-ils mis en œuvre ?   Lesquels ? </a:t>
                      </a:r>
                      <a:r>
                        <a:rPr lang="fr-FR" sz="12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(repères de temps/espace /contrat/fiches méthodologiques/…)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28563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a-t-il des difficultés de mémorisation ?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0519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relations avec ses pairs sont-elles adaptées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41020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relations avec les adultes sont-elles adaptées ?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557824"/>
                  </a:ext>
                </a:extLst>
              </a:tr>
              <a:tr h="30765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participe-t-il a des activités de groupes ? (Si oui à préciser)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02895"/>
                  </a:ext>
                </a:extLst>
              </a:tr>
              <a:tr h="4744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présente-t-il des comportements inadaptés ? Sont-ils récurrents, continus, prévisibles, durables (à préciser)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534177"/>
                  </a:ext>
                </a:extLst>
              </a:tr>
              <a:tr h="26845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L’élève se met-il en danger ? Quand ?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168308"/>
                  </a:ext>
                </a:extLst>
              </a:tr>
              <a:tr h="2684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RASED  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a-t-il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été sollicité ? Si oui quelles suites ont été données ?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FR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296404"/>
                  </a:ext>
                </a:extLst>
              </a:tr>
              <a:tr h="2684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Y-a-t-il des partenaires de soins ?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73" marR="59373" marT="29687" marB="2968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57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5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5" y="108523"/>
            <a:ext cx="2159563" cy="716740"/>
          </a:xfrm>
          <a:prstGeom prst="rect">
            <a:avLst/>
          </a:prstGeom>
        </p:spPr>
      </p:pic>
      <p:sp>
        <p:nvSpPr>
          <p:cNvPr id="6" name="Titre 6"/>
          <p:cNvSpPr>
            <a:spLocks noGrp="1"/>
          </p:cNvSpPr>
          <p:nvPr>
            <p:ph type="ctrTitle"/>
          </p:nvPr>
        </p:nvSpPr>
        <p:spPr>
          <a:xfrm>
            <a:off x="2133600" y="235991"/>
            <a:ext cx="10058400" cy="461803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Accompagnements des élèves par des partenaires extérieurs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9069" y="838385"/>
            <a:ext cx="113765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u="sng" dirty="0">
                <a:solidFill>
                  <a:prstClr val="black"/>
                </a:solidFill>
                <a:latin typeface="Calibri" panose="020F0502020204030204"/>
              </a:rPr>
              <a:t>Accompagnements psycho-éducatifs et supervisions: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Elèves relevant de TSA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aseline="0" dirty="0">
                <a:solidFill>
                  <a:prstClr val="black"/>
                </a:solidFill>
                <a:latin typeface="Calibri" panose="020F0502020204030204"/>
              </a:rPr>
              <a:t>Accompagnement par un(e) accompagnant(e) psycho-éducatif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(APE)relevant d’une association signataire d’une convention avec le rectorat. Supervision par un(e) psychologue de l’association obligatoire (1 fois/période)</a:t>
            </a:r>
          </a:p>
          <a:p>
            <a:pPr marL="342900" lvl="0" indent="-342900" defTabSz="457200">
              <a:buFontTx/>
              <a:buChar char="-"/>
            </a:pPr>
            <a:r>
              <a:rPr kumimoji="0" lang="fr-FR" sz="2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Possibilité</a:t>
            </a:r>
            <a:r>
              <a:rPr kumimoji="0" lang="fr-FR" sz="2000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 supervision de l’AESH par </a:t>
            </a:r>
            <a:r>
              <a:rPr lang="fr-FR" sz="2000" dirty="0">
                <a:solidFill>
                  <a:prstClr val="black"/>
                </a:solidFill>
              </a:rPr>
              <a:t>un(e) psychologue d’une association signataire de la convention avec le rectorat à la demande des parents et avec accord du PE et de l’AESH</a:t>
            </a:r>
          </a:p>
          <a:p>
            <a:pPr lvl="0" defTabSz="457200"/>
            <a:r>
              <a:rPr kumimoji="0" lang="fr-FR" sz="16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Signature d’un avenant</a:t>
            </a:r>
            <a:r>
              <a:rPr kumimoji="0" lang="fr-FR" sz="20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à la convention</a:t>
            </a:r>
            <a:endParaRPr kumimoji="0" lang="fr-FR" sz="2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Interventions</a:t>
            </a:r>
            <a:r>
              <a:rPr kumimoji="0" lang="fr-FR" sz="20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de professionnels d’un SESSAD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Tout élève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relevant d’une notification d’orientation SESSAD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aseline="0" dirty="0">
                <a:solidFill>
                  <a:prstClr val="black"/>
                </a:solidFill>
                <a:latin typeface="Calibri" panose="020F0502020204030204"/>
              </a:rPr>
              <a:t>Intervention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 au sein de l’école et prioritairement hors de la classe sauf besoins particuliers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Signature d’une convention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0" defTabSz="457200">
              <a:defRPr/>
            </a:pPr>
            <a:r>
              <a:rPr lang="fr-FR" sz="2000" b="1" u="sng" dirty="0">
                <a:solidFill>
                  <a:prstClr val="black"/>
                </a:solidFill>
              </a:rPr>
              <a:t>Interventions de professionnels de soin exerçant en secteur libéral</a:t>
            </a:r>
          </a:p>
          <a:p>
            <a:pPr marL="285750" lvl="0" indent="-285750" defTabSz="457200">
              <a:buFontTx/>
              <a:buChar char="-"/>
              <a:defRPr/>
            </a:pPr>
            <a:r>
              <a:rPr lang="fr-FR" sz="2000" dirty="0">
                <a:solidFill>
                  <a:prstClr val="black"/>
                </a:solidFill>
              </a:rPr>
              <a:t>Tout élève relevant d’un PPS pour lequel la CDAPH a notifié des soins prioritairement sur le temps scolaire</a:t>
            </a:r>
          </a:p>
          <a:p>
            <a:pPr marL="285750" lvl="0" indent="-285750" defTabSz="457200">
              <a:buFontTx/>
              <a:buChar char="-"/>
              <a:defRPr/>
            </a:pPr>
            <a:r>
              <a:rPr lang="fr-FR" sz="2000" dirty="0">
                <a:solidFill>
                  <a:prstClr val="black"/>
                </a:solidFill>
              </a:rPr>
              <a:t>Intervention au sein de l’école et </a:t>
            </a:r>
            <a:r>
              <a:rPr lang="fr-FR" sz="2000" b="1" dirty="0">
                <a:solidFill>
                  <a:prstClr val="black"/>
                </a:solidFill>
              </a:rPr>
              <a:t>obligatoirement</a:t>
            </a:r>
            <a:r>
              <a:rPr lang="fr-FR" sz="2000" dirty="0">
                <a:solidFill>
                  <a:prstClr val="black"/>
                </a:solidFill>
              </a:rPr>
              <a:t> hors de la classe</a:t>
            </a:r>
          </a:p>
          <a:p>
            <a:pPr lvl="0" defTabSz="457200">
              <a:defRPr/>
            </a:pPr>
            <a:r>
              <a:rPr lang="fr-FR" sz="20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prstClr val="black"/>
                </a:solidFill>
                <a:sym typeface="Wingdings" panose="05000000000000000000" pitchFamily="2" charset="2"/>
              </a:rPr>
              <a:t>Signature d’une convention</a:t>
            </a:r>
            <a:endParaRPr lang="fr-FR" sz="2000" b="1" dirty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éducateurs spécialisés exerçant en libéral ne relèvent pas du secteur du soin et ne peuvent       intervenir auprès d’un élève.</a:t>
            </a:r>
          </a:p>
        </p:txBody>
      </p:sp>
      <p:sp>
        <p:nvSpPr>
          <p:cNvPr id="3" name="Triangle isocèle 2"/>
          <p:cNvSpPr/>
          <p:nvPr/>
        </p:nvSpPr>
        <p:spPr>
          <a:xfrm>
            <a:off x="398590" y="5638544"/>
            <a:ext cx="658028" cy="46500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61735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66</TotalTime>
  <Words>1117</Words>
  <Application>Microsoft Office PowerPoint</Application>
  <PresentationFormat>Grand écran</PresentationFormat>
  <Paragraphs>140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Marianne</vt:lpstr>
      <vt:lpstr>Times New Roman</vt:lpstr>
      <vt:lpstr>Tw Cen MT</vt:lpstr>
      <vt:lpstr>Ronds dans l’eau</vt:lpstr>
      <vt:lpstr>Réunion Directeurs </vt:lpstr>
      <vt:lpstr> Dispositifs de suivi des situations de scolarisation complexe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Accompagnements des élèves par des partenaires extérieurs</vt:lpstr>
      <vt:lpstr>Documents nécessaire à l’Accompagnement des élèves par des partenaires extérieurs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DE</dc:title>
  <dc:creator>Laurence Duquesnay</dc:creator>
  <cp:lastModifiedBy>anne-claire MEUNIER</cp:lastModifiedBy>
  <cp:revision>8</cp:revision>
  <dcterms:created xsi:type="dcterms:W3CDTF">2023-09-20T04:00:01Z</dcterms:created>
  <dcterms:modified xsi:type="dcterms:W3CDTF">2023-11-27T09:29:44Z</dcterms:modified>
</cp:coreProperties>
</file>