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72" r:id="rId4"/>
    <p:sldId id="259" r:id="rId5"/>
    <p:sldId id="308" r:id="rId6"/>
    <p:sldId id="309" r:id="rId7"/>
    <p:sldId id="316" r:id="rId8"/>
    <p:sldId id="310" r:id="rId9"/>
    <p:sldId id="311" r:id="rId10"/>
    <p:sldId id="312" r:id="rId11"/>
    <p:sldId id="313" r:id="rId12"/>
    <p:sldId id="282" r:id="rId13"/>
    <p:sldId id="295" r:id="rId14"/>
    <p:sldId id="293" r:id="rId15"/>
    <p:sldId id="291" r:id="rId16"/>
    <p:sldId id="284" r:id="rId17"/>
    <p:sldId id="320" r:id="rId18"/>
    <p:sldId id="288" r:id="rId19"/>
    <p:sldId id="286" r:id="rId20"/>
    <p:sldId id="303" r:id="rId21"/>
    <p:sldId id="317" r:id="rId22"/>
    <p:sldId id="301" r:id="rId23"/>
    <p:sldId id="307" r:id="rId24"/>
    <p:sldId id="318" r:id="rId25"/>
    <p:sldId id="315" r:id="rId26"/>
    <p:sldId id="276" r:id="rId27"/>
    <p:sldId id="321" r:id="rId28"/>
    <p:sldId id="26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6416" autoAdjust="0"/>
  </p:normalViewPr>
  <p:slideViewPr>
    <p:cSldViewPr>
      <p:cViewPr varScale="1">
        <p:scale>
          <a:sx n="66" d="100"/>
          <a:sy n="66" d="100"/>
        </p:scale>
        <p:origin x="-142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2B06DF-6B94-49AA-A45A-DB774F759816}" type="doc">
      <dgm:prSet loTypeId="urn:microsoft.com/office/officeart/2005/8/layout/hProcess7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1074E9-2E4F-4E8D-8FCA-798B3EDE7D7E}">
      <dgm:prSet phldrT="[Текст]" custT="1"/>
      <dgm:spPr/>
      <dgm:t>
        <a:bodyPr/>
        <a:lstStyle/>
        <a:p>
          <a:pPr algn="ctr"/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Пополнение предметно-пространственной среды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A99236-6EC0-4127-A43C-2556AA3D93B4}" type="parTrans" cxnId="{61A1EFD5-CD35-4A38-9F19-988EBDA1ABCC}">
      <dgm:prSet/>
      <dgm:spPr/>
      <dgm:t>
        <a:bodyPr/>
        <a:lstStyle/>
        <a:p>
          <a:endParaRPr lang="ru-RU"/>
        </a:p>
      </dgm:t>
    </dgm:pt>
    <dgm:pt modelId="{4924781F-1BC1-4B32-9B0A-0F427CE76B62}" type="sibTrans" cxnId="{61A1EFD5-CD35-4A38-9F19-988EBDA1ABCC}">
      <dgm:prSet/>
      <dgm:spPr/>
      <dgm:t>
        <a:bodyPr/>
        <a:lstStyle/>
        <a:p>
          <a:endParaRPr lang="ru-RU"/>
        </a:p>
      </dgm:t>
    </dgm:pt>
    <dgm:pt modelId="{85AF2F18-37FF-4D75-9CAD-D63A7A98E1D7}">
      <dgm:prSet phldrT="[Текст]" custT="1"/>
      <dgm:spPr/>
      <dgm:t>
        <a:bodyPr/>
        <a:lstStyle/>
        <a:p>
          <a:pPr algn="ctr"/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с социумом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7B0B9E-C056-4DCA-88A3-11F7E952CC55}" type="parTrans" cxnId="{58EBE08F-4D35-4C3B-9626-0089CF0A4296}">
      <dgm:prSet/>
      <dgm:spPr/>
      <dgm:t>
        <a:bodyPr/>
        <a:lstStyle/>
        <a:p>
          <a:endParaRPr lang="ru-RU"/>
        </a:p>
      </dgm:t>
    </dgm:pt>
    <dgm:pt modelId="{A2B25319-5558-489E-B8FD-314E348D892C}" type="sibTrans" cxnId="{58EBE08F-4D35-4C3B-9626-0089CF0A4296}">
      <dgm:prSet/>
      <dgm:spPr/>
      <dgm:t>
        <a:bodyPr/>
        <a:lstStyle/>
        <a:p>
          <a:endParaRPr lang="ru-RU"/>
        </a:p>
      </dgm:t>
    </dgm:pt>
    <dgm:pt modelId="{A609C44F-ABAC-4F35-952D-DF61F714758F}">
      <dgm:prSet phldrT="[Текст]" custT="1"/>
      <dgm:spPr/>
      <dgm:t>
        <a:bodyPr/>
        <a:lstStyle/>
        <a:p>
          <a:pPr algn="ctr"/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Образовательная деятельность с детьми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132262-9B47-410F-A200-56A21D2FCA1B}" type="sibTrans" cxnId="{EBBD474D-5989-4063-A4A6-A86D199EFEC9}">
      <dgm:prSet/>
      <dgm:spPr/>
      <dgm:t>
        <a:bodyPr/>
        <a:lstStyle/>
        <a:p>
          <a:endParaRPr lang="ru-RU"/>
        </a:p>
      </dgm:t>
    </dgm:pt>
    <dgm:pt modelId="{96062372-D6D0-4B60-B162-2B8874FB6596}" type="parTrans" cxnId="{EBBD474D-5989-4063-A4A6-A86D199EFEC9}">
      <dgm:prSet/>
      <dgm:spPr/>
      <dgm:t>
        <a:bodyPr/>
        <a:lstStyle/>
        <a:p>
          <a:endParaRPr lang="ru-RU"/>
        </a:p>
      </dgm:t>
    </dgm:pt>
    <dgm:pt modelId="{22A695A1-59BE-4CE2-BD22-AC96CEAE4DFF}" type="pres">
      <dgm:prSet presAssocID="{D22B06DF-6B94-49AA-A45A-DB774F75981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626D2A-EF3D-4ADF-A524-55942FE5D18B}" type="pres">
      <dgm:prSet presAssocID="{A609C44F-ABAC-4F35-952D-DF61F714758F}" presName="compositeNode" presStyleCnt="0">
        <dgm:presLayoutVars>
          <dgm:bulletEnabled val="1"/>
        </dgm:presLayoutVars>
      </dgm:prSet>
      <dgm:spPr/>
    </dgm:pt>
    <dgm:pt modelId="{DF81D103-7450-46D1-9E71-B9631D1BC913}" type="pres">
      <dgm:prSet presAssocID="{A609C44F-ABAC-4F35-952D-DF61F714758F}" presName="bgRect" presStyleLbl="node1" presStyleIdx="0" presStyleCnt="3" custScaleY="170581" custLinFactNeighborX="-8420" custLinFactNeighborY="12827"/>
      <dgm:spPr/>
      <dgm:t>
        <a:bodyPr/>
        <a:lstStyle/>
        <a:p>
          <a:endParaRPr lang="ru-RU"/>
        </a:p>
      </dgm:t>
    </dgm:pt>
    <dgm:pt modelId="{549EF0E1-DD94-48EB-8DF9-511EE4E5715D}" type="pres">
      <dgm:prSet presAssocID="{A609C44F-ABAC-4F35-952D-DF61F714758F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C9FFFA-33A4-4644-AE9B-3BD59120A338}" type="pres">
      <dgm:prSet presAssocID="{1A132262-9B47-410F-A200-56A21D2FCA1B}" presName="hSp" presStyleCnt="0"/>
      <dgm:spPr/>
    </dgm:pt>
    <dgm:pt modelId="{8B7E27D9-CEC6-4A00-99C6-FCA68BEA6782}" type="pres">
      <dgm:prSet presAssocID="{1A132262-9B47-410F-A200-56A21D2FCA1B}" presName="vProcSp" presStyleCnt="0"/>
      <dgm:spPr/>
    </dgm:pt>
    <dgm:pt modelId="{48DD15C1-7B0B-4BA2-AAA7-2C572A896FB6}" type="pres">
      <dgm:prSet presAssocID="{1A132262-9B47-410F-A200-56A21D2FCA1B}" presName="vSp1" presStyleCnt="0"/>
      <dgm:spPr/>
    </dgm:pt>
    <dgm:pt modelId="{63A1F552-0DD4-4E4E-BF19-15B56ED14CF2}" type="pres">
      <dgm:prSet presAssocID="{1A132262-9B47-410F-A200-56A21D2FCA1B}" presName="simulatedConn" presStyleLbl="solidFgAcc1" presStyleIdx="0" presStyleCnt="2"/>
      <dgm:spPr/>
    </dgm:pt>
    <dgm:pt modelId="{A4526835-F73F-4304-8C72-5D2FC9BBB1C4}" type="pres">
      <dgm:prSet presAssocID="{1A132262-9B47-410F-A200-56A21D2FCA1B}" presName="vSp2" presStyleCnt="0"/>
      <dgm:spPr/>
    </dgm:pt>
    <dgm:pt modelId="{A2301A4C-2F12-4A3E-93BC-3A2E5DFE28B3}" type="pres">
      <dgm:prSet presAssocID="{1A132262-9B47-410F-A200-56A21D2FCA1B}" presName="sibTrans" presStyleCnt="0"/>
      <dgm:spPr/>
    </dgm:pt>
    <dgm:pt modelId="{D726E4E0-23C0-491A-A15E-1ED42D4F0E4A}" type="pres">
      <dgm:prSet presAssocID="{871074E9-2E4F-4E8D-8FCA-798B3EDE7D7E}" presName="compositeNode" presStyleCnt="0">
        <dgm:presLayoutVars>
          <dgm:bulletEnabled val="1"/>
        </dgm:presLayoutVars>
      </dgm:prSet>
      <dgm:spPr/>
    </dgm:pt>
    <dgm:pt modelId="{DE57F3EF-1CC8-42E7-BC39-2ACF302B319A}" type="pres">
      <dgm:prSet presAssocID="{871074E9-2E4F-4E8D-8FCA-798B3EDE7D7E}" presName="bgRect" presStyleLbl="node1" presStyleIdx="1" presStyleCnt="3" custScaleY="170581" custLinFactNeighborY="18869"/>
      <dgm:spPr/>
      <dgm:t>
        <a:bodyPr/>
        <a:lstStyle/>
        <a:p>
          <a:endParaRPr lang="ru-RU"/>
        </a:p>
      </dgm:t>
    </dgm:pt>
    <dgm:pt modelId="{0156834D-EF9B-4CA9-B63B-D82B76130FBD}" type="pres">
      <dgm:prSet presAssocID="{871074E9-2E4F-4E8D-8FCA-798B3EDE7D7E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8C961F-5E43-4980-B8E6-166D43CDF88C}" type="pres">
      <dgm:prSet presAssocID="{4924781F-1BC1-4B32-9B0A-0F427CE76B62}" presName="hSp" presStyleCnt="0"/>
      <dgm:spPr/>
    </dgm:pt>
    <dgm:pt modelId="{A5D408ED-4C22-436A-845F-5D1CB21FEA4D}" type="pres">
      <dgm:prSet presAssocID="{4924781F-1BC1-4B32-9B0A-0F427CE76B62}" presName="vProcSp" presStyleCnt="0"/>
      <dgm:spPr/>
    </dgm:pt>
    <dgm:pt modelId="{0FB72F26-189E-4C82-8DCE-823FCB1C7088}" type="pres">
      <dgm:prSet presAssocID="{4924781F-1BC1-4B32-9B0A-0F427CE76B62}" presName="vSp1" presStyleCnt="0"/>
      <dgm:spPr/>
    </dgm:pt>
    <dgm:pt modelId="{1797C06E-359A-4CA5-A835-1ABE754DE5D6}" type="pres">
      <dgm:prSet presAssocID="{4924781F-1BC1-4B32-9B0A-0F427CE76B62}" presName="simulatedConn" presStyleLbl="solidFgAcc1" presStyleIdx="1" presStyleCnt="2"/>
      <dgm:spPr/>
    </dgm:pt>
    <dgm:pt modelId="{7AA5CCBE-4095-43F8-8741-B898D5836202}" type="pres">
      <dgm:prSet presAssocID="{4924781F-1BC1-4B32-9B0A-0F427CE76B62}" presName="vSp2" presStyleCnt="0"/>
      <dgm:spPr/>
    </dgm:pt>
    <dgm:pt modelId="{6A1B3D73-7BAD-43AB-88D9-387E83BEA20E}" type="pres">
      <dgm:prSet presAssocID="{4924781F-1BC1-4B32-9B0A-0F427CE76B62}" presName="sibTrans" presStyleCnt="0"/>
      <dgm:spPr/>
    </dgm:pt>
    <dgm:pt modelId="{6CD85CB7-F055-4AFA-8B16-67A3FC5130FB}" type="pres">
      <dgm:prSet presAssocID="{85AF2F18-37FF-4D75-9CAD-D63A7A98E1D7}" presName="compositeNode" presStyleCnt="0">
        <dgm:presLayoutVars>
          <dgm:bulletEnabled val="1"/>
        </dgm:presLayoutVars>
      </dgm:prSet>
      <dgm:spPr/>
    </dgm:pt>
    <dgm:pt modelId="{D0256C77-8078-4A2A-8D4C-ADE1136ADC4F}" type="pres">
      <dgm:prSet presAssocID="{85AF2F18-37FF-4D75-9CAD-D63A7A98E1D7}" presName="bgRect" presStyleLbl="node1" presStyleIdx="2" presStyleCnt="3" custScaleY="170581" custLinFactNeighborX="66831" custLinFactNeighborY="-29152"/>
      <dgm:spPr/>
      <dgm:t>
        <a:bodyPr/>
        <a:lstStyle/>
        <a:p>
          <a:endParaRPr lang="ru-RU"/>
        </a:p>
      </dgm:t>
    </dgm:pt>
    <dgm:pt modelId="{0EE581F6-82FE-48CE-9D91-8E8F607D90AC}" type="pres">
      <dgm:prSet presAssocID="{85AF2F18-37FF-4D75-9CAD-D63A7A98E1D7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BDE3F1-F164-4412-8770-68247A0659C0}" type="presOf" srcId="{A609C44F-ABAC-4F35-952D-DF61F714758F}" destId="{DF81D103-7450-46D1-9E71-B9631D1BC913}" srcOrd="0" destOrd="0" presId="urn:microsoft.com/office/officeart/2005/8/layout/hProcess7#1"/>
    <dgm:cxn modelId="{61A1EFD5-CD35-4A38-9F19-988EBDA1ABCC}" srcId="{D22B06DF-6B94-49AA-A45A-DB774F759816}" destId="{871074E9-2E4F-4E8D-8FCA-798B3EDE7D7E}" srcOrd="1" destOrd="0" parTransId="{97A99236-6EC0-4127-A43C-2556AA3D93B4}" sibTransId="{4924781F-1BC1-4B32-9B0A-0F427CE76B62}"/>
    <dgm:cxn modelId="{D6E93441-6E02-439D-BF21-5EB362967046}" type="presOf" srcId="{85AF2F18-37FF-4D75-9CAD-D63A7A98E1D7}" destId="{0EE581F6-82FE-48CE-9D91-8E8F607D90AC}" srcOrd="1" destOrd="0" presId="urn:microsoft.com/office/officeart/2005/8/layout/hProcess7#1"/>
    <dgm:cxn modelId="{7C6CC81C-C794-4F9E-BD78-992601FA6251}" type="presOf" srcId="{85AF2F18-37FF-4D75-9CAD-D63A7A98E1D7}" destId="{D0256C77-8078-4A2A-8D4C-ADE1136ADC4F}" srcOrd="0" destOrd="0" presId="urn:microsoft.com/office/officeart/2005/8/layout/hProcess7#1"/>
    <dgm:cxn modelId="{19388DEE-EFF7-4F38-B97D-AFC73CB922E5}" type="presOf" srcId="{D22B06DF-6B94-49AA-A45A-DB774F759816}" destId="{22A695A1-59BE-4CE2-BD22-AC96CEAE4DFF}" srcOrd="0" destOrd="0" presId="urn:microsoft.com/office/officeart/2005/8/layout/hProcess7#1"/>
    <dgm:cxn modelId="{672C2B40-BC8E-4D97-9C66-A640E34E99C5}" type="presOf" srcId="{871074E9-2E4F-4E8D-8FCA-798B3EDE7D7E}" destId="{DE57F3EF-1CC8-42E7-BC39-2ACF302B319A}" srcOrd="0" destOrd="0" presId="urn:microsoft.com/office/officeart/2005/8/layout/hProcess7#1"/>
    <dgm:cxn modelId="{58EBE08F-4D35-4C3B-9626-0089CF0A4296}" srcId="{D22B06DF-6B94-49AA-A45A-DB774F759816}" destId="{85AF2F18-37FF-4D75-9CAD-D63A7A98E1D7}" srcOrd="2" destOrd="0" parTransId="{DB7B0B9E-C056-4DCA-88A3-11F7E952CC55}" sibTransId="{A2B25319-5558-489E-B8FD-314E348D892C}"/>
    <dgm:cxn modelId="{F1F82999-85FD-4ACE-AB4A-93E2B891DB09}" type="presOf" srcId="{871074E9-2E4F-4E8D-8FCA-798B3EDE7D7E}" destId="{0156834D-EF9B-4CA9-B63B-D82B76130FBD}" srcOrd="1" destOrd="0" presId="urn:microsoft.com/office/officeart/2005/8/layout/hProcess7#1"/>
    <dgm:cxn modelId="{0E30E95E-A153-46F7-B2D7-71284BC97307}" type="presOf" srcId="{A609C44F-ABAC-4F35-952D-DF61F714758F}" destId="{549EF0E1-DD94-48EB-8DF9-511EE4E5715D}" srcOrd="1" destOrd="0" presId="urn:microsoft.com/office/officeart/2005/8/layout/hProcess7#1"/>
    <dgm:cxn modelId="{EBBD474D-5989-4063-A4A6-A86D199EFEC9}" srcId="{D22B06DF-6B94-49AA-A45A-DB774F759816}" destId="{A609C44F-ABAC-4F35-952D-DF61F714758F}" srcOrd="0" destOrd="0" parTransId="{96062372-D6D0-4B60-B162-2B8874FB6596}" sibTransId="{1A132262-9B47-410F-A200-56A21D2FCA1B}"/>
    <dgm:cxn modelId="{B87E2D06-75B2-4518-B178-AAE90D61D557}" type="presParOf" srcId="{22A695A1-59BE-4CE2-BD22-AC96CEAE4DFF}" destId="{5C626D2A-EF3D-4ADF-A524-55942FE5D18B}" srcOrd="0" destOrd="0" presId="urn:microsoft.com/office/officeart/2005/8/layout/hProcess7#1"/>
    <dgm:cxn modelId="{082E4D9B-56FB-48C3-A371-028FA277FBA3}" type="presParOf" srcId="{5C626D2A-EF3D-4ADF-A524-55942FE5D18B}" destId="{DF81D103-7450-46D1-9E71-B9631D1BC913}" srcOrd="0" destOrd="0" presId="urn:microsoft.com/office/officeart/2005/8/layout/hProcess7#1"/>
    <dgm:cxn modelId="{7E6980F2-E182-4577-826E-FBE424B6CF86}" type="presParOf" srcId="{5C626D2A-EF3D-4ADF-A524-55942FE5D18B}" destId="{549EF0E1-DD94-48EB-8DF9-511EE4E5715D}" srcOrd="1" destOrd="0" presId="urn:microsoft.com/office/officeart/2005/8/layout/hProcess7#1"/>
    <dgm:cxn modelId="{121FE11A-AF38-465D-91D6-89E212872ED2}" type="presParOf" srcId="{22A695A1-59BE-4CE2-BD22-AC96CEAE4DFF}" destId="{63C9FFFA-33A4-4644-AE9B-3BD59120A338}" srcOrd="1" destOrd="0" presId="urn:microsoft.com/office/officeart/2005/8/layout/hProcess7#1"/>
    <dgm:cxn modelId="{69295CC6-4B43-47AD-BD42-EB3C81E6E91D}" type="presParOf" srcId="{22A695A1-59BE-4CE2-BD22-AC96CEAE4DFF}" destId="{8B7E27D9-CEC6-4A00-99C6-FCA68BEA6782}" srcOrd="2" destOrd="0" presId="urn:microsoft.com/office/officeart/2005/8/layout/hProcess7#1"/>
    <dgm:cxn modelId="{B80CA79E-1C56-41CE-B100-CB51F7B33AFE}" type="presParOf" srcId="{8B7E27D9-CEC6-4A00-99C6-FCA68BEA6782}" destId="{48DD15C1-7B0B-4BA2-AAA7-2C572A896FB6}" srcOrd="0" destOrd="0" presId="urn:microsoft.com/office/officeart/2005/8/layout/hProcess7#1"/>
    <dgm:cxn modelId="{AE185D07-8107-4A92-AE1C-2B43B340F57B}" type="presParOf" srcId="{8B7E27D9-CEC6-4A00-99C6-FCA68BEA6782}" destId="{63A1F552-0DD4-4E4E-BF19-15B56ED14CF2}" srcOrd="1" destOrd="0" presId="urn:microsoft.com/office/officeart/2005/8/layout/hProcess7#1"/>
    <dgm:cxn modelId="{0758F8CE-58FF-4A5D-871D-EF07B6144C61}" type="presParOf" srcId="{8B7E27D9-CEC6-4A00-99C6-FCA68BEA6782}" destId="{A4526835-F73F-4304-8C72-5D2FC9BBB1C4}" srcOrd="2" destOrd="0" presId="urn:microsoft.com/office/officeart/2005/8/layout/hProcess7#1"/>
    <dgm:cxn modelId="{D7090E48-B0D0-4641-8358-D5494A605D70}" type="presParOf" srcId="{22A695A1-59BE-4CE2-BD22-AC96CEAE4DFF}" destId="{A2301A4C-2F12-4A3E-93BC-3A2E5DFE28B3}" srcOrd="3" destOrd="0" presId="urn:microsoft.com/office/officeart/2005/8/layout/hProcess7#1"/>
    <dgm:cxn modelId="{2F1D8058-893D-4B48-919F-443D974C6734}" type="presParOf" srcId="{22A695A1-59BE-4CE2-BD22-AC96CEAE4DFF}" destId="{D726E4E0-23C0-491A-A15E-1ED42D4F0E4A}" srcOrd="4" destOrd="0" presId="urn:microsoft.com/office/officeart/2005/8/layout/hProcess7#1"/>
    <dgm:cxn modelId="{2C01B34B-3E83-432C-AA09-B2510ACA7FB1}" type="presParOf" srcId="{D726E4E0-23C0-491A-A15E-1ED42D4F0E4A}" destId="{DE57F3EF-1CC8-42E7-BC39-2ACF302B319A}" srcOrd="0" destOrd="0" presId="urn:microsoft.com/office/officeart/2005/8/layout/hProcess7#1"/>
    <dgm:cxn modelId="{0A0467FB-2B74-4021-A7D9-A4745F99045E}" type="presParOf" srcId="{D726E4E0-23C0-491A-A15E-1ED42D4F0E4A}" destId="{0156834D-EF9B-4CA9-B63B-D82B76130FBD}" srcOrd="1" destOrd="0" presId="urn:microsoft.com/office/officeart/2005/8/layout/hProcess7#1"/>
    <dgm:cxn modelId="{A84EAE6C-A845-4D45-8ADF-F802270901A2}" type="presParOf" srcId="{22A695A1-59BE-4CE2-BD22-AC96CEAE4DFF}" destId="{788C961F-5E43-4980-B8E6-166D43CDF88C}" srcOrd="5" destOrd="0" presId="urn:microsoft.com/office/officeart/2005/8/layout/hProcess7#1"/>
    <dgm:cxn modelId="{7028B006-4FB5-4788-B7C9-5D2D04BB56FC}" type="presParOf" srcId="{22A695A1-59BE-4CE2-BD22-AC96CEAE4DFF}" destId="{A5D408ED-4C22-436A-845F-5D1CB21FEA4D}" srcOrd="6" destOrd="0" presId="urn:microsoft.com/office/officeart/2005/8/layout/hProcess7#1"/>
    <dgm:cxn modelId="{4934A872-32EB-4EC8-93DF-418993327F55}" type="presParOf" srcId="{A5D408ED-4C22-436A-845F-5D1CB21FEA4D}" destId="{0FB72F26-189E-4C82-8DCE-823FCB1C7088}" srcOrd="0" destOrd="0" presId="urn:microsoft.com/office/officeart/2005/8/layout/hProcess7#1"/>
    <dgm:cxn modelId="{F25E9D77-A9A2-4B36-BAE4-199CDBD4C7AC}" type="presParOf" srcId="{A5D408ED-4C22-436A-845F-5D1CB21FEA4D}" destId="{1797C06E-359A-4CA5-A835-1ABE754DE5D6}" srcOrd="1" destOrd="0" presId="urn:microsoft.com/office/officeart/2005/8/layout/hProcess7#1"/>
    <dgm:cxn modelId="{651DF7AA-3B7B-4B9E-83DE-77B73C3BDE3D}" type="presParOf" srcId="{A5D408ED-4C22-436A-845F-5D1CB21FEA4D}" destId="{7AA5CCBE-4095-43F8-8741-B898D5836202}" srcOrd="2" destOrd="0" presId="urn:microsoft.com/office/officeart/2005/8/layout/hProcess7#1"/>
    <dgm:cxn modelId="{2E13515B-2400-4B93-816B-0FF7A3BDF154}" type="presParOf" srcId="{22A695A1-59BE-4CE2-BD22-AC96CEAE4DFF}" destId="{6A1B3D73-7BAD-43AB-88D9-387E83BEA20E}" srcOrd="7" destOrd="0" presId="urn:microsoft.com/office/officeart/2005/8/layout/hProcess7#1"/>
    <dgm:cxn modelId="{EC5CC621-DCA3-4D3E-BC16-1CD6CC90362F}" type="presParOf" srcId="{22A695A1-59BE-4CE2-BD22-AC96CEAE4DFF}" destId="{6CD85CB7-F055-4AFA-8B16-67A3FC5130FB}" srcOrd="8" destOrd="0" presId="urn:microsoft.com/office/officeart/2005/8/layout/hProcess7#1"/>
    <dgm:cxn modelId="{1AE87CD9-39B4-4231-9254-303E33114215}" type="presParOf" srcId="{6CD85CB7-F055-4AFA-8B16-67A3FC5130FB}" destId="{D0256C77-8078-4A2A-8D4C-ADE1136ADC4F}" srcOrd="0" destOrd="0" presId="urn:microsoft.com/office/officeart/2005/8/layout/hProcess7#1"/>
    <dgm:cxn modelId="{A730A672-DDDD-4E9B-8DB1-14C23CB961D4}" type="presParOf" srcId="{6CD85CB7-F055-4AFA-8B16-67A3FC5130FB}" destId="{0EE581F6-82FE-48CE-9D91-8E8F607D90AC}" srcOrd="1" destOrd="0" presId="urn:microsoft.com/office/officeart/2005/8/layout/hProcess7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81D103-7450-46D1-9E71-B9631D1BC913}">
      <dsp:nvSpPr>
        <dsp:cNvPr id="0" name=""/>
        <dsp:cNvSpPr/>
      </dsp:nvSpPr>
      <dsp:spPr>
        <a:xfrm>
          <a:off x="0" y="-623086"/>
          <a:ext cx="1985367" cy="4063991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Образовательная деятельность с детьми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-1467699" y="844613"/>
        <a:ext cx="3332472" cy="397073"/>
      </dsp:txXfrm>
    </dsp:sp>
    <dsp:sp modelId="{DE57F3EF-1CC8-42E7-BC39-2ACF302B319A}">
      <dsp:nvSpPr>
        <dsp:cNvPr id="0" name=""/>
        <dsp:cNvSpPr/>
      </dsp:nvSpPr>
      <dsp:spPr>
        <a:xfrm>
          <a:off x="2055316" y="-623086"/>
          <a:ext cx="1985367" cy="4063991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Пополнение предметно-пространственной среды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587616" y="844613"/>
        <a:ext cx="3332472" cy="397073"/>
      </dsp:txXfrm>
    </dsp:sp>
    <dsp:sp modelId="{63A1F552-0DD4-4E4E-BF19-15B56ED14CF2}">
      <dsp:nvSpPr>
        <dsp:cNvPr id="0" name=""/>
        <dsp:cNvSpPr/>
      </dsp:nvSpPr>
      <dsp:spPr>
        <a:xfrm rot="5400000">
          <a:off x="1890242" y="1269688"/>
          <a:ext cx="350001" cy="29780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56C77-8078-4A2A-8D4C-ADE1136ADC4F}">
      <dsp:nvSpPr>
        <dsp:cNvPr id="0" name=""/>
        <dsp:cNvSpPr/>
      </dsp:nvSpPr>
      <dsp:spPr>
        <a:xfrm>
          <a:off x="4110632" y="-623086"/>
          <a:ext cx="1985367" cy="4063991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с социумом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2642933" y="844613"/>
        <a:ext cx="3332472" cy="397073"/>
      </dsp:txXfrm>
    </dsp:sp>
    <dsp:sp modelId="{1797C06E-359A-4CA5-A835-1ABE754DE5D6}">
      <dsp:nvSpPr>
        <dsp:cNvPr id="0" name=""/>
        <dsp:cNvSpPr/>
      </dsp:nvSpPr>
      <dsp:spPr>
        <a:xfrm rot="5400000">
          <a:off x="3945097" y="1269688"/>
          <a:ext cx="350001" cy="29780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41A37-C665-4607-ADF6-2A6F1E9C3010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F7952-C8B3-4DF9-B44B-878549EAD8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F7952-C8B3-4DF9-B44B-878549EAD89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F7952-C8B3-4DF9-B44B-878549EAD89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F7952-C8B3-4DF9-B44B-878549EAD899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F7952-C8B3-4DF9-B44B-878549EAD89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F7952-C8B3-4DF9-B44B-878549EAD899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B838-2CBC-4B50-8FF4-B3E40346BB5B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1EEF-3F68-4270-96ED-BCBC83F0A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B838-2CBC-4B50-8FF4-B3E40346BB5B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1EEF-3F68-4270-96ED-BCBC83F0A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B838-2CBC-4B50-8FF4-B3E40346BB5B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1EEF-3F68-4270-96ED-BCBC83F0A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B838-2CBC-4B50-8FF4-B3E40346BB5B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1EEF-3F68-4270-96ED-BCBC83F0A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B838-2CBC-4B50-8FF4-B3E40346BB5B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1EEF-3F68-4270-96ED-BCBC83F0A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B838-2CBC-4B50-8FF4-B3E40346BB5B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1EEF-3F68-4270-96ED-BCBC83F0A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B838-2CBC-4B50-8FF4-B3E40346BB5B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1EEF-3F68-4270-96ED-BCBC83F0A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B838-2CBC-4B50-8FF4-B3E40346BB5B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1EEF-3F68-4270-96ED-BCBC83F0A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B838-2CBC-4B50-8FF4-B3E40346BB5B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1EEF-3F68-4270-96ED-BCBC83F0A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B838-2CBC-4B50-8FF4-B3E40346BB5B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1EEF-3F68-4270-96ED-BCBC83F0A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B838-2CBC-4B50-8FF4-B3E40346BB5B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21EEF-3F68-4270-96ED-BCBC83F0A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8B838-2CBC-4B50-8FF4-B3E40346BB5B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21EEF-3F68-4270-96ED-BCBC83F0A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ds121\Desktop\&#1069;&#1082;&#1086;&#1083;&#1086;&#1075;&#1080;&#1095;&#1077;&#1089;&#1082;&#1080;&#1081;%20&#1084;&#1091;&#1083;&#1100;&#1090;&#1092;&#1080;&#1083;&#1100;&#1084;%20(1).wmv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gif"/><Relationship Id="rId9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285860"/>
            <a:ext cx="7772400" cy="13470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экологии</a:t>
            </a:r>
            <a:b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«Земля в твоих ладошках»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285728"/>
            <a:ext cx="6400800" cy="631542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№121 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«Золотой колосок» г. Орска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E:\лэпбук Экология\фоны для лэпбука\ekologiya-sos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2714620"/>
            <a:ext cx="5000956" cy="3757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3"/>
          <p:cNvPicPr/>
          <p:nvPr/>
        </p:nvPicPr>
        <p:blipFill>
          <a:blip r:embed="rId3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36" name="CustomShape 1"/>
          <p:cNvSpPr/>
          <p:nvPr/>
        </p:nvSpPr>
        <p:spPr>
          <a:xfrm>
            <a:off x="214282" y="-285776"/>
            <a:ext cx="8568000" cy="129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r>
              <a:t/>
            </a:r>
            <a:br/>
            <a:r>
              <a:rPr lang="ru-RU" sz="2400" b="1" strike="noStrike" spc="-1" dirty="0" err="1">
                <a:solidFill>
                  <a:srgbClr val="7030A0"/>
                </a:solidFill>
                <a:latin typeface="Times New Roman"/>
                <a:ea typeface="DejaVu Sans"/>
              </a:rPr>
              <a:t>Физкультурно</a:t>
            </a:r>
            <a:r>
              <a:rPr lang="ru-RU" sz="2400" b="1" strike="noStrike" spc="-1" dirty="0">
                <a:solidFill>
                  <a:srgbClr val="7030A0"/>
                </a:solidFill>
                <a:latin typeface="Times New Roman"/>
                <a:ea typeface="DejaVu Sans"/>
              </a:rPr>
              <a:t> - оздоровительная деятельность </a:t>
            </a:r>
            <a:r>
              <a:t/>
            </a:r>
            <a:br/>
            <a:endParaRPr lang="ru-RU" sz="2400" b="0" strike="noStrike" spc="-1" dirty="0">
              <a:latin typeface="Arial"/>
            </a:endParaRPr>
          </a:p>
        </p:txBody>
      </p:sp>
      <p:pic>
        <p:nvPicPr>
          <p:cNvPr id="137" name="Рисунок 7"/>
          <p:cNvPicPr/>
          <p:nvPr/>
        </p:nvPicPr>
        <p:blipFill>
          <a:blip r:embed="rId4"/>
          <a:stretch/>
        </p:blipFill>
        <p:spPr>
          <a:xfrm>
            <a:off x="4553280" y="3910320"/>
            <a:ext cx="4380840" cy="271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" name="Picture 2"/>
          <p:cNvPicPr/>
          <p:nvPr/>
        </p:nvPicPr>
        <p:blipFill>
          <a:blip r:embed="rId5"/>
          <a:stretch/>
        </p:blipFill>
        <p:spPr>
          <a:xfrm>
            <a:off x="4286248" y="571480"/>
            <a:ext cx="4608000" cy="3029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9" name="Рисунок 10"/>
          <p:cNvPicPr/>
          <p:nvPr/>
        </p:nvPicPr>
        <p:blipFill>
          <a:blip r:embed="rId6"/>
          <a:stretch/>
        </p:blipFill>
        <p:spPr>
          <a:xfrm>
            <a:off x="216000" y="3922560"/>
            <a:ext cx="4143960" cy="272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0" name="Рисунок 11"/>
          <p:cNvPicPr/>
          <p:nvPr/>
        </p:nvPicPr>
        <p:blipFill>
          <a:blip r:embed="rId7"/>
          <a:stretch/>
        </p:blipFill>
        <p:spPr>
          <a:xfrm>
            <a:off x="0" y="928670"/>
            <a:ext cx="4357118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1" name="CustomShape 2"/>
          <p:cNvSpPr/>
          <p:nvPr/>
        </p:nvSpPr>
        <p:spPr>
          <a:xfrm>
            <a:off x="285720" y="500042"/>
            <a:ext cx="349992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latin typeface="Times New Roman"/>
                <a:ea typeface="DejaVu Sans"/>
              </a:rPr>
              <a:t>Спортивный праздник в старшей группе: </a:t>
            </a:r>
            <a:r>
              <a:rPr lang="ru-RU" sz="1600" b="1" strike="noStrike" spc="-1" dirty="0" smtClean="0">
                <a:latin typeface="Times New Roman"/>
                <a:ea typeface="DejaVu Sans"/>
              </a:rPr>
              <a:t>«Необитаемый остров»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42" name="CustomShape 3"/>
          <p:cNvSpPr/>
          <p:nvPr/>
        </p:nvSpPr>
        <p:spPr>
          <a:xfrm>
            <a:off x="4895280" y="3312000"/>
            <a:ext cx="4034438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latin typeface="Times New Roman"/>
                <a:ea typeface="DejaVu Sans"/>
              </a:rPr>
              <a:t>Подвижные </a:t>
            </a:r>
            <a:r>
              <a:rPr lang="ru-RU" sz="1600" b="1" strike="noStrike" spc="-1" dirty="0" smtClean="0">
                <a:latin typeface="Times New Roman"/>
                <a:ea typeface="DejaVu Sans"/>
              </a:rPr>
              <a:t>игра «Майские бабочки»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43" name="CustomShape 4"/>
          <p:cNvSpPr/>
          <p:nvPr/>
        </p:nvSpPr>
        <p:spPr>
          <a:xfrm>
            <a:off x="1357290" y="4000504"/>
            <a:ext cx="295164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Цветочный вальс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44" name="CustomShape 5"/>
          <p:cNvSpPr/>
          <p:nvPr/>
        </p:nvSpPr>
        <p:spPr>
          <a:xfrm>
            <a:off x="5286380" y="5857892"/>
            <a:ext cx="316764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latin typeface="Times New Roman"/>
                <a:ea typeface="DejaVu Sans"/>
              </a:rPr>
              <a:t>Спортивный досуг:</a:t>
            </a:r>
            <a:endParaRPr lang="ru-RU" sz="1600" b="1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latin typeface="Times New Roman"/>
                <a:ea typeface="DejaVu Sans"/>
              </a:rPr>
              <a:t> «День Нептуна»</a:t>
            </a:r>
            <a:endParaRPr lang="ru-RU" sz="1600" b="1" strike="noStrike" spc="-1" dirty="0">
              <a:latin typeface="Arial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46" name="CustomShape 1"/>
          <p:cNvSpPr/>
          <p:nvPr/>
        </p:nvSpPr>
        <p:spPr>
          <a:xfrm>
            <a:off x="714348" y="0"/>
            <a:ext cx="7771320" cy="86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343080" indent="-342000" algn="ctr"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 dirty="0">
                <a:solidFill>
                  <a:srgbClr val="800080"/>
                </a:solidFill>
                <a:latin typeface="Times New Roman"/>
                <a:ea typeface="DejaVu Sans"/>
              </a:rPr>
              <a:t>Самостоятельная деятельность детей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47" name="Рисунок 4"/>
          <p:cNvPicPr/>
          <p:nvPr/>
        </p:nvPicPr>
        <p:blipFill>
          <a:blip r:embed="rId3"/>
          <a:stretch/>
        </p:blipFill>
        <p:spPr>
          <a:xfrm>
            <a:off x="214282" y="928670"/>
            <a:ext cx="3743640" cy="28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8" name="CustomShape 2"/>
          <p:cNvSpPr/>
          <p:nvPr/>
        </p:nvSpPr>
        <p:spPr>
          <a:xfrm>
            <a:off x="4429124" y="3286124"/>
            <a:ext cx="3571900" cy="3286124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 algn="ctr">
              <a:lnSpc>
                <a:spcPct val="100000"/>
              </a:lnSpc>
            </a:pPr>
            <a:endParaRPr lang="ru-RU" sz="16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9" name="Рисунок 6"/>
          <p:cNvPicPr/>
          <p:nvPr/>
        </p:nvPicPr>
        <p:blipFill>
          <a:blip r:embed="rId5"/>
          <a:stretch/>
        </p:blipFill>
        <p:spPr>
          <a:xfrm>
            <a:off x="4286248" y="1071546"/>
            <a:ext cx="3822480" cy="273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0" name="Рисунок 7"/>
          <p:cNvPicPr/>
          <p:nvPr/>
        </p:nvPicPr>
        <p:blipFill>
          <a:blip r:embed="rId6"/>
          <a:stretch/>
        </p:blipFill>
        <p:spPr>
          <a:xfrm>
            <a:off x="357158" y="3429000"/>
            <a:ext cx="3712484" cy="311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1" name="CustomShape 3"/>
          <p:cNvSpPr/>
          <p:nvPr/>
        </p:nvSpPr>
        <p:spPr>
          <a:xfrm>
            <a:off x="0" y="642918"/>
            <a:ext cx="3880440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latin typeface="Times New Roman"/>
                <a:ea typeface="DejaVu Sans"/>
              </a:rPr>
              <a:t>Рассматривание </a:t>
            </a:r>
            <a:r>
              <a:rPr lang="ru-RU" sz="1600" b="1" strike="noStrike" spc="-1" dirty="0" smtClean="0">
                <a:latin typeface="Times New Roman"/>
                <a:ea typeface="DejaVu Sans"/>
              </a:rPr>
              <a:t>иллюстраций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52" name="CustomShape 4"/>
          <p:cNvSpPr/>
          <p:nvPr/>
        </p:nvSpPr>
        <p:spPr>
          <a:xfrm>
            <a:off x="4429124" y="714356"/>
            <a:ext cx="4357718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latin typeface="Times New Roman"/>
                <a:ea typeface="DejaVu Sans"/>
              </a:rPr>
              <a:t>Дидактические игры </a:t>
            </a:r>
            <a:endParaRPr lang="ru-RU" sz="1600" b="0" strike="noStrike" spc="-1" dirty="0">
              <a:latin typeface="Arial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0"/>
            <a:ext cx="8712968" cy="72007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Пополнение предметно-пространственной среды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AutoShape 2" descr="https://mail.yandex.ru/message_part/IMG-514cba02f63063e06a85f52a6d0a4c86-V.jpg?_uid=1018606116&amp;name=IMG-514cba02f63063e06a85f52a6d0a4c86-V.jpg&amp;hid=1.2&amp;ids=1714182608167895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https://mail.yandex.ru/message_part/IMG-514cba02f63063e06a85f52a6d0a4c86-V.jpg?_uid=1018606116&amp;name=IMG-514cba02f63063e06a85f52a6d0a4c86-V.jpg&amp;hid=1.2&amp;ids=1714182608167895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https://mail.yandex.ru/message_part/IMG-514cba02f63063e06a85f52a6d0a4c86-V.jpg?_uid=1018606116&amp;name=IMG-514cba02f63063e06a85f52a6d0a4c86-V.jpg&amp;hid=1.2&amp;ids=1714182608167895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https://mail.yandex.ru/message_part/IMG-514cba02f63063e06a85f52a6d0a4c86-V.jpg?_uid=1018606116&amp;name=IMG-514cba02f63063e06a85f52a6d0a4c86-V.jpg&amp;hid=1.2&amp;ids=1714182608167895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C:\Users\csgoh\Desktop\IMG_20180517_1245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70"/>
            <a:ext cx="453650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1680" y="785794"/>
            <a:ext cx="4892320" cy="3295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0048" y="3357562"/>
            <a:ext cx="5803952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6"/>
          <a:stretch/>
        </p:blipFill>
        <p:spPr>
          <a:xfrm>
            <a:off x="0" y="3857628"/>
            <a:ext cx="4000528" cy="267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2071670" y="571480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центров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природы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24312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0"/>
            <a:ext cx="7772400" cy="79208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Пополнение предметно-пространственной среды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IMG_20180710_13574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79912" y="3933056"/>
            <a:ext cx="504056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b95ac1435c2213082bdafab0b854a4fd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836712"/>
            <a:ext cx="5214143" cy="2932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072" y="1052736"/>
            <a:ext cx="3159351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28596" y="571480"/>
            <a:ext cx="528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Коллекции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0"/>
            <a:ext cx="8712968" cy="86409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Пополнение предметно-пространственной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Дидактические пособия и книги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_20180719_143259_87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193704"/>
            <a:ext cx="3782203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2" name="AutoShape 2" descr="https://mail.yandex.ru/message_part/IMG-514cba02f63063e06a85f52a6d0a4c86-V.jpg?_uid=1018606116&amp;name=IMG-514cba02f63063e06a85f52a6d0a4c86-V.jpg&amp;hid=1.2&amp;ids=1714182608167895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https://mail.yandex.ru/message_part/IMG-514cba02f63063e06a85f52a6d0a4c86-V.jpg?_uid=1018606116&amp;name=IMG-514cba02f63063e06a85f52a6d0a4c86-V.jpg&amp;hid=1.2&amp;ids=1714182608167895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https://mail.yandex.ru/message_part/IMG-514cba02f63063e06a85f52a6d0a4c86-V.jpg?_uid=1018606116&amp;name=IMG-514cba02f63063e06a85f52a6d0a4c86-V.jpg&amp;hid=1.2&amp;ids=1714182608167895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https://mail.yandex.ru/message_part/IMG-514cba02f63063e06a85f52a6d0a4c86-V.jpg?_uid=1018606116&amp;name=IMG-514cba02f63063e06a85f52a6d0a4c86-V.jpg&amp;hid=1.2&amp;ids=1714182608167895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572000" y="1500174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одзаголовок 17"/>
          <p:cNvSpPr>
            <a:spLocks noGrp="1"/>
          </p:cNvSpPr>
          <p:nvPr>
            <p:ph type="subTitle" idx="1"/>
          </p:nvPr>
        </p:nvSpPr>
        <p:spPr>
          <a:xfrm>
            <a:off x="251520" y="5949280"/>
            <a:ext cx="4464496" cy="432048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Коллекции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Рисунок 26" descr="F:\ЦР\10 гр\Гуля\книги\IMG_20180605_10061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b="25154"/>
          <a:stretch/>
        </p:blipFill>
        <p:spPr bwMode="auto">
          <a:xfrm>
            <a:off x="0" y="714356"/>
            <a:ext cx="2928958" cy="3571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15" name="Рисунок 14" descr="20171012_1409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90966" y="714356"/>
            <a:ext cx="4953034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20171012_1409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14546" y="1428736"/>
            <a:ext cx="3428992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4125496"/>
            <a:ext cx="4857784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024312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31032" y="0"/>
            <a:ext cx="8712968" cy="108011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Пополнение предметно-пространственной среды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AutoShape 2" descr="https://mail.yandex.ru/message_part/IMG-514cba02f63063e06a85f52a6d0a4c86-V.jpg?_uid=1018606116&amp;name=IMG-514cba02f63063e06a85f52a6d0a4c86-V.jpg&amp;hid=1.2&amp;ids=1714182608167895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https://mail.yandex.ru/message_part/IMG-514cba02f63063e06a85f52a6d0a4c86-V.jpg?_uid=1018606116&amp;name=IMG-514cba02f63063e06a85f52a6d0a4c86-V.jpg&amp;hid=1.2&amp;ids=1714182608167895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https://mail.yandex.ru/message_part/IMG-514cba02f63063e06a85f52a6d0a4c86-V.jpg?_uid=1018606116&amp;name=IMG-514cba02f63063e06a85f52a6d0a4c86-V.jpg&amp;hid=1.2&amp;ids=1714182608167895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https://mail.yandex.ru/message_part/IMG-514cba02f63063e06a85f52a6d0a4c86-V.jpg?_uid=1018606116&amp;name=IMG-514cba02f63063e06a85f52a6d0a4c86-V.jpg&amp;hid=1.2&amp;ids=171418260816789524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 descr="F:\ЦР\10 гр\гульнара2\природа\IMG_20180528_090941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4282" y="714356"/>
            <a:ext cx="4572032" cy="3094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IMG_20180719_143130_74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32040" y="714356"/>
            <a:ext cx="4211960" cy="3075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IMG_20180719_143345_483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520" y="4077072"/>
            <a:ext cx="432048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F:\РППС\логопедические группы\10 группа\фото\IMG_20180607_10210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7952"/>
          <a:stretch/>
        </p:blipFill>
        <p:spPr bwMode="auto">
          <a:xfrm>
            <a:off x="4932040" y="3929066"/>
            <a:ext cx="3854802" cy="2668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000628" y="3500438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528" y="37890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Наглядный материал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24312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Лепбуки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Год экологии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G:\лэпбук Экология\Новая папка\IMG2_20171020_1727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071942"/>
            <a:ext cx="3392356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E:\лэпбук Экология\Новая папка\IMG4_20171020_1726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2714620"/>
            <a:ext cx="2725474" cy="363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80517_124641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43438" y="4143380"/>
            <a:ext cx="367240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8" name="AutoShape 2" descr="https://mail.yandex.ru/message_part/IMG-514cba02f63063e06a85f52a6d0a4c86-V.jpg?_uid=304429496&amp;name=IMG-514cba02f63063e06a85f52a6d0a4c86-V.jpg&amp;hid=1.3&amp;ids=171418260816790947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mail.yandex.ru/message_part/IMG-514cba02f63063e06a85f52a6d0a4c86-V.jpg?_uid=304429496&amp;name=IMG-514cba02f63063e06a85f52a6d0a4c86-V.jpg&amp;hid=1.3&amp;ids=171418260816790947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IMG-0401ba7ecf31cdcda2314c6dae84be35-V.jpg"/>
          <p:cNvPicPr>
            <a:picLocks noChangeAspect="1"/>
          </p:cNvPicPr>
          <p:nvPr/>
        </p:nvPicPr>
        <p:blipFill>
          <a:blip r:embed="rId6" cstate="print"/>
          <a:srcRect l="9450" t="6201" r="22039" b="2800"/>
          <a:stretch>
            <a:fillRect/>
          </a:stretch>
        </p:blipFill>
        <p:spPr>
          <a:xfrm rot="5400000">
            <a:off x="5452713" y="892103"/>
            <a:ext cx="3855196" cy="288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20180715_205342_461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9512" y="260648"/>
            <a:ext cx="288032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428596" y="357187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 экологии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Берегите природу»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43438" y="6215082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«Малышам о природе»</a:t>
            </a:r>
            <a:endParaRPr lang="ru-RU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572132" y="188640"/>
            <a:ext cx="3176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«Природа – твой друг»</a:t>
            </a:r>
            <a:endParaRPr lang="ru-RU" sz="1600" dirty="0"/>
          </a:p>
        </p:txBody>
      </p:sp>
      <p:pic>
        <p:nvPicPr>
          <p:cNvPr id="50177" name="Picture 1" descr="H:\РППС, Жукова 15\3. Общеразвивающие группы\7 группа (средняя группа)\Фото РППС 7 гр\познавательное развитие\15.jpg"/>
          <p:cNvPicPr>
            <a:picLocks noChangeAspect="1" noChangeArrowheads="1"/>
          </p:cNvPicPr>
          <p:nvPr/>
        </p:nvPicPr>
        <p:blipFill>
          <a:blip r:embed="rId8" cstate="print"/>
          <a:srcRect l="9577" t="12770" r="9975" b="15721"/>
          <a:stretch>
            <a:fillRect/>
          </a:stretch>
        </p:blipFill>
        <p:spPr bwMode="auto">
          <a:xfrm>
            <a:off x="3000364" y="785794"/>
            <a:ext cx="300039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1796720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2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3082651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3108" y="785794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3885" y="433722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3212975"/>
            <a:ext cx="237626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40" y="735445"/>
            <a:ext cx="1321879" cy="176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5418" y="4377571"/>
            <a:ext cx="1262766" cy="168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967036"/>
            <a:ext cx="1145610" cy="1527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2909" y="4504467"/>
            <a:ext cx="1167594" cy="15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785918" y="214290"/>
            <a:ext cx="3515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«Времена года»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72240374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14338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72007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Лепбуки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C:\Users\home\Downloads\IMG_20180607_10202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18401" b="11960"/>
          <a:stretch/>
        </p:blipFill>
        <p:spPr bwMode="auto">
          <a:xfrm>
            <a:off x="214282" y="-214338"/>
            <a:ext cx="3707904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7" name="Рисунок 6" descr="F:\РППС\логопедические группы\10 группа\фото\IMG_20180607_102219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357422" y="1714488"/>
            <a:ext cx="4300530" cy="2581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80716_192519_457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158" y="4357694"/>
            <a:ext cx="6032142" cy="2312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00207_094213.jpg"/>
          <p:cNvPicPr>
            <a:picLocks noChangeAspect="1"/>
          </p:cNvPicPr>
          <p:nvPr/>
        </p:nvPicPr>
        <p:blipFill>
          <a:blip r:embed="rId6" cstate="print"/>
          <a:srcRect l="5082" t="5901" r="6485" b="3801"/>
          <a:stretch>
            <a:fillRect/>
          </a:stretch>
        </p:blipFill>
        <p:spPr>
          <a:xfrm>
            <a:off x="6300192" y="90343"/>
            <a:ext cx="2520280" cy="3440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660232" y="335699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Лэпбуки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«Зима»</a:t>
            </a:r>
            <a:endParaRPr lang="ru-RU" sz="1600" dirty="0"/>
          </a:p>
        </p:txBody>
      </p:sp>
      <p:pic>
        <p:nvPicPr>
          <p:cNvPr id="11" name="Рисунок 10" descr="IMG-217d0d39e3349bf5f966dafd2203729a-V.jpg"/>
          <p:cNvPicPr>
            <a:picLocks noChangeAspect="1"/>
          </p:cNvPicPr>
          <p:nvPr/>
        </p:nvPicPr>
        <p:blipFill>
          <a:blip r:embed="rId7" cstate="print"/>
          <a:srcRect l="10725" r="20763"/>
          <a:stretch>
            <a:fillRect/>
          </a:stretch>
        </p:blipFill>
        <p:spPr>
          <a:xfrm rot="5400000">
            <a:off x="6198867" y="4003363"/>
            <a:ext cx="3007096" cy="2468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0" y="250030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Лэпбуки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Времена года»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143380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«Весна»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401796720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0"/>
            <a:ext cx="7772400" cy="93610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Макеты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IMG_20180716_07243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476672"/>
            <a:ext cx="2606538" cy="2237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00207_0956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476672"/>
            <a:ext cx="3809995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00207_0956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3357562"/>
            <a:ext cx="409577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F:\ЦР\10 гр\IMG_20180521_11402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8909" t="5604" r="14416"/>
          <a:stretch/>
        </p:blipFill>
        <p:spPr bwMode="auto">
          <a:xfrm>
            <a:off x="2786050" y="1000108"/>
            <a:ext cx="2664296" cy="2410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1520" y="116632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Макет «На лесной полянке»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64088" y="188640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Макет  «В царстве Нептуна»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928926" y="642918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Макет «На озере»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85720" y="3143248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Макет «Водопад в джунглях» </a:t>
            </a:r>
            <a:endParaRPr lang="ru-RU" sz="1400" dirty="0"/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2" y="3321819"/>
            <a:ext cx="4714908" cy="353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4357686" y="3429000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Макет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«Ферма»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401796720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"/>
            <a:ext cx="7772400" cy="64291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500042"/>
            <a:ext cx="85011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Экологические проблемы приобретают глобальный размах. В нашем детском саду большое внимание уделяется формированию экологической культуры детей. Педагоги подводят детей к пониманию того, что все мы вместе, и каждый из нас в отдельности в ответе за Землю, и каждый из нас может сохранять и приумножать её красоту. Знания, полученные детьми в детстве, в дальнейшем могут преобразоваться в прочные убеждения.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2214554"/>
            <a:ext cx="8072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формирование системы осознанно – правильных экологических представлений о природе, основ экологической культуры у детей дошкольного возраста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3286124"/>
            <a:ext cx="8572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pPr marL="342900" lvl="0" indent="-342900"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-развивать понимание взаимосвязей в природе и места человека в них; </a:t>
            </a:r>
          </a:p>
          <a:p>
            <a:pPr marL="342900" lvl="0" indent="-342900"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воспитывать желание беречь природу;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-прививать любовь к родной природе, подводить к пониманию ее хрупкой красоты, формировать к ней бережное отношение, передавая знания об истории, достопримечательностях и экологии родного края;</a:t>
            </a:r>
          </a:p>
          <a:p>
            <a:pPr marL="342900" lvl="0" indent="-342900"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-вовлекать детей в разнообразные виды деятельности в природе и по её охране; </a:t>
            </a:r>
          </a:p>
          <a:p>
            <a:pPr marL="342900" lvl="0" indent="-342900"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-обеспечить непрерывность экологического образования в системе: ДОУ – семья.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72007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Макеты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C:\Users\home\Downloads\IMG_20180607_102035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4069686" cy="280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:\РППС\логопедические группы\10 группа\фото\IMG_20180607_10270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5126"/>
          <a:stretch/>
        </p:blipFill>
        <p:spPr bwMode="auto">
          <a:xfrm>
            <a:off x="428596" y="2857496"/>
            <a:ext cx="3532952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8" name="Рисунок 7" descr="F:\РППС\логопедические группы\10 группа\фото\IMG_20180607_10234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31514" t="18400" r="13111"/>
          <a:stretch/>
        </p:blipFill>
        <p:spPr bwMode="auto">
          <a:xfrm>
            <a:off x="4071934" y="3000372"/>
            <a:ext cx="3744986" cy="3500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9" name="Рисунок 8" descr="F:\ЦР\10 гр\IMG_20180521_11273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r="9510"/>
          <a:stretch/>
        </p:blipFill>
        <p:spPr bwMode="auto">
          <a:xfrm>
            <a:off x="214282" y="571480"/>
            <a:ext cx="4104456" cy="2806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0034" y="28572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Макет «Скотный двор»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0694" y="57148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Макеты деревьев «Времена года» 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71472" y="5929330"/>
            <a:ext cx="3240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Климатический куб (зоны - тайга, пустыня, степная зона, ледяная зона, тундра, лес)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2396" y="4572008"/>
            <a:ext cx="1571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Макет «Климатические зоны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Артика»</a:t>
            </a:r>
            <a:r>
              <a:rPr lang="ru-RU" sz="1400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401796720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11"/>
          <p:cNvPicPr/>
          <p:nvPr/>
        </p:nvPicPr>
        <p:blipFill>
          <a:blip r:embed="rId3"/>
          <a:stretch/>
        </p:blipFill>
        <p:spPr>
          <a:xfrm>
            <a:off x="3008640" y="3162504"/>
            <a:ext cx="6135360" cy="369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785918" y="214290"/>
            <a:ext cx="5857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Акция «Огород – круглый год»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9330" name="Picture 2" descr="https://psv4.userapi.com/c856328/u12861191/docs/d7/9e431df09bad/IMG-179cace36aa660117afe1b5ab716e5a0-V.jpg?extra=0Kxm85XeMc54lISOKWe7cfyLKh378STMcew77ge49OximwmNUL7v8oa8SAkUJuMlDmamGNogbsoWf0YLZQbS6aI3GLCB2aO9tiOJjAVf5keQL9x3frmw-fptnxGiMERgbPHvjjGGzqAt91_jl2X3Ud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14356"/>
            <a:ext cx="4849839" cy="3637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2" name="Picture 4" descr="https://psv4.userapi.com/c856216/u12861191/docs/d11/a6e80622e536/IMG-f7730f18d9d14d68d0afc5010f557f89-V.jpg?extra=cFStT30TeYXKPpikBY63Nk9HquWRlBEFB_LnI61KTm9iMbjAY0NQGc5X5e6NcCqtS1Xhcx9GDBwN0gs50aNdNfHgJ56bgXdwUhfys8hp4AOZiBcd9TG1nu75P0v-NqWXW1PaAl8_B9YjeyXajBefAY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643314"/>
            <a:ext cx="2250279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4" name="Picture 6" descr="https://psv4.userapi.com/c856220/u12861191/docs/d13/f98dcf9ce360/IMG-c4ddd150c2578a76238e2a9040b919d6-V.jpg?extra=xNnL8EFL76eI3cpjTg5_MPA9_UcWNQBOj1-oTnBz6ndvxsgnB4aJ9Cyxk25gd2epdXLZoyolHPqP7sXNUkEWvAs8qGWHSN5cAp87QrfnVtnWExgmMJPvcdcH6Q02x-jVd_gvNTwM32MZjdJPNfIdfN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857232"/>
            <a:ext cx="3976715" cy="2982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0"/>
            <a:ext cx="7772400" cy="72007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Макет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экограда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IMG_20180716_151300_83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00042"/>
            <a:ext cx="4357718" cy="585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14810" y="4214818"/>
            <a:ext cx="47148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процессе работы по развитию игры с макетом решаются следующие задачи:</a:t>
            </a:r>
          </a:p>
          <a:p>
            <a:pPr algn="just" fontAlgn="base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-создаются условия для обогащения представлений 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детей  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 природе и условии для жизни растительного и животного мира;</a:t>
            </a:r>
          </a:p>
          <a:p>
            <a:pPr algn="just" fontAlgn="base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-развивается познавательный интерес к живой природе, эмоциональная отзывчивость и любознательность;</a:t>
            </a:r>
          </a:p>
          <a:p>
            <a:pPr algn="just" fontAlgn="base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-формируются навыки правильного поведения в природе;</a:t>
            </a:r>
          </a:p>
          <a:p>
            <a:pPr algn="just" fontAlgn="base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-воспитывается доброжелательность, отзывчивость к миру природы, бережное отношение к ней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1" name="Picture 1" descr="H:\Козлова О.В\мои фото с телефона\Новая папка\20170829_1123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642918"/>
            <a:ext cx="4643438" cy="3482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1796720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 -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"/>
            <a:ext cx="7772400" cy="112474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работа «Бережем  планету вместе»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Магзумова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Айнура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50004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2214554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3286124"/>
            <a:ext cx="857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/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Экологический мультфильм (1)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00166" y="1214422"/>
            <a:ext cx="6762776" cy="507208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864000" y="260640"/>
            <a:ext cx="7771320" cy="64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7030A0"/>
                </a:solidFill>
                <a:latin typeface="Times New Roman"/>
                <a:ea typeface="DejaVu Sans"/>
              </a:rPr>
              <a:t>Работа с родителями:</a:t>
            </a:r>
            <a:r>
              <a:t/>
            </a:r>
            <a:br/>
            <a:endParaRPr lang="ru-RU" sz="2400" b="0" strike="noStrike" spc="-1" dirty="0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4214810" y="4045320"/>
            <a:ext cx="4712830" cy="28126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C9211E"/>
                </a:solidFill>
                <a:latin typeface="Times New Roman"/>
              </a:rPr>
              <a:t>Выставка работ в средней группе: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C9211E"/>
                </a:solidFill>
                <a:latin typeface="Times New Roman"/>
              </a:rPr>
              <a:t>«Дары осени»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157" name="Рисунок 8"/>
          <p:cNvPicPr/>
          <p:nvPr/>
        </p:nvPicPr>
        <p:blipFill>
          <a:blip r:embed="rId4"/>
          <a:stretch/>
        </p:blipFill>
        <p:spPr>
          <a:xfrm rot="5400000">
            <a:off x="657042" y="3124752"/>
            <a:ext cx="3361950" cy="3675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8" name="CustomShape 3"/>
          <p:cNvSpPr/>
          <p:nvPr/>
        </p:nvSpPr>
        <p:spPr>
          <a:xfrm rot="5400000">
            <a:off x="716799" y="288179"/>
            <a:ext cx="3209808" cy="392909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59" name="CustomShape 4"/>
          <p:cNvSpPr/>
          <p:nvPr/>
        </p:nvSpPr>
        <p:spPr>
          <a:xfrm>
            <a:off x="1835640" y="1083960"/>
            <a:ext cx="4823640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0" name="Рисунок 159"/>
          <p:cNvPicPr/>
          <p:nvPr/>
        </p:nvPicPr>
        <p:blipFill>
          <a:blip r:embed="rId6"/>
          <a:stretch/>
        </p:blipFill>
        <p:spPr>
          <a:xfrm>
            <a:off x="4464000" y="648000"/>
            <a:ext cx="4415400" cy="3311640"/>
          </a:xfrm>
          <a:prstGeom prst="rect">
            <a:avLst/>
          </a:prstGeom>
          <a:ln>
            <a:noFill/>
          </a:ln>
        </p:spPr>
      </p:pic>
      <p:sp>
        <p:nvSpPr>
          <p:cNvPr id="161" name="CustomShape 5"/>
          <p:cNvSpPr/>
          <p:nvPr/>
        </p:nvSpPr>
        <p:spPr>
          <a:xfrm>
            <a:off x="357158" y="642918"/>
            <a:ext cx="2357454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111111"/>
                </a:solidFill>
                <a:latin typeface="Times New Roman"/>
              </a:rPr>
              <a:t>Творческая работа на тему: «Осенний венок</a:t>
            </a:r>
            <a:r>
              <a:rPr lang="ru-RU" sz="1600" b="1" strike="noStrike" spc="-1" dirty="0" smtClean="0">
                <a:solidFill>
                  <a:srgbClr val="111111"/>
                </a:solidFill>
                <a:latin typeface="Times New Roman"/>
              </a:rPr>
              <a:t>»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62" name="CustomShape 6"/>
          <p:cNvSpPr/>
          <p:nvPr/>
        </p:nvSpPr>
        <p:spPr>
          <a:xfrm>
            <a:off x="4536000" y="720000"/>
            <a:ext cx="4247640" cy="81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800080"/>
                </a:solidFill>
                <a:latin typeface="Times New Roman"/>
              </a:rPr>
              <a:t>Поделка из природного материала в подготовительной группе: «Лебединое озеро»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63" name="CustomShape 7"/>
          <p:cNvSpPr/>
          <p:nvPr/>
        </p:nvSpPr>
        <p:spPr>
          <a:xfrm>
            <a:off x="785786" y="5857892"/>
            <a:ext cx="331164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chemeClr val="bg1"/>
                </a:solidFill>
                <a:latin typeface="Times New Roman"/>
              </a:rPr>
              <a:t>Поделка из </a:t>
            </a:r>
            <a:r>
              <a:rPr lang="ru-RU" sz="1600" b="1" strike="noStrike" spc="-1" dirty="0" smtClean="0">
                <a:solidFill>
                  <a:schemeClr val="bg1"/>
                </a:solidFill>
                <a:latin typeface="Times New Roman"/>
              </a:rPr>
              <a:t>шишек:</a:t>
            </a:r>
          </a:p>
          <a:p>
            <a:pPr algn="ctr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ru-RU" sz="1600" b="1" strike="noStrike" spc="-1" dirty="0">
                <a:solidFill>
                  <a:schemeClr val="bg1"/>
                </a:solidFill>
                <a:latin typeface="Times New Roman"/>
              </a:rPr>
              <a:t>«Лес» средняя группа</a:t>
            </a:r>
            <a:endParaRPr lang="ru-RU" sz="160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-785850" y="0"/>
            <a:ext cx="7771320" cy="93492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7030A0"/>
                </a:solidFill>
                <a:latin typeface="Times New Roman"/>
                <a:ea typeface="DejaVu Sans"/>
              </a:rPr>
              <a:t>Работа с родителями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2" name="Содержимое 3" descr="Фото15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00174"/>
            <a:ext cx="3286148" cy="4381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H:\Documents and Settings\Администратор\Рабочий стол\Фото\Фото1506.jpg"/>
          <p:cNvPicPr>
            <a:picLocks noChangeAspect="1" noChangeArrowheads="1"/>
          </p:cNvPicPr>
          <p:nvPr/>
        </p:nvPicPr>
        <p:blipFill>
          <a:blip r:embed="rId4" cstate="print"/>
          <a:srcRect b="15123"/>
          <a:stretch>
            <a:fillRect/>
          </a:stretch>
        </p:blipFill>
        <p:spPr bwMode="auto">
          <a:xfrm>
            <a:off x="5357818" y="2714620"/>
            <a:ext cx="3471874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5" cstate="print"/>
          <a:srcRect l="9375" t="10417" r="22562"/>
          <a:stretch>
            <a:fillRect/>
          </a:stretch>
        </p:blipFill>
        <p:spPr bwMode="auto">
          <a:xfrm rot="5400000">
            <a:off x="1890206" y="2967522"/>
            <a:ext cx="4149142" cy="3071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857224" y="285728"/>
            <a:ext cx="4000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Скворечник для птиц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«Каждому певцу по дворцу»</a:t>
            </a:r>
          </a:p>
          <a:p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6"/>
          <a:srcRect t="14634" b="10366"/>
          <a:stretch>
            <a:fillRect/>
          </a:stretch>
        </p:blipFill>
        <p:spPr bwMode="auto">
          <a:xfrm>
            <a:off x="5357818" y="0"/>
            <a:ext cx="3143248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0"/>
            <a:ext cx="5398368" cy="576063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Взаимодействие с социумом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191010_113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124744"/>
            <a:ext cx="1939073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20200206_1105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825044"/>
            <a:ext cx="4043941" cy="3032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Игорь Ионов\Desktop\театр\IMG_20200206_1106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980728"/>
            <a:ext cx="3995936" cy="2865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285720" y="571480"/>
            <a:ext cx="3929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Экскурсия в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Орский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драматический театр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Сказка «Царевна-лягушка»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AutoShape 2" descr="https://mail.yandex.ru/message_part/IMG-72462b1faa8dcf5f97c2abf2bd099449-V.jpg?_uid=304429496&amp;name=IMG-72462b1faa8dcf5f97c2abf2bd099449-V.jpg&amp;hid=1.2&amp;ids=17085531086336940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 descr="IMG-72462b1faa8dcf5f97c2abf2bd099449-V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188640"/>
            <a:ext cx="2733768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 rot="10800000" flipV="1">
            <a:off x="5896230" y="0"/>
            <a:ext cx="32477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Экскурсия в филиал детской библиотеки №2 г.Орска      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 просмотр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мультимедийной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презентации «Земля наш общий дом)</a:t>
            </a:r>
          </a:p>
        </p:txBody>
      </p:sp>
      <p:pic>
        <p:nvPicPr>
          <p:cNvPr id="2052" name="Picture 4" descr="https://i.mycdn.me/i?r=AyH4iRPQ2q0otWIFepML2LxRAIfMTIB2JOwl5GDW5_CN0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905672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/>
          <p:cNvSpPr txBox="1"/>
          <p:nvPr/>
        </p:nvSpPr>
        <p:spPr>
          <a:xfrm>
            <a:off x="500034" y="3857628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Экскурсия в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Орский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краеведческий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музей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(экспозиция «Заповедники Оренбуржья»)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00628" y="392906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Экскурсия в парк Северный (знакомство с местной флорой)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24312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72007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Игорь Ионов\Downloads\IMG_20200207_10464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692696"/>
            <a:ext cx="2011289" cy="2688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6dd6e15c8551deb21373d19aea1d067c-b-mail-icon_lang-az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3376612"/>
            <a:ext cx="152400" cy="104775"/>
          </a:xfrm>
          <a:prstGeom prst="rect">
            <a:avLst/>
          </a:prstGeom>
        </p:spPr>
      </p:pic>
      <p:pic>
        <p:nvPicPr>
          <p:cNvPr id="7" name="Рисунок 6" descr="агитация2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692696"/>
            <a:ext cx="1988479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грамота 2 место2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692696"/>
            <a:ext cx="204080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грамоты2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4248" y="620688"/>
            <a:ext cx="198848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грамоты22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83768" y="3645024"/>
            <a:ext cx="2177893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лауреат24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88024" y="3717032"/>
            <a:ext cx="209313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грамоты23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717032"/>
            <a:ext cx="209313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29454" y="3214686"/>
            <a:ext cx="1952475" cy="34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1796720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2160239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 должны воспитывать у детей чувство сострадания, научить видеть красоту окружающего мира, и это не пройдёт даром. Если ребенок будет бережно относиться ко всему, и беречь этот «дом», он будет внимателен не только к окружающему миру, но и к вам, взрослым.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4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2857496"/>
            <a:ext cx="5715049" cy="36410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85778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224135"/>
          </a:xfrm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проекта.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928670"/>
            <a:ext cx="8496944" cy="4824536"/>
          </a:xfrm>
        </p:spPr>
        <p:txBody>
          <a:bodyPr>
            <a:noAutofit/>
          </a:bodyPr>
          <a:lstStyle/>
          <a:p>
            <a:pPr algn="l"/>
            <a:r>
              <a:rPr lang="ru-RU" sz="18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детей сформируются:</a:t>
            </a:r>
            <a:endPara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экологические знания, экологическая культура;</a:t>
            </a:r>
          </a:p>
          <a:p>
            <a:pPr algn="l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сознание важности природоохранных мероприятий;</a:t>
            </a:r>
          </a:p>
          <a:p>
            <a:pPr algn="l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навыки правильного поведения в природной среде;</a:t>
            </a:r>
          </a:p>
          <a:p>
            <a:pPr algn="l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чувство милосердия и гуманного отношения к объектам природе;</a:t>
            </a:r>
          </a:p>
          <a:p>
            <a:pPr algn="l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эстетическое отношение к окружающей действительности, желание   отражать впечатления, полученные в процессе общения с природой в художественно – творческой  деятельности.</a:t>
            </a:r>
          </a:p>
          <a:p>
            <a:pPr algn="l"/>
            <a:r>
              <a:rPr lang="ru-RU" sz="18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родителей:</a:t>
            </a:r>
            <a:endPara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расширятся знания по экологическому воспитанию детей;</a:t>
            </a:r>
          </a:p>
          <a:p>
            <a:pPr algn="l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повысится интерес к совместной деятельности по защите охране  природы;</a:t>
            </a:r>
          </a:p>
          <a:p>
            <a:pPr algn="l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гармонизируются детско-педагогические отношения;</a:t>
            </a:r>
          </a:p>
          <a:p>
            <a:pPr algn="l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повысится уровень экологической культуры личности.</a:t>
            </a:r>
          </a:p>
          <a:p>
            <a:pPr algn="l"/>
            <a:r>
              <a:rPr lang="ru-RU" sz="1800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педагогов:</a:t>
            </a:r>
            <a:endPara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повышение профессионализма;</a:t>
            </a:r>
          </a:p>
          <a:p>
            <a:pPr algn="l"/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- внедрение новых методов и технологий  в работе с детьми и родителями по   экологическому воспитанию.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36024312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2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5800" y="-243408"/>
            <a:ext cx="7772400" cy="136815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по проекту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8208912" cy="5832648"/>
          </a:xfrm>
        </p:spPr>
        <p:txBody>
          <a:bodyPr/>
          <a:lstStyle/>
          <a:p>
            <a:pPr lvl="0"/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Данный проект направлен на формирование у детей научно - познавательного, эмоционально - нравственного, 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практически 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деятельного отношения к окружающей среде. </a:t>
            </a:r>
          </a:p>
          <a:p>
            <a:pPr marL="342900" lvl="0" indent="-342900"/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ПРОЕКТА: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январь-декабрь </a:t>
            </a:r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2017г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>
              <a:tabLst>
                <a:tab pos="6543675" algn="l"/>
              </a:tabLs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292359494"/>
              </p:ext>
            </p:extLst>
          </p:nvPr>
        </p:nvGraphicFramePr>
        <p:xfrm>
          <a:off x="1524000" y="2643182"/>
          <a:ext cx="6096000" cy="281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95632622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714348" y="0"/>
            <a:ext cx="7771320" cy="934920"/>
          </a:xfrm>
          <a:prstGeom prst="rect">
            <a:avLst/>
          </a:prstGeom>
          <a:noFill/>
          <a:ln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rgbClr val="7030A0"/>
                </a:solidFill>
                <a:latin typeface="Times New Roman"/>
              </a:rPr>
              <a:t>Экологическое движение</a:t>
            </a: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7030A0"/>
                </a:solidFill>
                <a:latin typeface="Times New Roman"/>
              </a:rPr>
              <a:t>«Друзья природы»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99" name="Picture 2"/>
          <p:cNvPicPr/>
          <p:nvPr/>
        </p:nvPicPr>
        <p:blipFill>
          <a:blip r:embed="rId3"/>
          <a:stretch/>
        </p:blipFill>
        <p:spPr>
          <a:xfrm>
            <a:off x="285720" y="714356"/>
            <a:ext cx="4542840" cy="2904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" name="Рисунок 10"/>
          <p:cNvPicPr/>
          <p:nvPr/>
        </p:nvPicPr>
        <p:blipFill>
          <a:blip r:embed="rId4"/>
          <a:stretch/>
        </p:blipFill>
        <p:spPr>
          <a:xfrm>
            <a:off x="4752000" y="936000"/>
            <a:ext cx="3743280" cy="2591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1" name="CustomShape 2"/>
          <p:cNvSpPr/>
          <p:nvPr/>
        </p:nvSpPr>
        <p:spPr>
          <a:xfrm>
            <a:off x="357158" y="3500438"/>
            <a:ext cx="4172002" cy="2785994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3"/>
          <p:cNvSpPr/>
          <p:nvPr/>
        </p:nvSpPr>
        <p:spPr>
          <a:xfrm>
            <a:off x="1071360" y="2714760"/>
            <a:ext cx="2951280" cy="72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Проект по познавательно-исследовательской деятельности: «Юный эколог»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103" name="CustomShape 4"/>
          <p:cNvSpPr/>
          <p:nvPr/>
        </p:nvSpPr>
        <p:spPr>
          <a:xfrm>
            <a:off x="5715008" y="642918"/>
            <a:ext cx="3095280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latin typeface="Times New Roman"/>
                <a:ea typeface="DejaVu Sans"/>
              </a:rPr>
              <a:t>Конкурс «Песочные фантазии»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104" name="Рисунок 11"/>
          <p:cNvPicPr/>
          <p:nvPr/>
        </p:nvPicPr>
        <p:blipFill>
          <a:blip r:embed="rId6"/>
          <a:stretch/>
        </p:blipFill>
        <p:spPr>
          <a:xfrm>
            <a:off x="4643438" y="3857628"/>
            <a:ext cx="4000686" cy="2786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5" name="CustomShape 5"/>
          <p:cNvSpPr/>
          <p:nvPr/>
        </p:nvSpPr>
        <p:spPr>
          <a:xfrm>
            <a:off x="4929120" y="3571920"/>
            <a:ext cx="309528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Рассматривание иллюстраций экологического содержания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06" name="CustomShape 6"/>
          <p:cNvSpPr/>
          <p:nvPr/>
        </p:nvSpPr>
        <p:spPr>
          <a:xfrm>
            <a:off x="428596" y="6128640"/>
            <a:ext cx="3571200" cy="72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Совместная образовательная деятельность во 2 младшей группе «Витамины круглый год»</a:t>
            </a:r>
            <a:endParaRPr lang="ru-RU" sz="1400" b="0" strike="noStrike" spc="-1" dirty="0">
              <a:latin typeface="Arial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720" y="720"/>
            <a:ext cx="9142920" cy="68569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08" name="CustomShape 2"/>
          <p:cNvSpPr/>
          <p:nvPr/>
        </p:nvSpPr>
        <p:spPr>
          <a:xfrm>
            <a:off x="5112000" y="1008000"/>
            <a:ext cx="30952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214282" y="500042"/>
            <a:ext cx="3714776" cy="35719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ru-RU" sz="1200" b="1" strike="noStrike" spc="-1" dirty="0" smtClean="0">
              <a:solidFill>
                <a:schemeClr val="bg1"/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ru-RU" sz="1200" b="1" spc="-1" dirty="0" smtClean="0">
              <a:solidFill>
                <a:schemeClr val="bg1"/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ru-RU" sz="1200" b="1" strike="noStrike" spc="-1" dirty="0" smtClean="0">
              <a:solidFill>
                <a:schemeClr val="bg1"/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ru-RU" sz="1200" b="1" spc="-1" dirty="0" smtClean="0">
              <a:solidFill>
                <a:schemeClr val="bg1"/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ru-RU" sz="1200" b="1" strike="noStrike" spc="-1" dirty="0" smtClean="0">
              <a:solidFill>
                <a:schemeClr val="bg1"/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ru-RU" sz="1200" b="1" spc="-1" dirty="0" smtClean="0">
              <a:solidFill>
                <a:schemeClr val="bg1"/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ru-RU" sz="1200" b="1" strike="noStrike" spc="-1" dirty="0" smtClean="0">
              <a:solidFill>
                <a:schemeClr val="bg1"/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ru-RU" sz="1200" b="1" spc="-1" dirty="0" smtClean="0">
              <a:solidFill>
                <a:schemeClr val="bg1"/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ru-RU" sz="1200" b="1" strike="noStrike" spc="-1" dirty="0" smtClean="0">
              <a:solidFill>
                <a:schemeClr val="bg1"/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ru-RU" sz="1200" b="1" spc="-1" dirty="0" smtClean="0">
              <a:solidFill>
                <a:schemeClr val="bg1"/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ru-RU" sz="1200" b="1" strike="noStrike" spc="-1" dirty="0" smtClean="0">
              <a:solidFill>
                <a:schemeClr val="bg1"/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ru-RU" sz="1200" b="1" spc="-1" dirty="0" smtClean="0">
              <a:solidFill>
                <a:schemeClr val="bg1"/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endParaRPr lang="ru-RU" sz="1200" b="1" strike="noStrike" spc="-1" dirty="0" smtClean="0">
              <a:solidFill>
                <a:schemeClr val="bg1"/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endParaRPr lang="ru-RU" sz="1200" b="1" strike="noStrike" spc="-1" dirty="0" smtClean="0">
              <a:solidFill>
                <a:schemeClr val="bg1"/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Наблюдение </a:t>
            </a:r>
            <a:r>
              <a:rPr lang="ru-RU" sz="1400" b="1" strike="noStrike" spc="-1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за </a:t>
            </a:r>
            <a:r>
              <a:rPr lang="ru-RU" sz="1400" b="1" strike="noStrike" spc="-1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живой природой </a:t>
            </a:r>
          </a:p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во 2 младшей</a:t>
            </a:r>
            <a:r>
              <a:rPr lang="ru-RU" sz="1400" spc="-1" dirty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 </a:t>
            </a:r>
            <a:r>
              <a:rPr lang="ru-RU" sz="1400" b="1" strike="noStrike" spc="-1" dirty="0" smtClean="0">
                <a:solidFill>
                  <a:schemeClr val="bg1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группе</a:t>
            </a:r>
            <a:endParaRPr lang="ru-RU" sz="1400" b="0" strike="noStrike" spc="-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CustomShape 4"/>
          <p:cNvSpPr/>
          <p:nvPr/>
        </p:nvSpPr>
        <p:spPr>
          <a:xfrm>
            <a:off x="3623400" y="3360600"/>
            <a:ext cx="280728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7"/>
          <p:cNvSpPr/>
          <p:nvPr/>
        </p:nvSpPr>
        <p:spPr>
          <a:xfrm>
            <a:off x="-357222" y="5715016"/>
            <a:ext cx="4211280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chemeClr val="bg1"/>
                </a:solidFill>
                <a:latin typeface="Times New Roman"/>
                <a:ea typeface="DejaVu Sans"/>
              </a:rPr>
              <a:t>Огород во 2 младшей группе </a:t>
            </a:r>
            <a:endParaRPr lang="ru-RU" sz="1400" b="0" strike="noStrike" spc="-1">
              <a:solidFill>
                <a:schemeClr val="bg1"/>
              </a:solidFill>
              <a:latin typeface="Arial"/>
            </a:endParaRPr>
          </a:p>
        </p:txBody>
      </p:sp>
      <p:sp>
        <p:nvSpPr>
          <p:cNvPr id="116" name="CustomShape 8"/>
          <p:cNvSpPr/>
          <p:nvPr/>
        </p:nvSpPr>
        <p:spPr>
          <a:xfrm>
            <a:off x="2071670" y="0"/>
            <a:ext cx="500066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rgbClr val="7030A0"/>
                </a:solidFill>
                <a:latin typeface="Times New Roman"/>
              </a:rPr>
              <a:t>Движение «Бережем планету» вместе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43570" y="571480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Защитим дерево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H:\Documents and Settings\Администратор\Рабочий стол\Фото1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54" y="3268240"/>
            <a:ext cx="4786346" cy="358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3" name="CustomShape 6"/>
          <p:cNvSpPr/>
          <p:nvPr/>
        </p:nvSpPr>
        <p:spPr>
          <a:xfrm>
            <a:off x="357158" y="3500438"/>
            <a:ext cx="3429024" cy="3357562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 algn="ctr">
              <a:lnSpc>
                <a:spcPct val="100000"/>
              </a:lnSpc>
            </a:pPr>
            <a:endParaRPr lang="ru-RU" sz="1400" b="1" strike="noStrike" spc="-1" dirty="0" smtClean="0">
              <a:solidFill>
                <a:srgbClr val="FF0000"/>
              </a:solidFill>
              <a:latin typeface="Times New Roman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 dirty="0" smtClean="0">
                <a:latin typeface="Times New Roman"/>
                <a:ea typeface="DejaVu Sans"/>
              </a:rPr>
              <a:t>Уход </a:t>
            </a:r>
            <a:r>
              <a:rPr lang="ru-RU" sz="1400" b="1" strike="noStrike" spc="-1" dirty="0">
                <a:latin typeface="Times New Roman"/>
                <a:ea typeface="DejaVu Sans"/>
              </a:rPr>
              <a:t>за растениями в старшей группе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12" name="Picture 4" descr="H:\Documents and Settings\Администратор\Рабочий стол\Фото15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428604"/>
            <a:ext cx="5000628" cy="3586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4572000" y="642918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Сохраним дерево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6314" y="6215082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Сохраним природу вместе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720" y="720"/>
            <a:ext cx="9142920" cy="68569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08" name="CustomShape 2"/>
          <p:cNvSpPr/>
          <p:nvPr/>
        </p:nvSpPr>
        <p:spPr>
          <a:xfrm>
            <a:off x="5112000" y="1008000"/>
            <a:ext cx="309528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10" name="CustomShape 4"/>
          <p:cNvSpPr/>
          <p:nvPr/>
        </p:nvSpPr>
        <p:spPr>
          <a:xfrm>
            <a:off x="3623400" y="3360600"/>
            <a:ext cx="280728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7"/>
          <p:cNvSpPr/>
          <p:nvPr/>
        </p:nvSpPr>
        <p:spPr>
          <a:xfrm>
            <a:off x="-357222" y="5715016"/>
            <a:ext cx="4211280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chemeClr val="bg1"/>
                </a:solidFill>
                <a:latin typeface="Times New Roman"/>
                <a:ea typeface="DejaVu Sans"/>
              </a:rPr>
              <a:t>Огород во 2 младшей группе </a:t>
            </a:r>
            <a:endParaRPr lang="ru-RU" sz="1400" b="0" strike="noStrike" spc="-1">
              <a:solidFill>
                <a:schemeClr val="bg1"/>
              </a:solidFill>
              <a:latin typeface="Arial"/>
            </a:endParaRPr>
          </a:p>
        </p:txBody>
      </p:sp>
      <p:sp>
        <p:nvSpPr>
          <p:cNvPr id="116" name="CustomShape 8"/>
          <p:cNvSpPr/>
          <p:nvPr/>
        </p:nvSpPr>
        <p:spPr>
          <a:xfrm>
            <a:off x="214282" y="0"/>
            <a:ext cx="5091092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rgbClr val="7030A0"/>
                </a:solidFill>
                <a:latin typeface="Times New Roman"/>
              </a:rPr>
              <a:t>Акция «Покорми птиц зимой»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5" name="Рисунок 124"/>
          <p:cNvPicPr/>
          <p:nvPr/>
        </p:nvPicPr>
        <p:blipFill>
          <a:blip r:embed="rId3"/>
          <a:stretch/>
        </p:blipFill>
        <p:spPr>
          <a:xfrm rot="5426400">
            <a:off x="163699" y="726543"/>
            <a:ext cx="4601760" cy="4036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994" name="Picture 2" descr="https://psv4.userapi.com/c856320/u12861191/docs/d3/3979efe53917/IMG-8d5c7db2e7e94450691aecfa2bb1fde6-V.jpg?extra=ItCvznOGitOwtf1rdzwOY8aJDtqnKIQE8FTW952aw-CJ-kuqEAm4f1DweIapdz24vJNyQ76LYfV8ZnEich5wrlGvBvUu1GAFsg-yFRS6gGA7qK8IpBTlrKk-jNByF-pYpmFZPUhf79kuwFmhwxa6NyY"/>
          <p:cNvPicPr>
            <a:picLocks noChangeAspect="1" noChangeArrowheads="1"/>
          </p:cNvPicPr>
          <p:nvPr/>
        </p:nvPicPr>
        <p:blipFill>
          <a:blip r:embed="rId4"/>
          <a:srcRect t="6486"/>
          <a:stretch>
            <a:fillRect/>
          </a:stretch>
        </p:blipFill>
        <p:spPr bwMode="auto">
          <a:xfrm>
            <a:off x="4857752" y="0"/>
            <a:ext cx="3304007" cy="4119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996" name="Picture 4" descr="https://pp.userapi.com/c837539/v837539188/16170/v_uN0xB7US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29066"/>
            <a:ext cx="3714744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998" name="Picture 6" descr="https://psv4.userapi.com/c848128/u12861191/docs/d16/26871f41cf8a/IMG-02e4143a0d8cfcf032eacbeb95a8a46b-V.jpg?extra=EmXoba3Xp30qEWKQrcTfW1jdk2ZIiN0uDs7CP19u6FGme_H8k-1Phz149GLQDKubU8RYwvZO0ELXKWlBO7jBP6nUab6LSStHM2AM6cdN-84b7R3VQYz7OySZa_a1yzjLNKOVMKI9-Ft7YNdIE-sW_e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1934" y="3214661"/>
            <a:ext cx="4857784" cy="3643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18" name="CustomShape 1"/>
          <p:cNvSpPr/>
          <p:nvPr/>
        </p:nvSpPr>
        <p:spPr>
          <a:xfrm>
            <a:off x="642910" y="-214338"/>
            <a:ext cx="7771320" cy="100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55308D"/>
                </a:solidFill>
                <a:latin typeface="Times New Roman"/>
                <a:ea typeface="DejaVu Sans"/>
              </a:rPr>
              <a:t>Экологический театр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20" name="Рисунок 5"/>
          <p:cNvPicPr/>
          <p:nvPr/>
        </p:nvPicPr>
        <p:blipFill>
          <a:blip r:embed="rId3"/>
          <a:stretch/>
        </p:blipFill>
        <p:spPr>
          <a:xfrm>
            <a:off x="0" y="714356"/>
            <a:ext cx="500062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" name="CustomShape 2"/>
          <p:cNvSpPr/>
          <p:nvPr/>
        </p:nvSpPr>
        <p:spPr>
          <a:xfrm>
            <a:off x="857224" y="1000108"/>
            <a:ext cx="331164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Театрализованное представление</a:t>
            </a:r>
          </a:p>
          <a:p>
            <a:pPr algn="ctr">
              <a:lnSpc>
                <a:spcPct val="100000"/>
              </a:lnSpc>
            </a:pPr>
            <a:r>
              <a:rPr lang="ru-RU" sz="1600" b="1" spc="-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          «Лес – наш дом родной»</a:t>
            </a:r>
            <a:r>
              <a:rPr lang="ru-RU" sz="1600" b="1" strike="noStrike" spc="-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DejaVu Sans"/>
              </a:rPr>
              <a:t> </a:t>
            </a:r>
            <a:r>
              <a:rPr lang="ru-RU" sz="1600" b="1" strike="noStrike" spc="-1" dirty="0" smtClean="0">
                <a:solidFill>
                  <a:schemeClr val="bg1"/>
                </a:solidFill>
                <a:latin typeface="Times New Roman"/>
                <a:ea typeface="DejaVu Sans"/>
              </a:rPr>
              <a:t>«</a:t>
            </a:r>
            <a:r>
              <a:rPr lang="ru-RU" sz="1600" b="1" strike="noStrike" spc="-1" dirty="0">
                <a:solidFill>
                  <a:schemeClr val="bg1"/>
                </a:solidFill>
                <a:latin typeface="Times New Roman"/>
                <a:ea typeface="DejaVu Sans"/>
              </a:rPr>
              <a:t>Репка»</a:t>
            </a:r>
            <a:endParaRPr lang="ru-RU" sz="16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92163" name="Picture 3" descr="https://psv4.userapi.com/c848128/u12861191/docs/d9/42839db386a1/IMG-b08857e1ebf627aab5288d5ef07ed639-V.jpg?extra=z2KwmSsBKEoWSWjpn8h5UdkdPoLmCUEfAPndmVb13zGLSz8YwdB7F2RTxxhK6QX8LijYXLTkXjiWUvvuBx_AAt31H8MWGoj2UqYA_CwfcMpCYSAOE59-87fv7akPZkn_eve4idwcaI3QWZYylDBgiGg"/>
          <p:cNvPicPr>
            <a:picLocks noChangeAspect="1" noChangeArrowheads="1"/>
          </p:cNvPicPr>
          <p:nvPr/>
        </p:nvPicPr>
        <p:blipFill>
          <a:blip r:embed="rId4"/>
          <a:srcRect l="15415" t="34683" r="26781"/>
          <a:stretch>
            <a:fillRect/>
          </a:stretch>
        </p:blipFill>
        <p:spPr bwMode="auto">
          <a:xfrm>
            <a:off x="5214942" y="714356"/>
            <a:ext cx="3214710" cy="4843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5643570" y="785794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Теремок на новый лад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6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482555"/>
            <a:ext cx="6000792" cy="3375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928794" y="3571876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Театрализованное представление «Маленький колосок»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3"/>
          <p:cNvPicPr/>
          <p:nvPr/>
        </p:nvPicPr>
        <p:blipFill>
          <a:blip r:embed="rId2"/>
          <a:stretch/>
        </p:blipFill>
        <p:spPr>
          <a:xfrm>
            <a:off x="0" y="360"/>
            <a:ext cx="9142920" cy="6856920"/>
          </a:xfrm>
          <a:prstGeom prst="rect">
            <a:avLst/>
          </a:prstGeom>
          <a:ln>
            <a:noFill/>
          </a:ln>
        </p:spPr>
      </p:pic>
      <p:pic>
        <p:nvPicPr>
          <p:cNvPr id="127" name="Picture 2"/>
          <p:cNvPicPr/>
          <p:nvPr/>
        </p:nvPicPr>
        <p:blipFill>
          <a:blip r:embed="rId3"/>
          <a:stretch/>
        </p:blipFill>
        <p:spPr>
          <a:xfrm>
            <a:off x="1000100" y="857232"/>
            <a:ext cx="3071834" cy="3631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" name="Picture 3"/>
          <p:cNvPicPr/>
          <p:nvPr/>
        </p:nvPicPr>
        <p:blipFill>
          <a:blip r:embed="rId4"/>
          <a:stretch/>
        </p:blipFill>
        <p:spPr>
          <a:xfrm>
            <a:off x="4680000" y="936000"/>
            <a:ext cx="3741840" cy="34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9" name="Picture 4"/>
          <p:cNvPicPr/>
          <p:nvPr/>
        </p:nvPicPr>
        <p:blipFill>
          <a:blip r:embed="rId5"/>
          <a:stretch/>
        </p:blipFill>
        <p:spPr>
          <a:xfrm>
            <a:off x="357158" y="4214818"/>
            <a:ext cx="4267106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0" name="Рисунок 7"/>
          <p:cNvPicPr/>
          <p:nvPr/>
        </p:nvPicPr>
        <p:blipFill>
          <a:blip r:embed="rId6"/>
          <a:stretch/>
        </p:blipFill>
        <p:spPr>
          <a:xfrm>
            <a:off x="4775400" y="4464000"/>
            <a:ext cx="3936240" cy="213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1" name="CustomShape 2"/>
          <p:cNvSpPr/>
          <p:nvPr/>
        </p:nvSpPr>
        <p:spPr>
          <a:xfrm>
            <a:off x="4824000" y="3456000"/>
            <a:ext cx="2015640" cy="8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Рисование в подготовительной группе: Енот»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2" name="CustomShape 3"/>
          <p:cNvSpPr/>
          <p:nvPr/>
        </p:nvSpPr>
        <p:spPr>
          <a:xfrm>
            <a:off x="1428728" y="1000108"/>
            <a:ext cx="215964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chemeClr val="bg1"/>
                </a:solidFill>
                <a:latin typeface="Times New Roman"/>
                <a:ea typeface="DejaVu Sans"/>
              </a:rPr>
              <a:t>Выставка рисунков «Моё любимое животное»</a:t>
            </a:r>
            <a:endParaRPr lang="ru-RU" sz="16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33" name="CustomShape 4"/>
          <p:cNvSpPr/>
          <p:nvPr/>
        </p:nvSpPr>
        <p:spPr>
          <a:xfrm>
            <a:off x="1084680" y="4343400"/>
            <a:ext cx="3095640" cy="3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FF0000"/>
                </a:solidFill>
                <a:latin typeface="Times New Roman"/>
                <a:ea typeface="DejaVu Sans"/>
              </a:rPr>
              <a:t>Поделка: «Волшебный лес»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134" name="CustomShape 5"/>
          <p:cNvSpPr/>
          <p:nvPr/>
        </p:nvSpPr>
        <p:spPr>
          <a:xfrm>
            <a:off x="5040000" y="4523400"/>
            <a:ext cx="302364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7030A0"/>
                </a:solidFill>
                <a:latin typeface="Times New Roman"/>
                <a:ea typeface="DejaVu Sans"/>
              </a:rPr>
              <a:t>Лепка и аппликация в старшей группе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285840" y="0"/>
            <a:ext cx="8571960" cy="119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55000" lnSpcReduction="20000"/>
          </a:bodyPr>
          <a:lstStyle/>
          <a:p>
            <a:pPr algn="ctr">
              <a:lnSpc>
                <a:spcPct val="100000"/>
              </a:lnSpc>
            </a:pPr>
            <a:r>
              <a:rPr>
                <a:latin typeface="Times New Roman" pitchFamily="18" charset="0"/>
                <a:cs typeface="Times New Roman" pitchFamily="18" charset="0"/>
              </a:rPr>
              <a:t/>
            </a:r>
            <a:br>
              <a:rPr>
                <a:latin typeface="Times New Roman" pitchFamily="18" charset="0"/>
                <a:cs typeface="Times New Roman" pitchFamily="18" charset="0"/>
              </a:rPr>
            </a:br>
            <a:r>
              <a:rPr lang="ru-RU" sz="4400" b="1" strike="noStrike" spc="-1" dirty="0">
                <a:solidFill>
                  <a:srgbClr val="7030A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Художественно - эстетическая </a:t>
            </a:r>
            <a:r>
              <a:rPr lang="ru-RU" sz="4400" b="1" strike="noStrike" spc="-1" dirty="0" smtClean="0">
                <a:solidFill>
                  <a:srgbClr val="7030A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деятельность </a:t>
            </a:r>
          </a:p>
          <a:p>
            <a:pPr algn="ctr">
              <a:lnSpc>
                <a:spcPct val="100000"/>
              </a:lnSpc>
            </a:pPr>
            <a:r>
              <a:rPr lang="ru-RU" sz="4400" b="1" spc="-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«Экологические краски»</a:t>
            </a:r>
            <a:r>
              <a:rPr>
                <a:latin typeface="Times New Roman" pitchFamily="18" charset="0"/>
                <a:cs typeface="Times New Roman" pitchFamily="18" charset="0"/>
              </a:rPr>
              <a:t/>
            </a:r>
            <a:br>
              <a:rPr>
                <a:latin typeface="Times New Roman" pitchFamily="18" charset="0"/>
                <a:cs typeface="Times New Roman" pitchFamily="18" charset="0"/>
              </a:rPr>
            </a:br>
            <a:endParaRPr lang="ru-RU" sz="4400" b="0" strike="noStrike" spc="-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796</Words>
  <Application>Microsoft Office PowerPoint</Application>
  <PresentationFormat>Экран (4:3)</PresentationFormat>
  <Paragraphs>149</Paragraphs>
  <Slides>28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Проект по экологии «Земля в твоих ладошках»</vt:lpstr>
      <vt:lpstr>Актуальность</vt:lpstr>
      <vt:lpstr>Ожидаемые результаты проекта. </vt:lpstr>
      <vt:lpstr>План работы по проекту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Пополнение предметно-пространственной среды</vt:lpstr>
      <vt:lpstr>Пополнение предметно-пространственной среды</vt:lpstr>
      <vt:lpstr>Пополнение предметно-пространственной среды Дидактические пособия и книги</vt:lpstr>
      <vt:lpstr>Пополнение предметно-пространственной среды</vt:lpstr>
      <vt:lpstr>Лепбуки Год экологии </vt:lpstr>
      <vt:lpstr>Слайд 17</vt:lpstr>
      <vt:lpstr>       Лепбуки </vt:lpstr>
      <vt:lpstr>Макеты</vt:lpstr>
      <vt:lpstr>Макеты</vt:lpstr>
      <vt:lpstr>Слайд 21</vt:lpstr>
      <vt:lpstr>Макет экограда</vt:lpstr>
      <vt:lpstr>Исследовательская работа «Бережем  планету вместе» Магзумова Айнура</vt:lpstr>
      <vt:lpstr>Слайд 24</vt:lpstr>
      <vt:lpstr>Слайд 25</vt:lpstr>
      <vt:lpstr>Взаимодействие с социумом</vt:lpstr>
      <vt:lpstr>Наши достижения</vt:lpstr>
      <vt:lpstr>Мы должны воспитывать у детей чувство сострадания, научить видеть красоту окружающего мира, и это не пройдёт даром. Если ребенок будет бережно относиться ко всему, и беречь этот «дом», он будет внимателен не только к окружающему миру, но и к вам, взрослым.  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ds121</dc:creator>
  <cp:lastModifiedBy>ds121</cp:lastModifiedBy>
  <cp:revision>103</cp:revision>
  <dcterms:created xsi:type="dcterms:W3CDTF">2020-02-05T10:28:04Z</dcterms:created>
  <dcterms:modified xsi:type="dcterms:W3CDTF">2020-02-11T07:54:27Z</dcterms:modified>
</cp:coreProperties>
</file>