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8" r:id="rId7"/>
    <p:sldId id="263" r:id="rId8"/>
    <p:sldId id="272" r:id="rId9"/>
    <p:sldId id="269" r:id="rId10"/>
    <p:sldId id="265" r:id="rId11"/>
    <p:sldId id="267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71" r:id="rId28"/>
    <p:sldId id="26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172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43.pn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6.png"/><Relationship Id="rId4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55.png"/><Relationship Id="rId4" Type="http://schemas.microsoft.com/office/2007/relationships/hdphoto" Target="../media/hdphoto3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6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Божко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О.В</a:t>
            </a:r>
          </a:p>
          <a:p>
            <a:pPr algn="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МДОАУ «Детский сад №60»  </a:t>
            </a:r>
          </a:p>
          <a:p>
            <a:pPr lvl="0" algn="r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96154" l="1327" r="100000">
                        <a14:foregroundMark x1="13101" y1="52821" x2="14594" y2="59744"/>
                        <a14:foregroundMark x1="47595" y1="11026" x2="46932" y2="1615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4578" r="-5365"/>
          <a:stretch/>
        </p:blipFill>
        <p:spPr bwMode="auto">
          <a:xfrm>
            <a:off x="408388" y="3930555"/>
            <a:ext cx="3873873" cy="248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980728"/>
            <a:ext cx="61926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«Дидактическая игра       как средство развития речи детей младшего возраста»</a:t>
            </a:r>
            <a:br>
              <a:rPr kumimoji="0" lang="ru-RU" sz="4000" b="1" i="1" u="none" strike="noStrike" kern="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198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16632"/>
            <a:ext cx="676875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1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Дыхательная гимнастика.</a:t>
            </a:r>
            <a:br>
              <a:rPr lang="ru-RU" sz="31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Для 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развития речи очень важно правильное дыхание.</a:t>
            </a:r>
            <a:br>
              <a:rPr lang="ru-RU" sz="2000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Дыхание 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влияет на артикуляцию и развитие </a:t>
            </a:r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голоса , на </a:t>
            </a:r>
            <a:r>
              <a:rPr lang="ru-RU" sz="2000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звукопроизношение</a:t>
            </a:r>
            <a:r>
              <a:rPr lang="ru-RU" sz="2000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.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Georgia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Georgia" pitchFamily="18" charset="0"/>
              </a:rPr>
              <a:t>Отрабатывая правильное речевое дыхание необходимо придерживаться следующих рекомендаций :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1.вдох через нос ,выдох осуществляется ртом;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2.губы при выдохе немного открыты ( «трубочкой»);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3.выдох должен быть продолжительный и плавный ; предметы ,предлагаемые ребёнку для </a:t>
            </a:r>
            <a:r>
              <a:rPr lang="ru-RU" dirty="0" err="1" smtClean="0">
                <a:latin typeface="Georgia" pitchFamily="18" charset="0"/>
              </a:rPr>
              <a:t>поддувания</a:t>
            </a:r>
            <a:r>
              <a:rPr lang="ru-RU" dirty="0" smtClean="0">
                <a:latin typeface="Georgia" pitchFamily="18" charset="0"/>
              </a:rPr>
              <a:t> , должны находиться на уровне рта ребёнка;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4. не поднимать плечи;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5.не надувать щёки при выдохе;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6.осанка ребёнка должна быть правильной, не сутулиться;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</a:rPr>
              <a:t>7.упражнения на развитие дыхания повторить не более     3-5 раз, чтобы ребёнок не устал.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8204" y="3811403"/>
            <a:ext cx="3672408" cy="26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4624" y="3573016"/>
            <a:ext cx="3734908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91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6" name="Picture 3" descr="C:\Users\Воспитатель\Desktop\142___08\IMG_2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347" r="12820" b="30487"/>
          <a:stretch/>
        </p:blipFill>
        <p:spPr bwMode="auto">
          <a:xfrm>
            <a:off x="163354" y="168880"/>
            <a:ext cx="4120615" cy="31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оспитатель\Desktop\142___08\IMG_28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8717" r="8124" b="7222"/>
          <a:stretch/>
        </p:blipFill>
        <p:spPr bwMode="auto">
          <a:xfrm>
            <a:off x="4645611" y="168880"/>
            <a:ext cx="4168941" cy="306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оспитатель\Desktop\142___08\IMG_2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2500" r="17708"/>
          <a:stretch/>
        </p:blipFill>
        <p:spPr bwMode="auto">
          <a:xfrm>
            <a:off x="179513" y="3429001"/>
            <a:ext cx="4104456" cy="32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оспитатель\Desktop\142___08\IMG_28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4722" r="12291" b="13056"/>
          <a:stretch/>
        </p:blipFill>
        <p:spPr bwMode="auto">
          <a:xfrm>
            <a:off x="4616689" y="3429001"/>
            <a:ext cx="4176464" cy="32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1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1026" name="Picture 2" descr="C:\Users\Воспитатель\Desktop\142___08\IMG_2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8" y="378242"/>
            <a:ext cx="8201206" cy="60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1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1026" name="Picture 2" descr="C:\Users\Воспитатель\Desktop\Новая папка\IMG_20200827_113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r="7863" b="5651"/>
          <a:stretch/>
        </p:blipFill>
        <p:spPr bwMode="auto">
          <a:xfrm>
            <a:off x="395536" y="378241"/>
            <a:ext cx="8424936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2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2050" name="Picture 2" descr="C:\Users\Воспитатель\Desktop\Новая папка\IMG_20200827_113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242"/>
            <a:ext cx="8280919" cy="59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6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4098" name="Picture 2" descr="C:\Users\Воспитатель\Desktop\Новая папка\IMG_20200827_113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" r="5555" b="9445"/>
          <a:stretch/>
        </p:blipFill>
        <p:spPr bwMode="auto">
          <a:xfrm>
            <a:off x="395536" y="323851"/>
            <a:ext cx="8424936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04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5122" name="Picture 2" descr="C:\Users\Воспитатель\Desktop\Новая папка\IMG_20200827_113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701" r="2292" b="4721"/>
          <a:stretch/>
        </p:blipFill>
        <p:spPr bwMode="auto">
          <a:xfrm>
            <a:off x="505644" y="220242"/>
            <a:ext cx="8466906" cy="64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0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112" y="254685"/>
            <a:ext cx="6588224" cy="45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62" y="1988840"/>
            <a:ext cx="6746726" cy="53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28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7171" name="Picture 3" descr="C:\Users\Воспитатель\Desktop\Новая папка\IMG_20200827_1136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8" r="2636" b="6864"/>
          <a:stretch/>
        </p:blipFill>
        <p:spPr bwMode="auto">
          <a:xfrm>
            <a:off x="323528" y="378242"/>
            <a:ext cx="8424936" cy="61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4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8197" name="Picture 5" descr="C:\Users\Воспитатель\Desktop\Новая папка\IMG_20200827_1137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4" b="95374" l="408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0" b="4723"/>
          <a:stretch/>
        </p:blipFill>
        <p:spPr bwMode="auto">
          <a:xfrm>
            <a:off x="179512" y="-725"/>
            <a:ext cx="9144000" cy="68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6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620688"/>
            <a:ext cx="4536504" cy="415498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006600"/>
              </a:solidFill>
              <a:latin typeface="Georgia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6600"/>
                </a:solidFill>
                <a:latin typeface="Georgia" pitchFamily="18" charset="0"/>
              </a:rPr>
              <a:t>Дидактическая </a:t>
            </a:r>
            <a:r>
              <a:rPr lang="ru-RU" sz="2400" b="1" dirty="0">
                <a:solidFill>
                  <a:srgbClr val="006600"/>
                </a:solidFill>
                <a:latin typeface="Georgia" pitchFamily="18" charset="0"/>
              </a:rPr>
              <a:t>игра </a:t>
            </a:r>
            <a:r>
              <a:rPr lang="ru-RU" sz="2400" dirty="0">
                <a:solidFill>
                  <a:srgbClr val="006600"/>
                </a:solidFill>
                <a:latin typeface="Georgia" pitchFamily="18" charset="0"/>
              </a:rPr>
              <a:t>–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Georgia" pitchFamily="18" charset="0"/>
              </a:rPr>
              <a:t>игра познавательная, направленная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Georgia" pitchFamily="18" charset="0"/>
              </a:rPr>
              <a:t>на расширение, углубление, систематизацию представлений детей 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Georgia" pitchFamily="18" charset="0"/>
              </a:rPr>
              <a:t>об окружающем, воспитание познавательных интересов, развитие познавательных способностей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" y="2919901"/>
            <a:ext cx="35179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51837"/>
            <a:ext cx="3528392" cy="35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822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9218" name="Picture 2" descr="C:\Users\Воспитатель\Desktop\Новая папка\IMG_20200827_1138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2188" l="11520" r="87623">
                        <a14:foregroundMark x1="28309" y1="48131" x2="33333" y2="62531"/>
                        <a14:foregroundMark x1="18178" y1="50000" x2="29575" y2="57996"/>
                        <a14:foregroundMark x1="39011" y1="64154" x2="37132" y2="66820"/>
                        <a14:foregroundMark x1="57353" y1="45711" x2="51348" y2="66820"/>
                        <a14:foregroundMark x1="73121" y1="52145" x2="74387" y2="59344"/>
                        <a14:foregroundMark x1="71242" y1="57475" x2="65237" y2="69485"/>
                        <a14:foregroundMark x1="23243" y1="70558" x2="29575" y2="81219"/>
                        <a14:foregroundMark x1="45016" y1="83364" x2="68382" y2="80147"/>
                        <a14:foregroundMark x1="72794" y1="50276" x2="75041" y2="52941"/>
                        <a14:foregroundMark x1="71855" y1="51317" x2="71242" y2="52665"/>
                        <a14:foregroundMark x1="76266" y1="54013" x2="82598" y2="54013"/>
                        <a14:foregroundMark x1="64583" y1="40931" x2="67116" y2="41728"/>
                        <a14:foregroundMark x1="67443" y1="40656" x2="79126" y2="39583"/>
                        <a14:foregroundMark x1="78799" y1="34773" x2="79126" y2="37714"/>
                        <a14:foregroundMark x1="79453" y1="37714" x2="80719" y2="38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7" t="5144" r="11313" b="54368"/>
          <a:stretch/>
        </p:blipFill>
        <p:spPr bwMode="auto">
          <a:xfrm>
            <a:off x="-277688" y="-22628"/>
            <a:ext cx="4849688" cy="288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оспитатель\Desktop\142___08\IMG_2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25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07" y="1795269"/>
            <a:ext cx="5390593" cy="58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5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07"/>
          <a:stretch/>
        </p:blipFill>
        <p:spPr bwMode="auto">
          <a:xfrm>
            <a:off x="-211719" y="1868050"/>
            <a:ext cx="4852987" cy="34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08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10242" name="Picture 2" descr="C:\Users\Воспитатель\Desktop\Новая папка\IMG_20200827_1143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24" b="99755" l="20864" r="88787">
                        <a14:foregroundMark x1="23775" y1="73652" x2="23989" y2="79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7127" r="11459"/>
          <a:stretch/>
        </p:blipFill>
        <p:spPr bwMode="auto">
          <a:xfrm>
            <a:off x="-108520" y="1484784"/>
            <a:ext cx="9252520" cy="53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" b="38933" l="32581" r="76055">
                        <a14:foregroundMark x1="40824" y1="32356" x2="57115" y2="36533"/>
                        <a14:foregroundMark x1="57998" y1="36000" x2="57998" y2="36000"/>
                        <a14:foregroundMark x1="34740" y1="16533" x2="39941" y2="3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17" r="18856" b="61206"/>
          <a:stretch/>
        </p:blipFill>
        <p:spPr bwMode="auto">
          <a:xfrm rot="376680">
            <a:off x="3253388" y="181530"/>
            <a:ext cx="3467767" cy="269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609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11266" name="Picture 2" descr="C:\Users\Воспитатель\Desktop\Новая папка\IMG_20200827_114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1" l="22243" r="79075">
                        <a14:foregroundMark x1="37071" y1="91258" x2="37071" y2="97712"/>
                        <a14:foregroundMark x1="40012" y1="91708" x2="40012" y2="91708"/>
                        <a14:foregroundMark x1="29657" y1="50817" x2="25337" y2="58619"/>
                        <a14:foregroundMark x1="32077" y1="49877" x2="29841" y2="54698"/>
                        <a14:foregroundMark x1="68444" y1="51716" x2="70527" y2="65972"/>
                        <a14:foregroundMark x1="59498" y1="60458" x2="66023" y2="59069"/>
                        <a14:foregroundMark x1="58793" y1="61397" x2="58793" y2="61397"/>
                        <a14:foregroundMark x1="63266" y1="74714" x2="59651" y2="86887"/>
                        <a14:backgroundMark x1="41728" y1="68750" x2="48805" y2="80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4" t="45413" r="20862" b="28469"/>
          <a:stretch/>
        </p:blipFill>
        <p:spPr bwMode="auto">
          <a:xfrm rot="588884">
            <a:off x="6571614" y="4113129"/>
            <a:ext cx="2477385" cy="255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8" y="1"/>
            <a:ext cx="7817266" cy="614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Воспитатель\Desktop\Новая папка\IMG_20200827_1142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15" b="75327" l="24663" r="3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8" t="45737" r="58104" b="23218"/>
          <a:stretch/>
        </p:blipFill>
        <p:spPr bwMode="auto">
          <a:xfrm rot="19843795">
            <a:off x="556009" y="4324792"/>
            <a:ext cx="2402926" cy="21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7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1026" name="Picture 2" descr="C:\Users\Воспитатель\Desktop\Новая папка\IMG_20200827_114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" b="99265" l="0" r="100000">
                        <a14:foregroundMark x1="28023" y1="61060" x2="13521" y2="82813"/>
                        <a14:foregroundMark x1="72467" y1="66667" x2="72467" y2="91238"/>
                        <a14:foregroundMark x1="58905" y1="71569" x2="64951" y2="7720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128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42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2050" name="Picture 2" descr="C:\Users\Воспитатель\Desktop\Новая папка\IMG_20200827_1141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48" l="14798" r="86857">
                        <a14:foregroundMark x1="28554" y1="55637" x2="26654" y2="69281"/>
                        <a14:foregroundMark x1="37286" y1="56495" x2="34804" y2="71773"/>
                        <a14:foregroundMark x1="30637" y1="75368" x2="32506" y2="92320"/>
                        <a14:foregroundMark x1="63756" y1="60948" x2="65625" y2="70098"/>
                        <a14:foregroundMark x1="72304" y1="59273" x2="72089" y2="70098"/>
                        <a14:foregroundMark x1="57292" y1="57884" x2="57721" y2="68995"/>
                        <a14:foregroundMark x1="63756" y1="77859" x2="67923" y2="9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3125"/>
          <a:stretch/>
        </p:blipFill>
        <p:spPr bwMode="auto">
          <a:xfrm>
            <a:off x="1352550" y="107504"/>
            <a:ext cx="659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3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2487"/>
            <a:ext cx="7272808" cy="65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13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pic>
        <p:nvPicPr>
          <p:cNvPr id="4098" name="Picture 2" descr="C:\Users\Воспитатель\Desktop\Новая папка\IMG_20200827_1145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16" b="4935"/>
          <a:stretch/>
        </p:blipFill>
        <p:spPr bwMode="auto">
          <a:xfrm>
            <a:off x="557554" y="217268"/>
            <a:ext cx="8100900" cy="64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86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Речевой уголок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6147" name="Picture 3" descr="C:\Users\Воспитатель\Desktop\142___08\IMG_27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 bwMode="auto">
          <a:xfrm>
            <a:off x="529504" y="980728"/>
            <a:ext cx="6354452" cy="56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оспитатель\Desktop\ba92fa_222da6510a7a4208adf64c34584289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" b="99549" l="1079" r="98381">
                        <a14:foregroundMark x1="69514" y1="46767" x2="69964" y2="53759"/>
                        <a14:foregroundMark x1="60252" y1="45639" x2="60252" y2="53759"/>
                        <a14:foregroundMark x1="43885" y1="38195" x2="46223" y2="47970"/>
                        <a14:foregroundMark x1="32284" y1="39023" x2="37860" y2="50301"/>
                        <a14:foregroundMark x1="64388" y1="74812" x2="52338" y2="87218"/>
                        <a14:foregroundMark x1="74640" y1="79023" x2="61601" y2="89549"/>
                        <a14:foregroundMark x1="62500" y1="75188" x2="52338" y2="84135"/>
                        <a14:foregroundMark x1="61151" y1="74812" x2="60252" y2="77519"/>
                        <a14:foregroundMark x1="26709" y1="57669" x2="32284" y2="68571"/>
                        <a14:foregroundMark x1="19784" y1="63534" x2="25809" y2="72030"/>
                        <a14:foregroundMark x1="30935" y1="56466" x2="35072" y2="65038"/>
                        <a14:foregroundMark x1="36960" y1="62331" x2="44874" y2="74361"/>
                        <a14:foregroundMark x1="27158" y1="67744" x2="30396" y2="70526"/>
                        <a14:foregroundMark x1="23022" y1="72857" x2="29946" y2="82180"/>
                        <a14:foregroundMark x1="24371" y1="62331" x2="29047" y2="65865"/>
                        <a14:foregroundMark x1="29496" y1="58421" x2="16007" y2="62707"/>
                        <a14:foregroundMark x1="37410" y1="60752" x2="36061" y2="65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40" y="3429000"/>
            <a:ext cx="262638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13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82066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prstClr val="black"/>
              </a:solidFill>
              <a:latin typeface="Georgia" pitchFamily="18" charset="0"/>
              <a:ea typeface="+mj-ea"/>
              <a:cs typeface="+mj-cs"/>
            </a:endParaRPr>
          </a:p>
          <a:p>
            <a:r>
              <a:rPr lang="ru-RU" sz="2800" i="1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«</a:t>
            </a:r>
            <a:r>
              <a:rPr lang="ru-RU" sz="2800" i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Без игры нет  и не может быть полноценного умственного развития. Игра –это огромное светлое окно ,через которое в духовный мир ребёнка вливается жизненный поток  представлений , понятий. </a:t>
            </a:r>
            <a:endParaRPr lang="ru-RU" sz="2800" i="1" dirty="0" smtClean="0">
              <a:solidFill>
                <a:prstClr val="black"/>
              </a:solidFill>
              <a:latin typeface="Georgia" pitchFamily="18" charset="0"/>
              <a:ea typeface="+mj-ea"/>
              <a:cs typeface="+mj-cs"/>
            </a:endParaRPr>
          </a:p>
          <a:p>
            <a:r>
              <a:rPr lang="ru-RU" sz="2800" i="1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Игра -это </a:t>
            </a:r>
            <a:r>
              <a:rPr lang="ru-RU" sz="2800" i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искра ,зажигающая </a:t>
            </a:r>
            <a:r>
              <a:rPr lang="ru-RU" sz="2800" i="1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огонёк пытливости </a:t>
            </a:r>
            <a:r>
              <a:rPr lang="ru-RU" sz="2800" i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и любознательности</a:t>
            </a:r>
            <a:r>
              <a:rPr lang="ru-RU" sz="2800" i="1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»</a:t>
            </a:r>
          </a:p>
          <a:p>
            <a:r>
              <a:rPr lang="ru-RU" sz="2800" i="1" dirty="0" smtClean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                                                    В.А. Сухомлинский.</a:t>
            </a:r>
            <a:endParaRPr lang="ru-RU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25" y="4340226"/>
            <a:ext cx="32924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23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800" b="1" dirty="0" smtClean="0">
                <a:latin typeface="Georgia" pitchFamily="18" charset="0"/>
              </a:rPr>
              <a:t>Основные </a:t>
            </a:r>
            <a:r>
              <a:rPr lang="ru-RU" sz="2800" b="1" dirty="0">
                <a:latin typeface="Georgia" pitchFamily="18" charset="0"/>
              </a:rPr>
              <a:t>направления по развитию </a:t>
            </a:r>
            <a:r>
              <a:rPr lang="ru-RU" sz="2800" b="1" dirty="0" smtClean="0">
                <a:latin typeface="Georgia" pitchFamily="18" charset="0"/>
              </a:rPr>
              <a:t> речи </a:t>
            </a:r>
            <a:r>
              <a:rPr lang="ru-RU" sz="2800" b="1" dirty="0">
                <a:latin typeface="Georgia" pitchFamily="18" charset="0"/>
              </a:rPr>
              <a:t>детей </a:t>
            </a:r>
            <a:r>
              <a:rPr lang="ru-RU" sz="2800" b="1" dirty="0" smtClean="0">
                <a:latin typeface="Georgia" pitchFamily="18" charset="0"/>
              </a:rPr>
              <a:t>  младшего </a:t>
            </a:r>
            <a:r>
              <a:rPr lang="ru-RU" sz="2800" b="1" dirty="0">
                <a:latin typeface="Georgia" pitchFamily="18" charset="0"/>
              </a:rPr>
              <a:t>возраста </a:t>
            </a:r>
            <a:r>
              <a:rPr lang="ru-RU" sz="2800" b="1" dirty="0" smtClean="0">
                <a:latin typeface="Georgia" pitchFamily="18" charset="0"/>
              </a:rPr>
              <a:t>:</a:t>
            </a:r>
          </a:p>
          <a:p>
            <a:endParaRPr lang="ru-RU" sz="2800" b="1" dirty="0" smtClean="0">
              <a:latin typeface="Georgia" pitchFamily="18" charset="0"/>
            </a:endParaRPr>
          </a:p>
          <a:p>
            <a:r>
              <a:rPr lang="ru-RU" dirty="0" smtClean="0"/>
              <a:t>      </a:t>
            </a:r>
            <a:r>
              <a:rPr lang="ru-RU" sz="2400" dirty="0" smtClean="0">
                <a:latin typeface="Georgia" pitchFamily="18" charset="0"/>
              </a:rPr>
              <a:t>расширение словарного запаса детей</a:t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    развитие звуковой культуры речи</a:t>
            </a:r>
            <a:br>
              <a:rPr lang="ru-RU" sz="2400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    развитие фонематического слуха</a:t>
            </a:r>
          </a:p>
          <a:p>
            <a:r>
              <a:rPr lang="ru-RU" sz="2400" dirty="0" smtClean="0">
                <a:latin typeface="Georgia" pitchFamily="18" charset="0"/>
              </a:rPr>
              <a:t>    развитие грамматического строя речи      </a:t>
            </a:r>
          </a:p>
          <a:p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   развитие связной речи (</a:t>
            </a:r>
            <a:r>
              <a:rPr lang="ru-RU" sz="2000" dirty="0" smtClean="0">
                <a:latin typeface="Georgia" pitchFamily="18" charset="0"/>
              </a:rPr>
              <a:t>монологической и диалогической )</a:t>
            </a:r>
            <a:r>
              <a:rPr lang="ru-RU" sz="2400" dirty="0">
                <a:latin typeface="Georgia" pitchFamily="18" charset="0"/>
              </a:rPr>
              <a:t/>
            </a:r>
            <a:br>
              <a:rPr lang="ru-RU" sz="2400" dirty="0">
                <a:latin typeface="Georgia" pitchFamily="18" charset="0"/>
              </a:rPr>
            </a:br>
            <a:endParaRPr lang="ru-RU" sz="2400" dirty="0">
              <a:latin typeface="Georgia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0" y="3789040"/>
            <a:ext cx="68468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23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632"/>
            <a:ext cx="64071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1762"/>
            <a:ext cx="2953108" cy="295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29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33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-1632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Игры с предметами или </a:t>
            </a:r>
            <a:r>
              <a:rPr lang="ru-RU" sz="28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игрушками</a:t>
            </a:r>
            <a:endParaRPr lang="ru-RU" sz="2800" dirty="0" smtClean="0">
              <a:latin typeface="Georgia" pitchFamily="18" charset="0"/>
              <a:cs typeface="Arial" pitchFamily="34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Направлены на развитие тактильных ощущений, умения     манипулировать с различными предметами и игрушками, развивают творческое воображение, мышление.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6" name="Picture 2" descr="C:\Users\Воспитатель\Desktop\ИГРЫ С ПРЕДМЕТАМИ\IMG_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44805" y1="11458" x2="49023" y2="14323"/>
                        <a14:foregroundMark x1="43516" y1="48802" x2="41836" y2="56406"/>
                        <a14:foregroundMark x1="35898" y1="36927" x2="38438" y2="40313"/>
                        <a14:foregroundMark x1="28281" y1="43125" x2="25313" y2="4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191" y="1576530"/>
            <a:ext cx="3602577" cy="270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929">
            <a:off x="5982694" y="3396251"/>
            <a:ext cx="3554413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Воспитатель\Desktop\142___08\IMG_28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29" b="98854" l="7422" r="82930">
                        <a14:foregroundMark x1="53477" y1="24583" x2="55156" y2="2307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0258" r="16567"/>
          <a:stretch/>
        </p:blipFill>
        <p:spPr bwMode="auto">
          <a:xfrm>
            <a:off x="5832139" y="1169203"/>
            <a:ext cx="3545240" cy="31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3" y="3939554"/>
            <a:ext cx="2739608" cy="266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9" b="89720" l="2335" r="96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02" y="904512"/>
            <a:ext cx="3976131" cy="329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Воспитатель\Desktop\142___08\IMG_28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635" l="10000" r="90000">
                        <a14:backgroundMark x1="38203" y1="21458" x2="71484" y2="34740"/>
                        <a14:backgroundMark x1="42969" y1="35885" x2="61523" y2="4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57234"/>
            <a:ext cx="4878288" cy="43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55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75" y="28728"/>
            <a:ext cx="9252520" cy="689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</a:p>
        </p:txBody>
      </p:sp>
      <p:pic>
        <p:nvPicPr>
          <p:cNvPr id="6" name="Picture 2" descr="C:\Users\Воспитатель\Desktop\142___08\IMG_28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" b="100000" l="7578" r="78164">
                        <a14:foregroundMark x1="18320" y1="57031" x2="30469" y2="78490"/>
                        <a14:foregroundMark x1="50234" y1="61875" x2="40508" y2="75260"/>
                        <a14:foregroundMark x1="64531" y1="67552" x2="60898" y2="77292"/>
                        <a14:foregroundMark x1="37148" y1="88229" x2="45078" y2="94323"/>
                        <a14:foregroundMark x1="51172" y1="88229" x2="49922" y2="95104"/>
                        <a14:foregroundMark x1="27734" y1="60677" x2="29258" y2="65104"/>
                        <a14:foregroundMark x1="20742" y1="66719" x2="23477" y2="68750"/>
                        <a14:foregroundMark x1="36875" y1="73646" x2="47813" y2="78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1" r="21663"/>
          <a:stretch/>
        </p:blipFill>
        <p:spPr bwMode="auto">
          <a:xfrm>
            <a:off x="138680" y="3212976"/>
            <a:ext cx="4649344" cy="35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оспитатель\Desktop\142___08\IMG_28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7" b="93021" l="1016" r="90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" t="5503" r="9441" b="5774"/>
          <a:stretch/>
        </p:blipFill>
        <p:spPr bwMode="auto">
          <a:xfrm>
            <a:off x="5004048" y="3548318"/>
            <a:ext cx="4073984" cy="31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Воспитатель\Desktop\142___08\IMG_28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54" b="92552" l="13594" r="77070">
                        <a14:foregroundMark x1="33164" y1="81302" x2="51836" y2="84115"/>
                        <a14:foregroundMark x1="51836" y1="68854" x2="52734" y2="70469"/>
                        <a14:backgroundMark x1="33438" y1="48750" x2="31641" y2="63229"/>
                        <a14:backgroundMark x1="33438" y1="70833" x2="40977" y2="764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9407" r="22606" b="5585"/>
          <a:stretch/>
        </p:blipFill>
        <p:spPr bwMode="auto">
          <a:xfrm>
            <a:off x="-232003" y="84835"/>
            <a:ext cx="4063618" cy="333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оспитатель\Desktop\142___08\IMG_282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02" b="62500" l="2109" r="4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6625" r="56649" b="32620"/>
          <a:stretch/>
        </p:blipFill>
        <p:spPr bwMode="auto">
          <a:xfrm>
            <a:off x="3900805" y="1826232"/>
            <a:ext cx="1249477" cy="10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69" b="96401" l="54272" r="98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90" t="18361" b="15266"/>
          <a:stretch/>
        </p:blipFill>
        <p:spPr bwMode="auto">
          <a:xfrm>
            <a:off x="3229611" y="836712"/>
            <a:ext cx="1342389" cy="9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:\Users\Воспитатель\Desktop\142___08\IMG_283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90" b="91250" l="24766" r="64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8" t="8431" r="30517" b="8736"/>
          <a:stretch/>
        </p:blipFill>
        <p:spPr bwMode="auto">
          <a:xfrm>
            <a:off x="5508104" y="84835"/>
            <a:ext cx="3384376" cy="35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2809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atin typeface="Georgia" pitchFamily="18" charset="0"/>
              </a:rPr>
              <a:t>Настольно- печатные </a:t>
            </a:r>
            <a:r>
              <a:rPr lang="ru-RU" sz="2800" b="1" dirty="0">
                <a:latin typeface="Georgia" pitchFamily="18" charset="0"/>
              </a:rPr>
              <a:t>игры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Используются как наглядное пособие для уточнения и расширения представления детей об окружающем мире , помогают систематизировать знания , развивать мыслительные процессы .</a:t>
            </a:r>
            <a:endParaRPr lang="ru-RU" dirty="0">
              <a:solidFill>
                <a:srgbClr val="000000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800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474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Georgia" pitchFamily="18" charset="0"/>
            </a:endParaRPr>
          </a:p>
        </p:txBody>
      </p:sp>
      <p:pic>
        <p:nvPicPr>
          <p:cNvPr id="4102" name="Picture 6" descr="C:\Users\Воспитатель\Desktop\142___08\IMG_28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48" b="90573" l="859" r="98672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14715" r="17266" b="18773"/>
          <a:stretch/>
        </p:blipFill>
        <p:spPr bwMode="auto">
          <a:xfrm>
            <a:off x="4680012" y="1545266"/>
            <a:ext cx="4195495" cy="31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Воспитатель\Desktop\142___08\IMG_28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50" b="87344" l="6406" r="89531">
                        <a14:foregroundMark x1="52500" y1="80208" x2="66992" y2="8067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804" r="25000" b="19804"/>
          <a:stretch/>
        </p:blipFill>
        <p:spPr bwMode="auto">
          <a:xfrm>
            <a:off x="469685" y="1521619"/>
            <a:ext cx="4051479" cy="31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62" y="4278463"/>
            <a:ext cx="4558431" cy="292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67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474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16632"/>
            <a:ext cx="445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Словесные игры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32130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Они построены на словах и действиях играющих. В них дети самостоятельно решают разнообразные мыслительные задачи : описывают предметы, отгадывают по описанию, находят сходства и различия. Обязательные условия проведения этих игр – наличие речи ( монологической , диалогической )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0437"/>
            <a:ext cx="53228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64" y="1863875"/>
            <a:ext cx="68643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928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1" y="3136612"/>
            <a:ext cx="4824537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32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lvl="0" algn="r">
              <a:spcBef>
                <a:spcPct val="2000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474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Georgia" pitchFamily="18" charset="0"/>
            </a:endParaRPr>
          </a:p>
        </p:txBody>
      </p:sp>
      <p:pic>
        <p:nvPicPr>
          <p:cNvPr id="3076" name="Picture 4" descr="C:\Users\Воспитатель\Desktop\142___08\IMG_2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7524" r="9987" b="8684"/>
          <a:stretch/>
        </p:blipFill>
        <p:spPr bwMode="auto">
          <a:xfrm>
            <a:off x="259967" y="228431"/>
            <a:ext cx="8624065" cy="40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38" y="4133874"/>
            <a:ext cx="5976664" cy="257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170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213</Words>
  <Application>Microsoft Office PowerPoint</Application>
  <PresentationFormat>Экран (4:3)</PresentationFormat>
  <Paragraphs>96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Воспитатель</cp:lastModifiedBy>
  <cp:revision>70</cp:revision>
  <dcterms:created xsi:type="dcterms:W3CDTF">2020-08-14T08:12:13Z</dcterms:created>
  <dcterms:modified xsi:type="dcterms:W3CDTF">2020-09-02T10:05:44Z</dcterms:modified>
</cp:coreProperties>
</file>