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handoutMasterIdLst>
    <p:handoutMasterId r:id="rId20"/>
  </p:handoutMasterIdLst>
  <p:sldIdLst>
    <p:sldId id="287" r:id="rId2"/>
    <p:sldId id="306" r:id="rId3"/>
    <p:sldId id="307" r:id="rId4"/>
    <p:sldId id="309" r:id="rId5"/>
    <p:sldId id="308" r:id="rId6"/>
    <p:sldId id="324" r:id="rId7"/>
    <p:sldId id="326" r:id="rId8"/>
    <p:sldId id="327" r:id="rId9"/>
    <p:sldId id="328" r:id="rId10"/>
    <p:sldId id="329" r:id="rId11"/>
    <p:sldId id="330" r:id="rId12"/>
    <p:sldId id="331" r:id="rId13"/>
    <p:sldId id="303" r:id="rId14"/>
    <p:sldId id="332" r:id="rId15"/>
    <p:sldId id="333" r:id="rId16"/>
    <p:sldId id="321" r:id="rId17"/>
    <p:sldId id="32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EE490"/>
    <a:srgbClr val="D21414"/>
    <a:srgbClr val="6821A3"/>
    <a:srgbClr val="1BE39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>
        <p:scale>
          <a:sx n="74" d="100"/>
          <a:sy n="74" d="100"/>
        </p:scale>
        <p:origin x="-103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3A844-B149-4A1C-8683-D3347070E4E5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0ADD4-44DB-48C2-B5FA-F6469EC49A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37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22069-3BD0-49DC-B453-F595615FE0E9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C722A-0372-473A-BE33-B1C6BB0333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72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C722A-0372-473A-BE33-B1C6BB03330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C722A-0372-473A-BE33-B1C6BB03330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C722A-0372-473A-BE33-B1C6BB03330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C722A-0372-473A-BE33-B1C6BB03330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396552" y="0"/>
            <a:ext cx="954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noFill/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МДОАУ «Детский сад №40 Голубок</a:t>
            </a:r>
            <a:r>
              <a:rPr lang="ru-RU" sz="2800" dirty="0" smtClean="0">
                <a:ln w="18415" cmpd="sng">
                  <a:noFill/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 г. Орска»</a:t>
            </a:r>
            <a:endParaRPr lang="ru-RU" sz="2800" dirty="0" smtClean="0">
              <a:ln w="18415" cmpd="sng">
                <a:noFill/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9512" y="1498433"/>
            <a:ext cx="8676456" cy="440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n w="18415" cmpd="sng">
                  <a:noFill/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«Дидактические игры как средство развития коммуникативной сферы детей дошкольного возраста»</a:t>
            </a:r>
            <a:endParaRPr lang="ru-RU" sz="4400" b="1" dirty="0" smtClean="0">
              <a:ln w="18415" cmpd="sng">
                <a:noFill/>
                <a:prstDash val="solid"/>
              </a:ln>
              <a:solidFill>
                <a:srgbClr val="0000FF"/>
              </a:solidFill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normalizeH="0" baseline="0" dirty="0" smtClean="0">
                <a:ln w="18415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normalizeH="0" baseline="0" dirty="0" smtClean="0">
                <a:ln w="18415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воспитатель МДОАУ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normalizeH="0" baseline="0" dirty="0" smtClean="0">
                <a:ln w="18415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№ 40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normalizeH="0" baseline="0" dirty="0" smtClean="0">
                <a:ln w="18415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«Голубок» г. Орска»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Чистякова О.Г.</a:t>
            </a:r>
            <a:endParaRPr kumimoji="0" lang="ru-RU" i="0" u="none" strike="noStrike" normalizeH="0" baseline="0" dirty="0" smtClean="0">
              <a:ln w="18415" cmpd="sng">
                <a:noFill/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i="0" u="none" strike="noStrike" normalizeH="0" baseline="0" dirty="0" smtClean="0">
              <a:ln w="18415" cmpd="sng">
                <a:noFill/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aHR0cDovL25hY2hhbG80a2EucnUvd3AtY29udGVudC91cGxvYWRzLzIwMTQvMDUvdmVzZWx5aWUtcmVieWF0YS1zaGFibG9uLXByZXZ5dS0xLnBuZw==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857" r="1835"/>
          <a:stretch>
            <a:fillRect/>
          </a:stretch>
        </p:blipFill>
        <p:spPr>
          <a:xfrm>
            <a:off x="0" y="5877272"/>
            <a:ext cx="3851920" cy="980728"/>
          </a:xfrm>
          <a:prstGeom prst="rect">
            <a:avLst/>
          </a:prstGeom>
        </p:spPr>
      </p:pic>
      <p:pic>
        <p:nvPicPr>
          <p:cNvPr id="12" name="Рисунок 11" descr="aHR0cDovL25hY2hhbG80a2EucnUvd3AtY29udGVudC91cGxvYWRzLzIwMTQvMDUvdmVzZWx5aWUtcmVieWF0YS1zaGFibG9uLXByZXZ5dS0xLnBuZw==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857" r="1835"/>
          <a:stretch>
            <a:fillRect/>
          </a:stretch>
        </p:blipFill>
        <p:spPr>
          <a:xfrm>
            <a:off x="3563888" y="5877272"/>
            <a:ext cx="3851920" cy="980728"/>
          </a:xfrm>
          <a:prstGeom prst="rect">
            <a:avLst/>
          </a:prstGeom>
        </p:spPr>
      </p:pic>
      <p:pic>
        <p:nvPicPr>
          <p:cNvPr id="13" name="Рисунок 12" descr="aHR0cDovL25hY2hhbG80a2EucnUvd3AtY29udGVudC91cGxvYWRzLzIwMTQvMDUvdmVzZWx5aWUtcmVieWF0YS1zaGFibG9uLXByZXZ5dS0xLnBuZw==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857" r="1835"/>
          <a:stretch>
            <a:fillRect/>
          </a:stretch>
        </p:blipFill>
        <p:spPr>
          <a:xfrm>
            <a:off x="7218040" y="5877272"/>
            <a:ext cx="3851920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3904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Игры с сокрытием и нахождением предметов «Угадай игрушку», «Золотая лодочка», «Коробочка»</a:t>
            </a:r>
            <a:endParaRPr lang="ru-R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10580"/>
            <a:ext cx="2592288" cy="350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7624" y="1496328"/>
            <a:ext cx="2736304" cy="346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8174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Игры по типу сюжетно-ролевых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18048"/>
            <a:ext cx="3048000" cy="293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08920"/>
            <a:ext cx="2880320" cy="283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3994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Ситуативные игры</a:t>
            </a:r>
            <a:r>
              <a:rPr lang="ru-RU" sz="2000" dirty="0" smtClean="0"/>
              <a:t>.</a:t>
            </a:r>
            <a:endParaRPr lang="ru-RU" sz="2800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16832"/>
            <a:ext cx="4095328" cy="368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70409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0ae7a6a16eaada3dbff09ac6bb1dc3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6957" y="3068960"/>
            <a:ext cx="2217043" cy="33887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34025" y="290119"/>
            <a:ext cx="70567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Трудности при организации </a:t>
            </a:r>
          </a:p>
          <a:p>
            <a:pPr algn="ctr"/>
            <a:r>
              <a:rPr lang="ru-RU" sz="4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оммуникативных   игр.</a:t>
            </a:r>
          </a:p>
        </p:txBody>
      </p:sp>
      <p:pic>
        <p:nvPicPr>
          <p:cNvPr id="5" name="Рисунок 4" descr="devochka_plache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0"/>
            <a:ext cx="1315562" cy="1772816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34024" y="404664"/>
            <a:ext cx="6870423" cy="10801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Эти игры достаточно однообразны по действиям ,диалоги </a:t>
            </a:r>
            <a:r>
              <a:rPr lang="ru-RU" dirty="0" err="1" smtClean="0"/>
              <a:t>повторяются.В</a:t>
            </a:r>
            <a:r>
              <a:rPr lang="ru-RU" dirty="0" smtClean="0"/>
              <a:t> тоже время воспитателю необходимо охватить как можно больше детей ,поэтому желательно такие игры брать как часть занятия по развитию речи или ознакомлению с окружающим и закреплять в свободное время.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33904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Также для усиления интереса детей желательно использовать различную атрибутику –маски и элементы костюмов в инсценировках ,игрушки, реальные предметы.</a:t>
            </a:r>
            <a:endParaRPr lang="ru-RU" sz="2800" dirty="0"/>
          </a:p>
        </p:txBody>
      </p:sp>
      <p:pic>
        <p:nvPicPr>
          <p:cNvPr id="6" name="Объект 5" descr="0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3183775" cy="3146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 (1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420888"/>
            <a:ext cx="4104456" cy="2551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83975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Содержание специального формирования правильного коммуникативного поведения дошкольников гораздо шире ,нежели работа по развитию </a:t>
            </a:r>
            <a:r>
              <a:rPr lang="ru-RU" sz="2400" dirty="0" err="1" smtClean="0"/>
              <a:t>речи,так</a:t>
            </a:r>
            <a:r>
              <a:rPr lang="ru-RU" sz="2400" dirty="0" smtClean="0"/>
              <a:t> как включает гораздо больший круг проблем-от восприятия ребенком себя самого и «</a:t>
            </a:r>
            <a:r>
              <a:rPr lang="ru-RU" sz="2400" dirty="0" err="1" smtClean="0"/>
              <a:t>открытия»сверстника</a:t>
            </a:r>
            <a:r>
              <a:rPr lang="ru-RU" sz="2400" dirty="0" smtClean="0"/>
              <a:t> до овладения коммуникативными средствами.</a:t>
            </a:r>
            <a:endParaRPr lang="ru-RU" sz="2400" dirty="0"/>
          </a:p>
        </p:txBody>
      </p:sp>
      <p:pic>
        <p:nvPicPr>
          <p:cNvPr id="4" name="Объект 3" descr="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5362" y="2497830"/>
            <a:ext cx="4393276" cy="304661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0000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133857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5508104" cy="108491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just">
              <a:lnSpc>
                <a:spcPct val="150000"/>
              </a:lnSpc>
              <a:buBlip>
                <a:blip r:embed="rId2"/>
              </a:buBlip>
            </a:pPr>
            <a:endParaRPr lang="ru-RU" sz="1500" b="1" dirty="0" smtClean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P4081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88640"/>
            <a:ext cx="3275857" cy="257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P4081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2636912"/>
            <a:ext cx="3168352" cy="2353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4869160"/>
            <a:ext cx="8964488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dirty="0" smtClean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buBlip>
                <a:blip r:embed="rId2"/>
              </a:buBlip>
            </a:pPr>
            <a:endParaRPr lang="ru-RU" dirty="0" smtClean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20688"/>
            <a:ext cx="55801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Blip>
                <a:blip r:embed="rId2"/>
              </a:buBlip>
            </a:pPr>
            <a:r>
              <a:rPr lang="ru-RU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Организация такой работы ставит перед педагогами задачи ,требующие дополнительной интеграции всего содержания </a:t>
            </a:r>
            <a:r>
              <a:rPr lang="ru-RU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программы.Например,усиления</a:t>
            </a:r>
            <a:r>
              <a:rPr lang="ru-RU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содержательной связи </a:t>
            </a:r>
            <a:r>
              <a:rPr lang="ru-RU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связи</a:t>
            </a:r>
            <a:r>
              <a:rPr lang="ru-RU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работы по коммуникативному развитию с ролевой и </a:t>
            </a:r>
            <a:r>
              <a:rPr lang="ru-RU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театрализированной</a:t>
            </a:r>
            <a:r>
              <a:rPr lang="ru-RU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игрой ,музыкально –ритмическими движениями ,</a:t>
            </a:r>
            <a:r>
              <a:rPr lang="ru-RU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ритмикой,пластикой</a:t>
            </a:r>
            <a:r>
              <a:rPr lang="ru-RU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ознакомлением с произведениями изобразительного искусства и художественной литературой.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 ЗА ВНИМАНИЕ!</a:t>
            </a:r>
            <a:endParaRPr lang="ru-RU" sz="5400" b="1" cap="none" spc="50" dirty="0">
              <a:ln w="11430">
                <a:noFill/>
              </a:ln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7776864" cy="539645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0000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9533904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51520" y="215163"/>
            <a:ext cx="8640960" cy="314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n w="1905"/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ln w="1905"/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Ребёнок играет не только с игрушками, он играет словами, ситуациями, событиями, он играет со всем миром, если маленький ребенок ничего не придумывает, если его творчество не изливается из него мощным  ярким потоком, тогда надо бить тревогу и думать, что такое произошло с ребёнком, здоров ли он»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chmylikova.teach.obr55.ru/files/2015/01/%D0%B4%D0%B5%D1%82%D0%B8-%D0%B8%D0%B3%D1%80%D0%B0%D1%8E%D1%82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3140968"/>
            <a:ext cx="4077024" cy="3240360"/>
          </a:xfrm>
          <a:prstGeom prst="rect">
            <a:avLst/>
          </a:prstGeom>
          <a:noFill/>
        </p:spPr>
      </p:pic>
      <p:pic>
        <p:nvPicPr>
          <p:cNvPr id="25608" name="Picture 8" descr="http://detsad-38.narod.ru/pic/st0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4359838" cy="2977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533904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04664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/>
            <a:r>
              <a:rPr lang="ru-RU" sz="4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452264"/>
            <a:ext cx="8964488" cy="212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00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Коммуникативная сторона общения подразумевает не просто движение информации ,а обмен информацией (т.е. это двухсторонний процесс)Самым универсальным средством передачи информации является речь, но кроме того ,мы используем и невербальные средства общения (жесты, мимику, паузы ,смех и пр.)</a:t>
            </a:r>
            <a:endParaRPr kumimoji="0" lang="ru-RU" sz="2000" i="0" u="none" strike="noStrike" normalizeH="0" baseline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SCN0707.JPG"/>
          <p:cNvPicPr>
            <a:picLocks noChangeAspect="1"/>
          </p:cNvPicPr>
          <p:nvPr/>
        </p:nvPicPr>
        <p:blipFill>
          <a:blip r:embed="rId3" cstate="print"/>
          <a:srcRect l="10626" t="5901" r="16138" b="3801"/>
          <a:stretch>
            <a:fillRect/>
          </a:stretch>
        </p:blipFill>
        <p:spPr>
          <a:xfrm>
            <a:off x="5004048" y="3573016"/>
            <a:ext cx="3489207" cy="3028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466" y="3933056"/>
            <a:ext cx="2661454" cy="254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33904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HR0cDovL25hY2hhbG80a2EucnUvd3AtY29udGVudC91cGxvYWRzLzIwMTQvMDUvdmVzZWx5aWUtcmVieWF0YS1zaGFibG9uLXByZXZ5dS0xLnBuZw==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857" r="21091"/>
          <a:stretch>
            <a:fillRect/>
          </a:stretch>
        </p:blipFill>
        <p:spPr>
          <a:xfrm>
            <a:off x="6047656" y="5877272"/>
            <a:ext cx="3096344" cy="980728"/>
          </a:xfrm>
          <a:prstGeom prst="rect">
            <a:avLst/>
          </a:prstGeom>
        </p:spPr>
      </p:pic>
      <p:pic>
        <p:nvPicPr>
          <p:cNvPr id="3" name="Рисунок 2" descr="aHR0cDovL25hY2hhbG80a2EucnUvd3AtY29udGVudC91cGxvYWRzLzIwMTQvMDUvdmVzZWx5aWUtcmVieWF0YS1zaGFibG9uLXByZXZ5dS0xLnBuZw==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857" r="2740"/>
          <a:stretch>
            <a:fillRect/>
          </a:stretch>
        </p:blipFill>
        <p:spPr>
          <a:xfrm>
            <a:off x="3707904" y="5877272"/>
            <a:ext cx="3816424" cy="980728"/>
          </a:xfrm>
          <a:prstGeom prst="rect">
            <a:avLst/>
          </a:prstGeom>
        </p:spPr>
      </p:pic>
      <p:pic>
        <p:nvPicPr>
          <p:cNvPr id="2" name="Рисунок 1" descr="aHR0cDovL25hY2hhbG80a2EucnUvd3AtY29udGVudC91cGxvYWRzLzIwMTQvMDUvdmVzZWx5aWUtcmVieWF0YS1zaGFibG9uLXByZXZ5dS0xLnBuZw==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857" r="1835"/>
          <a:stretch>
            <a:fillRect/>
          </a:stretch>
        </p:blipFill>
        <p:spPr>
          <a:xfrm>
            <a:off x="0" y="5877272"/>
            <a:ext cx="3851920" cy="9807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764704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4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НОВИЗНА</a:t>
            </a:r>
            <a:r>
              <a:rPr lang="ru-RU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моей работы заключается в том, что она нацелена не только на развитие речи, эмоций и чувств, но и на решение вопросов социализации детей: развитие </a:t>
            </a:r>
            <a:r>
              <a:rPr lang="ru-RU" sz="20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коммуникативности</a:t>
            </a:r>
            <a:r>
              <a:rPr lang="ru-RU" sz="20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умения произвольно управлять своими чувствами и научить путем наглядности выходить из сложных ситуаций, выработать у ребенка способность продуктивно решать социальные проблемы</a:t>
            </a:r>
            <a:r>
              <a:rPr lang="ru-RU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0000"/>
            <a:endParaRPr lang="ru-RU" sz="2000" b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0000"/>
            <a:r>
              <a:rPr lang="ru-RU" sz="4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indent="450000" algn="just"/>
            <a:r>
              <a:rPr lang="ru-RU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помочь детям войти в социальный мир, способствовать формированию социальной уверенности у детей дошкольного возраста; приобщить детей к </a:t>
            </a:r>
            <a:r>
              <a:rPr lang="ru-RU" sz="20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социокультурным</a:t>
            </a:r>
            <a:r>
              <a:rPr lang="ru-RU" sz="20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нормам, традициям  семьи, общества и государства.; развить коммуникативные навыки.</a:t>
            </a:r>
          </a:p>
        </p:txBody>
      </p:sp>
    </p:spTree>
    <p:extLst>
      <p:ext uri="{BB962C8B-B14F-4D97-AF65-F5344CB8AC3E}">
        <p14:creationId xmlns:p14="http://schemas.microsoft.com/office/powerpoint/2010/main" val="219533904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HR0cDovL25hY2hhbG80a2EucnUvd3AtY29udGVudC91cGxvYWRzLzIwMTQvMDUvdmVzZWx5aWUtcmVieWF0YS1zaGFibG9uLXByZXZ5dS0xLnBuZw==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857" r="21091"/>
          <a:stretch>
            <a:fillRect/>
          </a:stretch>
        </p:blipFill>
        <p:spPr>
          <a:xfrm>
            <a:off x="6047656" y="5877272"/>
            <a:ext cx="3096344" cy="980728"/>
          </a:xfrm>
          <a:prstGeom prst="rect">
            <a:avLst/>
          </a:prstGeom>
        </p:spPr>
      </p:pic>
      <p:pic>
        <p:nvPicPr>
          <p:cNvPr id="3" name="Рисунок 2" descr="aHR0cDovL25hY2hhbG80a2EucnUvd3AtY29udGVudC91cGxvYWRzLzIwMTQvMDUvdmVzZWx5aWUtcmVieWF0YS1zaGFibG9uLXByZXZ5dS0xLnBuZw==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857" r="2740"/>
          <a:stretch>
            <a:fillRect/>
          </a:stretch>
        </p:blipFill>
        <p:spPr>
          <a:xfrm>
            <a:off x="3779912" y="5877272"/>
            <a:ext cx="3816424" cy="980728"/>
          </a:xfrm>
          <a:prstGeom prst="rect">
            <a:avLst/>
          </a:prstGeom>
        </p:spPr>
      </p:pic>
      <p:pic>
        <p:nvPicPr>
          <p:cNvPr id="2" name="Рисунок 1" descr="aHR0cDovL25hY2hhbG80a2EucnUvd3AtY29udGVudC91cGxvYWRzLzIwMTQvMDUvdmVzZWx5aWUtcmVieWF0YS1zaGFibG9uLXByZXZ5dS0xLnBuZw==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857" r="1835"/>
          <a:stretch>
            <a:fillRect/>
          </a:stretch>
        </p:blipFill>
        <p:spPr>
          <a:xfrm>
            <a:off x="0" y="5877272"/>
            <a:ext cx="3851920" cy="9807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476672"/>
            <a:ext cx="87129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/>
            <a:r>
              <a:rPr lang="ru-RU" sz="4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Характеристика       коммуникативной активности:</a:t>
            </a:r>
          </a:p>
          <a:p>
            <a:pPr indent="450000"/>
            <a:endParaRPr lang="ru-RU" sz="2400" b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r>
              <a:rPr lang="ru-RU" sz="20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1.Легко ли вступает ребенок в контакт со взрослыми и детьми ,имеются ли существенные отличия в общении с близкими и чужими людьми ,является ли ребенок инициатором общения ,совместных </a:t>
            </a:r>
            <a:r>
              <a:rPr lang="ru-RU" sz="20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игр,с</a:t>
            </a:r>
            <a:r>
              <a:rPr lang="ru-RU" sz="20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удовольствием ли участвует в коллективных играх и пр.</a:t>
            </a:r>
          </a:p>
          <a:p>
            <a:pPr indent="450000" algn="just"/>
            <a:r>
              <a:rPr lang="ru-RU" sz="20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2.Предпочитаемый адресат общения.(выявляют ,направлен ли ребенок преимущественно на взрослого ,либо на сверстника)</a:t>
            </a:r>
          </a:p>
          <a:p>
            <a:pPr indent="450000" algn="just"/>
            <a:r>
              <a:rPr lang="ru-RU" sz="20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3.Содержание общения(внимательно наблюдают за содержанием общения ребенка со взрослым(о чем спрашивает ,сообщает)Преобладает ли предметное, </a:t>
            </a:r>
            <a:r>
              <a:rPr lang="ru-RU" sz="20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внеситуативно</a:t>
            </a:r>
            <a:r>
              <a:rPr lang="ru-RU" sz="20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познавательное или </a:t>
            </a:r>
            <a:r>
              <a:rPr lang="ru-RU" sz="20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внеситуативно</a:t>
            </a:r>
            <a:r>
              <a:rPr lang="ru-RU" sz="20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–личностное </a:t>
            </a:r>
            <a:r>
              <a:rPr lang="ru-RU" sz="20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содержание.То</a:t>
            </a:r>
            <a:r>
              <a:rPr lang="ru-RU" sz="20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же и в отношении со сверстником.)</a:t>
            </a:r>
          </a:p>
          <a:p>
            <a:pPr indent="450000" algn="just"/>
            <a:r>
              <a:rPr lang="ru-RU" sz="20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4.Степень </a:t>
            </a:r>
            <a:r>
              <a:rPr lang="ru-RU" sz="20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0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«схемы беседы»</a:t>
            </a:r>
          </a:p>
          <a:p>
            <a:pPr indent="450000" algn="just"/>
            <a:r>
              <a:rPr lang="ru-RU" sz="20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5.Характеристика используемых в процессе общения неречевых средств.</a:t>
            </a:r>
          </a:p>
          <a:p>
            <a:pPr indent="450000" algn="just"/>
            <a:r>
              <a:rPr lang="ru-RU" sz="20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6.Анализ речевых средств.</a:t>
            </a:r>
          </a:p>
          <a:p>
            <a:pPr indent="450000" algn="just"/>
            <a:endParaRPr lang="ru-RU" sz="200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3904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842493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Родителей тревожит ,что их сын или дочь ,несмотря на стремление играть вместе с другими детьми с трудом налаживают дружеские и игровые отношения с ними ,ссорятся ,вынуждены играть в одиночестве или с близкими взрослыми. Обычно причину этого они видят в особенностях характера ребенка ,хотя на самом деле чаще всего она кроется в </a:t>
            </a:r>
            <a:r>
              <a:rPr lang="ru-RU" sz="22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несформированности</a:t>
            </a:r>
            <a:r>
              <a:rPr lang="ru-RU" sz="22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его коммуникативной деятельности</a:t>
            </a:r>
            <a:endParaRPr lang="ru-RU" sz="220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3265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ПРОБЛЕМА. </a:t>
            </a:r>
            <a:endParaRPr lang="ru-RU" sz="40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P4081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284983"/>
            <a:ext cx="3888432" cy="3339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 (1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248980"/>
            <a:ext cx="4464496" cy="334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533904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8229600" cy="1008112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По результатам наблюдения и анализа коммуникативного поведения по вышеуказанным параметрам детей группы мы выявили существующие проблемы и провели подборку игр и упражнений ,направленных на решение существующих в коммуникации проблем ,а затем продолжили данную работу в следующей </a:t>
            </a:r>
            <a:r>
              <a:rPr lang="ru-RU" sz="2000" dirty="0" err="1" smtClean="0"/>
              <a:t>группе.Условно</a:t>
            </a:r>
            <a:r>
              <a:rPr lang="ru-RU" sz="2000" dirty="0" smtClean="0"/>
              <a:t> игры для </a:t>
            </a:r>
            <a:r>
              <a:rPr lang="ru-RU" sz="2000" dirty="0" err="1" smtClean="0"/>
              <a:t>коммуникативногго</a:t>
            </a:r>
            <a:r>
              <a:rPr lang="ru-RU" sz="2000" dirty="0" smtClean="0"/>
              <a:t> развития мы поделили на следующие группы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 smtClean="0"/>
              <a:t>1.Игры по типу вопросы-ответы.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56992"/>
            <a:ext cx="3839369" cy="333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29429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Игры –</a:t>
            </a:r>
            <a:r>
              <a:rPr lang="ru-RU" sz="2700" dirty="0" err="1" smtClean="0"/>
              <a:t>инсценировки,где</a:t>
            </a:r>
            <a:r>
              <a:rPr lang="ru-RU" sz="2700" dirty="0" smtClean="0"/>
              <a:t> присутствуют диалоги между персонажами.</a:t>
            </a:r>
            <a:br>
              <a:rPr lang="ru-RU" sz="2700" dirty="0" smtClean="0"/>
            </a:br>
            <a:r>
              <a:rPr lang="ru-RU" sz="2700" dirty="0" smtClean="0"/>
              <a:t>Это и игры на основе русского фольклора «Курочка –</a:t>
            </a:r>
            <a:r>
              <a:rPr lang="ru-RU" sz="2700" dirty="0" err="1" smtClean="0"/>
              <a:t>рябушечка</a:t>
            </a:r>
            <a:r>
              <a:rPr lang="ru-RU" sz="2700" dirty="0" smtClean="0"/>
              <a:t>», «Кисонька –</a:t>
            </a:r>
            <a:r>
              <a:rPr lang="ru-RU" sz="2700" dirty="0" err="1" smtClean="0"/>
              <a:t>мурысенька</a:t>
            </a:r>
            <a:r>
              <a:rPr lang="ru-RU" sz="2700" dirty="0" smtClean="0"/>
              <a:t>»,и инсценировки по произведениям современной детской поэзии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3015208" cy="398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06" y="2276872"/>
            <a:ext cx="2880320" cy="398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05836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Игры –просьбы.</a:t>
            </a:r>
            <a:br>
              <a:rPr lang="ru-RU" sz="2200" dirty="0" smtClean="0"/>
            </a:br>
            <a:r>
              <a:rPr lang="ru-RU" sz="2200" dirty="0" smtClean="0"/>
              <a:t>Это игры очень просты по форме ,но они выполняют важную воспитательную функцию –дети учатся использовать формы вежливости и обращаться к друг другу по именам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496855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71094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4">
      <a:dk1>
        <a:sysClr val="windowText" lastClr="000000"/>
      </a:dk1>
      <a:lt1>
        <a:srgbClr val="FFFF9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</TotalTime>
  <Words>641</Words>
  <Application>Microsoft Office PowerPoint</Application>
  <PresentationFormat>Экран (4:3)</PresentationFormat>
  <Paragraphs>42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 результатам наблюдения и анализа коммуникативного поведения по вышеуказанным параметрам детей группы мы выявили существующие проблемы и провели подборку игр и упражнений ,направленных на решение существующих в коммуникации проблем ,а затем продолжили данную работу в следующей группе.Условно игры для коммуникативногго развития мы поделили на следующие группы: 1.Игры по типу вопросы-ответы.</vt:lpstr>
      <vt:lpstr>Игры –инсценировки,где присутствуют диалоги между персонажами. Это и игры на основе русского фольклора «Курочка –рябушечка», «Кисонька –мурысенька»,и инсценировки по произведениям современной детской поэзии.</vt:lpstr>
      <vt:lpstr>Игры –просьбы. Это игры очень просты по форме ,но они выполняют важную воспитательную функцию –дети учатся использовать формы вежливости и обращаться к друг другу по именам.</vt:lpstr>
      <vt:lpstr>Игры с сокрытием и нахождением предметов «Угадай игрушку», «Золотая лодочка», «Коробочка»</vt:lpstr>
      <vt:lpstr>Игры по типу сюжетно-ролевых. </vt:lpstr>
      <vt:lpstr>Ситуативные игры.</vt:lpstr>
      <vt:lpstr>Презентация PowerPoint</vt:lpstr>
      <vt:lpstr>Также для усиления интереса детей желательно использовать различную атрибутику –маски и элементы костюмов в инсценировках ,игрушки, реальные предметы.</vt:lpstr>
      <vt:lpstr>Содержание специального формирования правильного коммуникативного поведения дошкольников гораздо шире ,нежели работа по развитию речи,так как включает гораздо больший круг проблем-от восприятия ребенком себя самого и «открытия»сверстника до овладения коммуникативными средствами.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BUH</cp:lastModifiedBy>
  <cp:revision>83</cp:revision>
  <dcterms:created xsi:type="dcterms:W3CDTF">2016-01-02T11:50:00Z</dcterms:created>
  <dcterms:modified xsi:type="dcterms:W3CDTF">2021-04-26T04:16:15Z</dcterms:modified>
</cp:coreProperties>
</file>