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74" r:id="rId3"/>
    <p:sldId id="257" r:id="rId4"/>
    <p:sldId id="258" r:id="rId5"/>
    <p:sldId id="267" r:id="rId6"/>
    <p:sldId id="260" r:id="rId7"/>
    <p:sldId id="275" r:id="rId8"/>
    <p:sldId id="276" r:id="rId9"/>
    <p:sldId id="277" r:id="rId10"/>
    <p:sldId id="278" r:id="rId11"/>
    <p:sldId id="279" r:id="rId12"/>
    <p:sldId id="264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90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0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9605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45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425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8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3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9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7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7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9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0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2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1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72816"/>
            <a:ext cx="7776864" cy="24482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Обобщение опыта работы по теме </a:t>
            </a:r>
            <a:br>
              <a:rPr lang="ru-RU" sz="2800" dirty="0" smtClean="0"/>
            </a:br>
            <a:r>
              <a:rPr lang="ru-RU" sz="2800" dirty="0" smtClean="0"/>
              <a:t>«Развитие речи у детей дошкольного возраста посредством использования различных технологий»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17577" y="5157192"/>
            <a:ext cx="4244008" cy="1199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Воспитатель 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1 квалификационной категории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Дибирова </a:t>
            </a:r>
            <a:r>
              <a:rPr lang="ru-RU" b="1" dirty="0" err="1">
                <a:solidFill>
                  <a:srgbClr val="0070C0"/>
                </a:solidFill>
              </a:rPr>
              <a:t>Салимат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Якубовна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6280" y="156628"/>
            <a:ext cx="51845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70C0"/>
              </a:solidFill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МДОАУ </a:t>
            </a: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«Детский сад</a:t>
            </a:r>
            <a:r>
              <a:rPr lang="ru-RU" b="1" dirty="0">
                <a:solidFill>
                  <a:srgbClr val="0070C0"/>
                </a:solidFill>
              </a:rPr>
              <a:t> №98 г. Орска»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6403200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</a:rPr>
              <a:t>Орск, </a:t>
            </a:r>
            <a:r>
              <a:rPr lang="ru-RU" dirty="0">
                <a:solidFill>
                  <a:srgbClr val="0070C0"/>
                </a:solidFill>
              </a:rPr>
              <a:t>2020</a:t>
            </a:r>
            <a:endParaRPr lang="ru-RU" dirty="0">
              <a:solidFill>
                <a:srgbClr val="0070C0"/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1789"/>
            <a:ext cx="3309392" cy="231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76" y="1148575"/>
            <a:ext cx="126969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18604"/>
            <a:ext cx="1885798" cy="13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09600"/>
            <a:ext cx="5121616" cy="731168"/>
          </a:xfrm>
        </p:spPr>
        <p:txBody>
          <a:bodyPr/>
          <a:lstStyle/>
          <a:p>
            <a:pPr algn="ctr"/>
            <a:r>
              <a:rPr lang="ru-RU" dirty="0" err="1" smtClean="0"/>
              <a:t>Мнемотаблица</a:t>
            </a:r>
            <a:endParaRPr lang="ru-RU" dirty="0"/>
          </a:p>
        </p:txBody>
      </p:sp>
      <p:pic>
        <p:nvPicPr>
          <p:cNvPr id="4" name="Рассказ об Осени по мнемотаблице (convert-video-online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68760"/>
            <a:ext cx="7131050" cy="4392265"/>
          </a:xfrm>
        </p:spPr>
      </p:pic>
    </p:spTree>
    <p:extLst>
      <p:ext uri="{BB962C8B-B14F-4D97-AF65-F5344CB8AC3E}">
        <p14:creationId xmlns:p14="http://schemas.microsoft.com/office/powerpoint/2010/main" val="16579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9" y="116632"/>
            <a:ext cx="7488831" cy="803176"/>
          </a:xfrm>
        </p:spPr>
        <p:txBody>
          <a:bodyPr>
            <a:normAutofit fontScale="9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/>
              <a:t>Мнемотехнику мы</a:t>
            </a:r>
            <a:r>
              <a:rPr lang="ru-RU" dirty="0">
                <a:latin typeface="Times New Roman"/>
              </a:rPr>
              <a:t> используем для: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3195"/>
            <a:ext cx="5410207" cy="3276192"/>
          </a:xfrm>
        </p:spPr>
        <p:txBody>
          <a:bodyPr>
            <a:normAutofit fontScale="92500" lnSpcReduction="20000"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400" dirty="0" smtClean="0">
                <a:latin typeface="Times New Roman"/>
              </a:rPr>
              <a:t>обогащения </a:t>
            </a:r>
            <a:r>
              <a:rPr lang="ru-RU" sz="2400" dirty="0">
                <a:latin typeface="Times New Roman"/>
              </a:rPr>
              <a:t>словарного запаса,</a:t>
            </a:r>
            <a:endParaRPr lang="ru-RU" sz="2400" dirty="0"/>
          </a:p>
          <a:p>
            <a:pPr indent="450215" algn="just">
              <a:lnSpc>
                <a:spcPct val="150000"/>
              </a:lnSpc>
            </a:pPr>
            <a:r>
              <a:rPr lang="ru-RU" sz="2400" dirty="0" smtClean="0">
                <a:latin typeface="Times New Roman"/>
              </a:rPr>
              <a:t>обучения </a:t>
            </a:r>
            <a:r>
              <a:rPr lang="ru-RU" sz="2400" dirty="0">
                <a:latin typeface="Times New Roman"/>
              </a:rPr>
              <a:t>составлению рассказов,</a:t>
            </a:r>
            <a:endParaRPr lang="ru-RU" sz="2400" dirty="0"/>
          </a:p>
          <a:p>
            <a:pPr indent="450215" algn="just">
              <a:lnSpc>
                <a:spcPct val="150000"/>
              </a:lnSpc>
            </a:pPr>
            <a:r>
              <a:rPr lang="ru-RU" sz="2400" dirty="0" smtClean="0">
                <a:latin typeface="Times New Roman"/>
              </a:rPr>
              <a:t>пересказа </a:t>
            </a:r>
            <a:r>
              <a:rPr lang="ru-RU" sz="2400" dirty="0">
                <a:latin typeface="Times New Roman"/>
              </a:rPr>
              <a:t>художественной литературы,</a:t>
            </a:r>
            <a:endParaRPr lang="ru-RU" sz="2400" dirty="0"/>
          </a:p>
          <a:p>
            <a:pPr indent="450215" algn="just">
              <a:lnSpc>
                <a:spcPct val="150000"/>
              </a:lnSpc>
            </a:pPr>
            <a:r>
              <a:rPr lang="ru-RU" sz="2400" dirty="0" smtClean="0">
                <a:latin typeface="Times New Roman"/>
              </a:rPr>
              <a:t>заучивания </a:t>
            </a:r>
            <a:r>
              <a:rPr lang="ru-RU" sz="2400" dirty="0">
                <a:latin typeface="Times New Roman"/>
              </a:rPr>
              <a:t>стихов, </a:t>
            </a:r>
            <a:r>
              <a:rPr lang="ru-RU" sz="2400" dirty="0" err="1">
                <a:latin typeface="Times New Roman"/>
              </a:rPr>
              <a:t>потешек</a:t>
            </a:r>
            <a:r>
              <a:rPr lang="ru-RU" sz="2400" dirty="0">
                <a:latin typeface="Times New Roman"/>
              </a:rPr>
              <a:t>, </a:t>
            </a:r>
            <a:r>
              <a:rPr lang="ru-RU" sz="2400" dirty="0" err="1">
                <a:latin typeface="Times New Roman"/>
              </a:rPr>
              <a:t>чистоговорок</a:t>
            </a:r>
            <a:r>
              <a:rPr lang="ru-RU" sz="2400" dirty="0">
                <a:latin typeface="Times New Roman"/>
              </a:rPr>
              <a:t> 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9387"/>
            <a:ext cx="4741271" cy="24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300784" cy="279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711" y="836712"/>
            <a:ext cx="359599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495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309538" y="1924793"/>
            <a:ext cx="2500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720080"/>
          </a:xfrm>
        </p:spPr>
        <p:txBody>
          <a:bodyPr/>
          <a:lstStyle/>
          <a:p>
            <a:pPr algn="ctr"/>
            <a:r>
              <a:rPr lang="ru-RU" dirty="0" err="1" smtClean="0"/>
              <a:t>Синквейн</a:t>
            </a:r>
            <a:endParaRPr lang="ru-RU" dirty="0"/>
          </a:p>
        </p:txBody>
      </p:sp>
      <p:pic>
        <p:nvPicPr>
          <p:cNvPr id="5" name="Рассказ об Орске синквейн (convert-video-online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24744"/>
            <a:ext cx="6986736" cy="43235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30029" r="32031" b="19433"/>
          <a:stretch>
            <a:fillRect/>
          </a:stretch>
        </p:blipFill>
        <p:spPr bwMode="auto">
          <a:xfrm>
            <a:off x="4572000" y="2924951"/>
            <a:ext cx="353987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Вертикальный свиток 2"/>
          <p:cNvSpPr/>
          <p:nvPr/>
        </p:nvSpPr>
        <p:spPr>
          <a:xfrm>
            <a:off x="29312" y="235642"/>
            <a:ext cx="5334775" cy="6433717"/>
          </a:xfrm>
          <a:prstGeom prst="verticalScroll">
            <a:avLst/>
          </a:prstGeom>
          <a:solidFill>
            <a:srgbClr val="BAEEF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составления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таковы: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состоит из пяти строк и его форма напоминает ёлочку.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1строка – Название. Одно слово, обычно существительное, отражающее главную идею( Кто, что?);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2строка – Описание. Два слова, прилагательные, описывающие основную мысль ( Какой, какая, какое, какие?);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3строка – Действие. Три слова, глаголы, описывающие действия в рамках темы( Что делает, что делают?);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4строка – Фраза из нескольких слов, показывающая отношение к теме, выражающая личное отношение автора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описываемому предмету или объекту;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5строка – Синоним названия темы. Одно слово-резюме, характеризующее суть предмета или объекта (обобщающее слово). Вывод, итог, ассоциация.</a:t>
            </a:r>
          </a:p>
          <a:p>
            <a:pPr algn="ctr"/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7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Осень.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Золотая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, дождливая.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Наступает, дарит, холодает.</a:t>
            </a:r>
            <a:endParaRPr lang="ru-RU" sz="1600" dirty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Осенью очень красиво.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Время года.</a:t>
            </a:r>
            <a:endParaRPr lang="ru-RU" sz="24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611560" y="2071678"/>
            <a:ext cx="6912768" cy="1512168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cs typeface="Angsana New" panose="02020603050405020304" pitchFamily="18" charset="-34"/>
              </a:rPr>
              <a:t>Спасибо за внимание! </a:t>
            </a:r>
            <a:r>
              <a:rPr lang="ru-RU" sz="4400" dirty="0" smtClean="0">
                <a:solidFill>
                  <a:srgbClr val="002060"/>
                </a:solidFill>
              </a:rPr>
              <a:t>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056783" cy="64807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PT Sans"/>
                <a:ea typeface="+mn-ea"/>
                <a:cs typeface="+mn-cs"/>
              </a:rPr>
              <a:t>Согласно ФГОС ДО речевое развитие включает </a:t>
            </a:r>
            <a:r>
              <a:rPr lang="ru-RU" sz="2000" dirty="0" smtClean="0">
                <a:solidFill>
                  <a:srgbClr val="333333"/>
                </a:solidFill>
                <a:latin typeface="PT Sans"/>
                <a:ea typeface="+mn-ea"/>
                <a:cs typeface="+mn-cs"/>
              </a:rPr>
              <a:t>в себя: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24744"/>
            <a:ext cx="6347714" cy="5472608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владение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речью как средством общения и культуры;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обогащение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активного словаря;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развитие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связной, грамматически правильной диалогической и монологической речи;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развитие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речевого творчества;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развитие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звуковой и интонационной культуры речи, фонематического слуха;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знакомство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с книжной культурой, детской литературой, понимание на слух текстов различных жанров детской литературы; </a:t>
            </a:r>
            <a:endParaRPr lang="ru-RU" sz="2200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sz="2200" dirty="0" smtClean="0">
                <a:solidFill>
                  <a:srgbClr val="333333"/>
                </a:solidFill>
                <a:latin typeface="PT Sans"/>
              </a:rPr>
              <a:t>формирование </a:t>
            </a:r>
            <a:r>
              <a:rPr lang="ru-RU" sz="2200" dirty="0">
                <a:solidFill>
                  <a:srgbClr val="333333"/>
                </a:solidFill>
                <a:latin typeface="PT Sans"/>
              </a:rPr>
              <a:t>звуковой аналитико-синтетической активности как предпосылки обучения грамоте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53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178698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Цель: 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развитие связной речи детей дошкольного возраста, посредством использования различных технологий.</a:t>
            </a:r>
            <a:b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7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Задачи: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/>
            </a:r>
            <a:b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 - развивать связную  речь детей, </a:t>
            </a: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через составление описательных, повествовательных, а в дальнейшем и творческих рассказов с использованием приемов 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«Мнемотехники», </a:t>
            </a: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«</a:t>
            </a:r>
            <a:r>
              <a:rPr lang="ru-RU" sz="2700" dirty="0" err="1">
                <a:solidFill>
                  <a:srgbClr val="002060"/>
                </a:solidFill>
                <a:cs typeface="Aharoni" panose="02010803020104030203" pitchFamily="2" charset="-79"/>
              </a:rPr>
              <a:t>Синквейн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», 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и др.;</a:t>
            </a: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/>
            </a:r>
            <a:b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- развивать процессы </a:t>
            </a: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восприятия, внимания, памяти, воображения;</a:t>
            </a:r>
            <a:b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- </a:t>
            </a: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формировать  звуковую культуру </a:t>
            </a:r>
            <a: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  <a:t>речи;</a:t>
            </a:r>
            <a:br>
              <a:rPr lang="ru-RU" sz="2700" dirty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700" dirty="0" smtClean="0">
                <a:solidFill>
                  <a:srgbClr val="002060"/>
                </a:solidFill>
                <a:cs typeface="Aharoni" panose="02010803020104030203" pitchFamily="2" charset="-79"/>
              </a:rPr>
              <a:t>- развивать инициативность, самостоятельность.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7128791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Факторы развития связной речи: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</a:pPr>
            <a:r>
              <a:rPr lang="ru-RU" sz="3200" dirty="0" smtClean="0">
                <a:latin typeface="Times New Roman"/>
              </a:rPr>
              <a:t>наглядность</a:t>
            </a:r>
            <a:r>
              <a:rPr lang="ru-RU" sz="3200" dirty="0">
                <a:latin typeface="Times New Roman"/>
              </a:rPr>
              <a:t>;</a:t>
            </a:r>
            <a:endParaRPr lang="ru-RU" sz="3200" dirty="0"/>
          </a:p>
          <a:p>
            <a:pPr indent="450215" algn="just">
              <a:lnSpc>
                <a:spcPct val="150000"/>
              </a:lnSpc>
            </a:pPr>
            <a:r>
              <a:rPr lang="ru-RU" sz="3200" dirty="0" smtClean="0">
                <a:latin typeface="Times New Roman"/>
              </a:rPr>
              <a:t>план </a:t>
            </a:r>
            <a:r>
              <a:rPr lang="ru-RU" sz="3200" dirty="0">
                <a:latin typeface="Times New Roman"/>
              </a:rPr>
              <a:t>высказывания.</a:t>
            </a:r>
            <a:endParaRPr lang="ru-RU" sz="32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71600" y="188640"/>
            <a:ext cx="5256584" cy="1346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ТЕХНОЛОГИИ:</a:t>
            </a:r>
            <a:endParaRPr lang="ru-RU" sz="28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3628" y="1890485"/>
            <a:ext cx="4752527" cy="1236387"/>
          </a:xfrm>
          <a:prstGeom prst="roundRect">
            <a:avLst/>
          </a:prstGeom>
          <a:solidFill>
            <a:srgbClr val="BAE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haroni" panose="02010803020104030203" pitchFamily="2" charset="-79"/>
              </a:rPr>
              <a:t>МНЕМОТЕХНИКА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haroni" panose="02010803020104030203" pitchFamily="2" charset="-79"/>
            </a:endParaRP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23628" y="3473411"/>
            <a:ext cx="4752527" cy="1246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haroni" panose="02010803020104030203" pitchFamily="2" charset="-79"/>
              </a:rPr>
              <a:t>СИНКВЕЙН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haroni" panose="02010803020104030203" pitchFamily="2" charset="-79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4414" y="5000636"/>
            <a:ext cx="4733024" cy="1197779"/>
          </a:xfrm>
          <a:prstGeom prst="roundRect">
            <a:avLst/>
          </a:prstGeom>
          <a:solidFill>
            <a:srgbClr val="BAE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4"/>
                </a:solidFill>
                <a:latin typeface="Arial" pitchFamily="34" charset="0"/>
                <a:cs typeface="Aharoni" panose="02010803020104030203" pitchFamily="2" charset="-79"/>
              </a:rPr>
              <a:t>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haroni" panose="02010803020104030203" pitchFamily="2" charset="-79"/>
              </a:rPr>
              <a:t>КОЛЛАЖ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5515" y="1628800"/>
            <a:ext cx="2520282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cs typeface="Aharoni" panose="02010803020104030203" pitchFamily="2" charset="-79"/>
              </a:rPr>
              <a:t>Сенсорно-графическая модель</a:t>
            </a:r>
            <a:endParaRPr lang="ru-RU" sz="24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5656" y="116632"/>
            <a:ext cx="4752527" cy="1236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haroni" panose="02010803020104030203" pitchFamily="2" charset="-79"/>
              </a:rPr>
              <a:t>МНЕМОТЕХНИКА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haroni" panose="02010803020104030203" pitchFamily="2" charset="-79"/>
            </a:endParaRP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48064" y="1654019"/>
            <a:ext cx="2520282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cs typeface="Aharoni" panose="02010803020104030203" pitchFamily="2" charset="-79"/>
              </a:rPr>
              <a:t>Предметно-схематическая модель</a:t>
            </a:r>
            <a:endParaRPr lang="ru-RU" sz="24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4077072"/>
            <a:ext cx="2520282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cs typeface="Aharoni" panose="02010803020104030203" pitchFamily="2" charset="-79"/>
              </a:rPr>
              <a:t>Блоки-квадраты</a:t>
            </a:r>
            <a:endParaRPr lang="ru-RU" sz="24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3968" y="4077072"/>
            <a:ext cx="2520282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cs typeface="Aharoni" panose="02010803020104030203" pitchFamily="2" charset="-79"/>
              </a:rPr>
              <a:t>Схема составления рассказа</a:t>
            </a:r>
            <a:endParaRPr lang="ru-RU" sz="24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 flipH="1">
            <a:off x="2195736" y="1353019"/>
            <a:ext cx="1656184" cy="275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2"/>
          </p:cNvCxnSpPr>
          <p:nvPr/>
        </p:nvCxnSpPr>
        <p:spPr>
          <a:xfrm>
            <a:off x="3851920" y="1353019"/>
            <a:ext cx="1584176" cy="30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 flipH="1">
            <a:off x="2555776" y="1353019"/>
            <a:ext cx="1296144" cy="2724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</p:cNvCxnSpPr>
          <p:nvPr/>
        </p:nvCxnSpPr>
        <p:spPr>
          <a:xfrm>
            <a:off x="3851920" y="1353019"/>
            <a:ext cx="1296144" cy="2724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4898505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Мнемоквадрат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38" y="2965887"/>
            <a:ext cx="40290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37" y="196704"/>
            <a:ext cx="4027071" cy="301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826685" cy="50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3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049608" cy="720080"/>
          </a:xfrm>
        </p:spPr>
        <p:txBody>
          <a:bodyPr/>
          <a:lstStyle/>
          <a:p>
            <a:pPr algn="ctr"/>
            <a:r>
              <a:rPr lang="ru-RU" dirty="0" err="1" smtClean="0"/>
              <a:t>Мнемодорожка</a:t>
            </a:r>
            <a:endParaRPr lang="ru-RU" dirty="0"/>
          </a:p>
        </p:txBody>
      </p:sp>
      <p:pic>
        <p:nvPicPr>
          <p:cNvPr id="6" name="Колыбельная по мнемо-дорожке (convert-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24744"/>
            <a:ext cx="7562850" cy="4622006"/>
          </a:xfrm>
        </p:spPr>
      </p:pic>
    </p:spTree>
    <p:extLst>
      <p:ext uri="{BB962C8B-B14F-4D97-AF65-F5344CB8AC3E}">
        <p14:creationId xmlns:p14="http://schemas.microsoft.com/office/powerpoint/2010/main" val="26210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609600"/>
            <a:ext cx="4104456" cy="7311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Расскажи о себе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3284984"/>
            <a:ext cx="4763538" cy="3376717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buClrTx/>
              <a:buSzTx/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lvl="0" indent="0" algn="ctr" defTabSz="914400">
              <a:spcBef>
                <a:spcPts val="0"/>
              </a:spcBef>
              <a:buClrTx/>
              <a:buSzTx/>
              <a:buNone/>
            </a:pPr>
            <a:r>
              <a:rPr lang="ru-RU" sz="2000" b="1" u="sng" dirty="0" smtClean="0">
                <a:solidFill>
                  <a:prstClr val="black"/>
                </a:solidFill>
              </a:rPr>
              <a:t>Осень</a:t>
            </a:r>
            <a:r>
              <a:rPr lang="ru-RU" sz="2000" b="1" u="sng" dirty="0">
                <a:solidFill>
                  <a:prstClr val="black"/>
                </a:solidFill>
              </a:rPr>
              <a:t>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Ветер по лесу летал,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Ветер листочки считал: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Вот дубовый, вот кленовый,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Вот рябиновый резной, 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Вот с березки золотой, 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Во т последний лист с осинки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</a:rPr>
              <a:t>Ветер  бросил на тропинку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(Н. </a:t>
            </a:r>
            <a:r>
              <a:rPr lang="ru-RU" dirty="0" err="1">
                <a:solidFill>
                  <a:prstClr val="black"/>
                </a:solidFill>
              </a:rPr>
              <a:t>Нищева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4"/>
          <a:stretch/>
        </p:blipFill>
        <p:spPr bwMode="auto">
          <a:xfrm>
            <a:off x="181405" y="116632"/>
            <a:ext cx="3005137" cy="282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0" y="3645024"/>
            <a:ext cx="38354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0178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985</TotalTime>
  <Words>355</Words>
  <Application>Microsoft Office PowerPoint</Application>
  <PresentationFormat>Экран (4:3)</PresentationFormat>
  <Paragraphs>63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Обобщение опыта работы по теме  «Развитие речи у детей дошкольного возраста посредством использования различных технологий»</vt:lpstr>
      <vt:lpstr>Согласно ФГОС ДО речевое развитие включает в себя:</vt:lpstr>
      <vt:lpstr>Цель: развитие связной речи детей дошкольного возраста, посредством использования различных технологий. Задачи:  - развивать связную  речь детей, через составление описательных, повествовательных, а в дальнейшем и творческих рассказов с использованием приемов «Мнемотехники», «Синквейн», и др.;  - развивать процессы восприятия, внимания, памяти, воображения; - формировать  звуковую культуру речи; - развивать инициативность, самостоятельность. </vt:lpstr>
      <vt:lpstr>Факторы развития связной речи:</vt:lpstr>
      <vt:lpstr>Презентация PowerPoint</vt:lpstr>
      <vt:lpstr>Презентация PowerPoint</vt:lpstr>
      <vt:lpstr>Мнемоквадрат</vt:lpstr>
      <vt:lpstr>Мнемодорожка</vt:lpstr>
      <vt:lpstr>Расскажи о себе</vt:lpstr>
      <vt:lpstr>Мнемотаблица</vt:lpstr>
      <vt:lpstr>Мнемотехнику мы используем для: </vt:lpstr>
      <vt:lpstr>Синквейн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по теме  «Развитие связной речи у детей дошкольного возраста посредством использования различных технологий»</dc:title>
  <cp:lastModifiedBy>Детсад-98</cp:lastModifiedBy>
  <cp:revision>62</cp:revision>
  <dcterms:modified xsi:type="dcterms:W3CDTF">2020-11-17T08:47:33Z</dcterms:modified>
</cp:coreProperties>
</file>