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80" r:id="rId3"/>
    <p:sldId id="267" r:id="rId4"/>
    <p:sldId id="263" r:id="rId5"/>
    <p:sldId id="264" r:id="rId6"/>
    <p:sldId id="291" r:id="rId7"/>
    <p:sldId id="273" r:id="rId8"/>
    <p:sldId id="275" r:id="rId9"/>
    <p:sldId id="278" r:id="rId10"/>
    <p:sldId id="277" r:id="rId11"/>
    <p:sldId id="294" r:id="rId12"/>
    <p:sldId id="281" r:id="rId13"/>
    <p:sldId id="271" r:id="rId14"/>
    <p:sldId id="287" r:id="rId15"/>
    <p:sldId id="286" r:id="rId16"/>
    <p:sldId id="285" r:id="rId17"/>
    <p:sldId id="269" r:id="rId18"/>
    <p:sldId id="268" r:id="rId19"/>
    <p:sldId id="284" r:id="rId20"/>
    <p:sldId id="272" r:id="rId21"/>
    <p:sldId id="300" r:id="rId22"/>
    <p:sldId id="293" r:id="rId23"/>
    <p:sldId id="282" r:id="rId24"/>
    <p:sldId id="270" r:id="rId25"/>
    <p:sldId id="274" r:id="rId26"/>
    <p:sldId id="266" r:id="rId27"/>
    <p:sldId id="259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16" autoAdjust="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E5D31-11D1-4537-99A7-EE85A6F05F68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E3D6F-533C-440E-BB72-4D4180D3C4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70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E3D6F-533C-440E-BB72-4D4180D3C43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5253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615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394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7985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52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8304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191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574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61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600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049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2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C28CA-3CF4-4B67-856D-57F5399D3D3A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0C861-A557-456C-A256-620093CDE8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8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doy.pro/pict/ds_103/13.11/digital-art-castle-rainbow-colorful-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0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8481" y="1702084"/>
            <a:ext cx="86955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 </a:t>
            </a:r>
          </a:p>
          <a:p>
            <a:pPr algn="ctr"/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             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РЕЧЕВОЕ РАЗВИТИЕ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              ДЕТЕЙ СТАРШЕГО         ДОШКОЛЬНОГО ВОЗРАСТА </a:t>
            </a:r>
          </a:p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СРЕДСТВАМИ ФОЛЬКЛОРА.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98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155883" y="4725144"/>
            <a:ext cx="59881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       </a:t>
            </a:r>
          </a:p>
          <a:p>
            <a:endParaRPr lang="ru-RU" b="1" dirty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>             </a:t>
            </a:r>
          </a:p>
          <a:p>
            <a:r>
              <a:rPr lang="ru-RU" b="1" dirty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Выполнил:</a:t>
            </a:r>
            <a:r>
              <a:rPr lang="ru-RU" b="1" dirty="0" smtClean="0">
                <a:latin typeface="Arial Black" pitchFamily="34" charset="0"/>
              </a:rPr>
              <a:t> </a:t>
            </a:r>
            <a:r>
              <a:rPr lang="ru-RU" b="1" dirty="0" smtClean="0">
                <a:latin typeface="Arial Black" pitchFamily="34" charset="0"/>
              </a:rPr>
              <a:t>Кудрявцева Е.А</a:t>
            </a:r>
            <a:r>
              <a:rPr lang="ru-RU" b="1" dirty="0" smtClean="0">
                <a:latin typeface="Arial Black" pitchFamily="34" charset="0"/>
              </a:rPr>
              <a:t>. - воспитатель </a:t>
            </a:r>
            <a:r>
              <a:rPr lang="ru-RU" b="1" dirty="0" smtClean="0">
                <a:latin typeface="Arial Black" pitchFamily="34" charset="0"/>
              </a:rPr>
              <a:t>МДОАУ </a:t>
            </a:r>
            <a:r>
              <a:rPr lang="ru-RU" b="1" dirty="0" smtClean="0">
                <a:latin typeface="Arial Black" pitchFamily="34" charset="0"/>
              </a:rPr>
              <a:t>«ЦРР – детский сад № 116 г. Орска»</a:t>
            </a:r>
            <a:endParaRPr lang="ru-RU" b="1" dirty="0">
              <a:latin typeface="Arial Black" pitchFamily="34" charset="0"/>
            </a:endParaRPr>
          </a:p>
        </p:txBody>
      </p:sp>
      <p:sp>
        <p:nvSpPr>
          <p:cNvPr id="4" name="AutoShape 2" descr="https://img-fotki.yandex.ru/get/9308/16969765.22a/0_8f5d2_dc887736_ori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img-fotki.yandex.ru/get/9308/16969765.22a/0_8f5d2_dc887736_ori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61" y="793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2157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0" y="793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12237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32317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8480" y="793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8560" y="793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64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72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880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yt3.ggpht.com/a/AATXAJz1XFtuwByJ9DtuVdUk5leA3bPIPkA0gYMFRZLc=s900-c-k-c0xffffffff-no-rj-m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98880" y="17667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sun9-69.userapi.com/lInYNvchXd4O6Fg8eS2QGT-v7VRBT1dEVV-kVA/M3co_Zpz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742" y="882210"/>
            <a:ext cx="4569875" cy="114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11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со сказкой строится следующим образом: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чтение или рассказ самой сказки; ее обсуждение. Причем, в обсуждении ребенок должен быть уверен, что он может высказывать любое свое мнение, т. е. все что он ни говорит не должно подвергаться осуждению.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247241"/>
            <a:ext cx="7193159" cy="34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197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461863"/>
            <a:ext cx="7257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ea typeface="Yu Gothic UI Semibold" panose="020B0700000000000000" pitchFamily="34" charset="-128"/>
                <a:cs typeface="Times New Roman" panose="02020603050405020304" pitchFamily="18" charset="0"/>
              </a:rPr>
              <a:t>   2)Рисунок наиболее значимого для ребёнка отрывка</a:t>
            </a:r>
            <a:endParaRPr lang="ru-RU" sz="2400" dirty="0">
              <a:latin typeface="Times New Roman" panose="02020603050405020304" pitchFamily="18" charset="0"/>
              <a:ea typeface="Yu Gothic UI Semibold" panose="020B0700000000000000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100" b="22788"/>
          <a:stretch/>
        </p:blipFill>
        <p:spPr>
          <a:xfrm rot="16200000">
            <a:off x="3107595" y="133213"/>
            <a:ext cx="2614938" cy="4248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791" y="3648480"/>
            <a:ext cx="7108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3)драматизация, т.е. проигрывание сказки в ролях.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3666" y="4110145"/>
            <a:ext cx="54827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01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692696"/>
            <a:ext cx="4059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47" y="1700808"/>
            <a:ext cx="8436637" cy="379648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3312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31840" y="507464"/>
            <a:ext cx="3223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Драматизация сказки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929" y="4028798"/>
            <a:ext cx="4391937" cy="19763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866" y="4028798"/>
            <a:ext cx="4391937" cy="197637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884" y="1013696"/>
            <a:ext cx="3848100" cy="28860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9945" y="1070213"/>
            <a:ext cx="3810000" cy="28575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722" y="1055926"/>
            <a:ext cx="3848100" cy="288607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0837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4306" y="588338"/>
            <a:ext cx="31683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ПРЕДЛОЖЕННУЮ ТЕМУ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99"/>
          <a:stretch/>
        </p:blipFill>
        <p:spPr>
          <a:xfrm>
            <a:off x="338624" y="2012249"/>
            <a:ext cx="2819716" cy="457833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45124" y="1250058"/>
            <a:ext cx="28803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ЛИЧНОГО ОПЫТА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6521" y="2708831"/>
            <a:ext cx="5520804" cy="248436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80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0490" y="482883"/>
            <a:ext cx="523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ОДНИХ И ТЕХ ЖЕ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ГЕРОЕВ ИЗ РАЗНЫХ СКАЗОК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4736" y="659293"/>
            <a:ext cx="44189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 СКАЗКУ ГЕРОЯ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ДРУГОЙ СКАЗКИ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968301"/>
            <a:ext cx="5609287" cy="272576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006" b="3469"/>
          <a:stretch/>
        </p:blipFill>
        <p:spPr>
          <a:xfrm rot="5400000">
            <a:off x="1060494" y="393557"/>
            <a:ext cx="2802683" cy="43924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027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097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534" y="364140"/>
            <a:ext cx="8436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СКАЗКИ</a:t>
            </a:r>
          </a:p>
          <a:p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3453753"/>
            <a:ext cx="3536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КОНЦА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СКАЗКЕ ПЕДАГОГА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8098" y="4161639"/>
            <a:ext cx="5532107" cy="248944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1" y="780057"/>
            <a:ext cx="5941547" cy="267369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84111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8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01439" y="692696"/>
            <a:ext cx="47152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СОСТАВЛЕНИЕ СКАЗКИ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 КОНКРЕТНОМ ПРЕДМЕТЕ,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ОБЪЕКТЕ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5178" y="692696"/>
            <a:ext cx="42645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</a:t>
            </a:r>
          </a:p>
          <a:p>
            <a:pPr algn="ctr"/>
            <a:r>
              <a:rPr lang="ru-RU" sz="2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ОПОРНЫМ КАРТИНКАМ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178" y="1498116"/>
            <a:ext cx="3850616" cy="513415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52936"/>
            <a:ext cx="5334612" cy="25922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0856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804" y="429966"/>
            <a:ext cx="3696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СЮЖЕТНОЙ КАРТИНЕ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0689" y="321397"/>
            <a:ext cx="4477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СКАЗКИ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СЕРИИ СЮЖЕТНЫХ КАРТИН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906" y="293522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СКАЗКЕ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3006" y="1125230"/>
            <a:ext cx="3821813" cy="171981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359" b="20253"/>
          <a:stretch/>
        </p:blipFill>
        <p:spPr>
          <a:xfrm>
            <a:off x="142396" y="3429001"/>
            <a:ext cx="1900964" cy="301568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9100" y="1096152"/>
            <a:ext cx="1808820" cy="437423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856"/>
          <a:stretch/>
        </p:blipFill>
        <p:spPr>
          <a:xfrm>
            <a:off x="6819154" y="1308315"/>
            <a:ext cx="2029745" cy="298344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6613" y="4305217"/>
            <a:ext cx="4754362" cy="213946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712"/>
          <a:stretch/>
        </p:blipFill>
        <p:spPr>
          <a:xfrm>
            <a:off x="1953871" y="3429001"/>
            <a:ext cx="2141358" cy="2965161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013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4993" y="237507"/>
            <a:ext cx="6487179" cy="315236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89511"/>
            <a:ext cx="6696744" cy="3254199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232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332656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Актуальность: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в современном мире, всё чаще живое общение детям заменяет компьютер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телевидение.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наших детей со всех сторон поступают потоки различной информации: телевизоры, компьютеры и другая видеотехника работают в каждой квартире без выходных. В течение дня ребенок получает не только те знания, которые ему нужны для развития, но и то, что увлекает нас, взрослых, совсем не предназначенное для детей! Вследствие чего, неуклонно увеличивается количество детей с несформированной связной речью. Вот почему развитие речи становится все более актуальной проблемой в нашем обществе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Ничто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не обогащает образную сторону речи детей, как фольклор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 сейчас очень мало знают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считалок, сказок, которые могли бы им помочь в развитии речи.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же такое фольклор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Фольклор-это устное народное творчество.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малых форм фольклора дети учатся выражать ту или иную интонацию: огорчение, нежность и ласку.</a:t>
            </a:r>
          </a:p>
          <a:p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А.Усова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О.Ушакова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считают, что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сказки, загадки и пословицы являются богатейшим материалом для развития речи детей.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www.mymidtownmojo.com/wp-content/uploads/2017/07/exclamation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334164" y="116632"/>
            <a:ext cx="720080" cy="1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66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0800000" flipV="1">
            <a:off x="5681204" y="3811729"/>
            <a:ext cx="19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80112" y="436510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99592" y="69269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Развивающая среда в группе: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9443" y="1295029"/>
            <a:ext cx="411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литература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3107" y="2060848"/>
            <a:ext cx="2081734" cy="462607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34361" y="2060848"/>
            <a:ext cx="2134475" cy="439248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796" y="2060848"/>
            <a:ext cx="2081734" cy="462607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0236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-25959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0800000" flipV="1">
            <a:off x="5681204" y="3811729"/>
            <a:ext cx="196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5580112" y="4365104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555776" y="449096"/>
            <a:ext cx="3638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театра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89" r="3219"/>
          <a:stretch/>
        </p:blipFill>
        <p:spPr>
          <a:xfrm>
            <a:off x="4727472" y="1385816"/>
            <a:ext cx="4327361" cy="209710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68"/>
          <a:stretch/>
        </p:blipFill>
        <p:spPr>
          <a:xfrm>
            <a:off x="1314787" y="3806985"/>
            <a:ext cx="6825370" cy="286365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983363"/>
            <a:ext cx="4428554" cy="2990837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16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82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779275" y="2174559"/>
            <a:ext cx="1857375" cy="369077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585" b="15155"/>
          <a:stretch/>
        </p:blipFill>
        <p:spPr>
          <a:xfrm rot="16200000">
            <a:off x="4978861" y="976263"/>
            <a:ext cx="1857375" cy="244827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692329" y="3972323"/>
            <a:ext cx="1857375" cy="38100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35" r="5706"/>
          <a:stretch/>
        </p:blipFill>
        <p:spPr>
          <a:xfrm>
            <a:off x="5017275" y="3091260"/>
            <a:ext cx="3168352" cy="185737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582816" y="3977924"/>
            <a:ext cx="1857375" cy="381000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50" b="11171"/>
          <a:stretch/>
        </p:blipFill>
        <p:spPr>
          <a:xfrm rot="16200000">
            <a:off x="1582815" y="620917"/>
            <a:ext cx="1857375" cy="3024336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47664" y="692696"/>
            <a:ext cx="5923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серии сюжетных картин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51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-132796"/>
            <a:ext cx="8436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59419" y="-850859"/>
            <a:ext cx="2997105" cy="6660232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861048"/>
            <a:ext cx="6438477" cy="289731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684034" y="415498"/>
            <a:ext cx="3770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0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5" r="32977"/>
          <a:stretch/>
        </p:blipFill>
        <p:spPr>
          <a:xfrm>
            <a:off x="4660761" y="547568"/>
            <a:ext cx="3168352" cy="228422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012"/>
          <a:stretch/>
        </p:blipFill>
        <p:spPr>
          <a:xfrm rot="16200000">
            <a:off x="1215874" y="72012"/>
            <a:ext cx="2234745" cy="334786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1" r="8621"/>
          <a:stretch/>
        </p:blipFill>
        <p:spPr>
          <a:xfrm>
            <a:off x="2932569" y="3850841"/>
            <a:ext cx="3456384" cy="191338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18" r="7800"/>
          <a:stretch/>
        </p:blipFill>
        <p:spPr>
          <a:xfrm rot="5400000">
            <a:off x="-248347" y="3610520"/>
            <a:ext cx="3672410" cy="233362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22" r="11179"/>
          <a:stretch/>
        </p:blipFill>
        <p:spPr>
          <a:xfrm rot="5400000">
            <a:off x="5750252" y="3640721"/>
            <a:ext cx="3888432" cy="233362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2443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Работа с родителями: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Мною проведены консультации для родителей: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«Справиться с детским непослушанием помогут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Пословицы и поговорки о зиме», «Почитай мне сказку, мама, или,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книгами лучше дружить дошколятам»,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памятка для родителей «Как составить загадку», папки-передвижки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буклеты.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участвовали в семейном конкурсе «Отгадай загадку – нарисуй отгадку»,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выставках семейного рисунка «Жила-была сказка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провела календарно-обрядовые праздники: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Осенины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«Рождество», «Широкая масленица», досуги «Солнышко, нарядись, красное, покажись», Вечер загадок.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www.mymidtownmojo.com/wp-content/uploads/2017/07/exclamation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9794" y="123718"/>
            <a:ext cx="720080" cy="1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08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404664"/>
            <a:ext cx="850864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Результативность опыта:</a:t>
            </a:r>
          </a:p>
          <a:p>
            <a:r>
              <a:rPr lang="ru-RU" dirty="0" smtClean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процессе совместной работы у детей повысился интерес к устному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народному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творчеству. Они стали использовать в своей речи пословицы, поговорки,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самостоятельно организовывали народные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забавы с помощью считалок.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 родителей я заметила повышенный интерес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фольклора в речевом развитии детей дома.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Использование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фольклора на занятиях и в режимных моментах послужило тому, что их речь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стала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внятной, понятной, дети могут составлять несложные предложения,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четверостишия и даже небольшие роли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стали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раскованнее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смелее, непосредственнее,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 развивает воображение и полную свободу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самовыражения.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Picture 2" descr="https://www.mymidtownmojo.com/wp-content/uploads/2017/07/exclamation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8007" y="2890481"/>
            <a:ext cx="720080" cy="1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0055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1" y="908720"/>
            <a:ext cx="79208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Segoe Script" panose="030B0504020000000003" pitchFamily="66" charset="0"/>
              </a:rPr>
              <a:t>СПАСИБО ЗА ВНИМАНИЕ!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314475" y="1916832"/>
            <a:ext cx="90847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Сказка-это волшебный мир,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который мы часто окунаемся.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Мы испытываем чувство грусти, радости…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Сказка-это чудо!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https://stihi.ru/pics/2012/01/30/10427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kak2z.ru/my_img/img/2017/04/30/9a46f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300" y="4222440"/>
            <a:ext cx="8401955" cy="22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ihi.ru/pics/2012/01/30/104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5749"/>
            <a:ext cx="3475328" cy="200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66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692696"/>
            <a:ext cx="85086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Цель работы: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произведений русского народного фольклора, как возможность развития речи детей старшего дошкольного возраста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Задачи:</a:t>
            </a:r>
            <a:r>
              <a:rPr lang="ru-RU" sz="2800" dirty="0" smtClean="0">
                <a:latin typeface="Arial Black" panose="020B0A04020102020204" pitchFamily="34" charset="0"/>
              </a:rPr>
              <a:t>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-Расширять представления детей о разных формах фольклора;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-Развивать грамматическую сторону речи, диалогическую и монологическую связную речь;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-Показать детям красоту русского языка через устное народное творчество , выраженное в песнях, припевках,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закличках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сказках, поговорках;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-Формировать интерес к фольклору;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любовь к народному искусству и народным традициям.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www.mymidtownmojo.com/wp-content/uploads/2017/07/exclamation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268007" y="76577"/>
            <a:ext cx="720080" cy="1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380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239973"/>
            <a:ext cx="7504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Жанры малого фольклора</a:t>
            </a:r>
            <a:endParaRPr lang="ru-RU" sz="36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80729"/>
            <a:ext cx="3672408" cy="19442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ПОТЕШКИ, ПЕСЕНКИ, СТИШКИ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Вызывают желание повторить, запомнить, что способствует развитию разговорной речи, развивают фонематический слух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4713673"/>
            <a:ext cx="3384376" cy="2027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НАРОДНЫЕ ПЕСНИ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Развивают фонематический слух, так как в них используют наигрыши, которые повторяются несколько раз в разном темпе и с разной интонацией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713673"/>
            <a:ext cx="3456384" cy="20276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СКОРОГОВОРКИ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Используются для совершенствования дикции и устранения нарушений в произношении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980729"/>
            <a:ext cx="3528392" cy="19442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ЗАГАДКИ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Способствуют формированию образности речи, так как в них используются эпитеты, олицетворения, многозначные слова, сравнения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2924943"/>
            <a:ext cx="3312368" cy="17887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ПОСЛОВИЦЫ И ПОГОВОРКИ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Учат детей выразительно выражать свои мысли и чувства, интонационно окрашивать речь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647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-11979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315113"/>
            <a:ext cx="8292621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  </a:t>
            </a:r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Дидактические принципы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фольклора с различными формами деятельности детей (непосредственно образовательная деятельность, игры, досуг, прогулки, отдельные режимные моменты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∙активное включение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разнообразные виды деятельности: игровую, двигательную, речевую, художественно-творческую, музыкальную, театрализованную);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индивидуального подхода к детям, учета их предпочтений, склонностей, интересов, уровня развития речи;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наглядности (использование яркого, занимательного и доступного пониманию детей наглядного материала – иллюстраций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картинок,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для их заучивания, атрибутов театрализованных игр).</a:t>
            </a:r>
          </a:p>
        </p:txBody>
      </p:sp>
      <p:pic>
        <p:nvPicPr>
          <p:cNvPr id="5" name="Picture 2" descr="https://www.mymidtownmojo.com/wp-content/uploads/2017/07/exclamationpoi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8344" y="2184784"/>
            <a:ext cx="720080" cy="123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64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9" y="692696"/>
            <a:ext cx="85086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поставленных задач начинается: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 систематизации фольклорного материала по устному народному творчеству;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 составления перспективного плана работы;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 консультаций и бесед для родителей.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 с детьми: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23529" y="3212976"/>
            <a:ext cx="3312367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843808" y="4725144"/>
            <a:ext cx="33123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в центрах детской активности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148064" y="3212976"/>
            <a:ext cx="33123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93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значение для формирования речи детей, для её чистоты и правильности уделяется сказке.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речи создаётся коммуникативная направленность каждого слова и высказывания ребёнка, происходит совершенствование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грамматических средств языка, звуковой стороны речи в сфере произношения, восприятия и выразительности, развитие диалогической и монологической речи, возникает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зрительного, слухового и моторного анализаторов. Вместе с тем, на занятиях создаётся благоприятная психологическая атмосфера, обогащение эмоционально – чувственной сферы ребёнка, а также приобщение детей к народному творчеству.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73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619" y="212736"/>
            <a:ext cx="850864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 работе со сказкой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используются следующие приёмы: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-Придумывание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завершение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на предложенную тему с опорой на иллюстративный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-Коллективное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сказки.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-Постановка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вопроса к содержанию сказки (почему, зачем, каким образом, а если бы, всегда ли). Дети начинают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свои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варианты, то есть решать поставленную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проблему.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-Объединение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коротких рассказов или сказок в одну с новым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сюжетом.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вместо привычного главного героя продуманного нового персонажа. Это нужно для поддержания интереса к сказке, чтобы повернуть сюжет сказки в новое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русло.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91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0-tub-ru.yandex.net/i?id=f6f1e9ed9deb6924e2c11b5d8eee081d&amp;ref=rim&amp;n=33&amp;w=212&amp;h=1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2" y="1"/>
            <a:ext cx="91382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im0-tub-ru.yandex.net/i?id=e4d7be872b6d4e4c93a4b247aa1c6bc1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81190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43663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слов, словосочетаний и предложений (составить достаточно длинное, распространенное предложение в игре «От каждого - по словечку» «Колобок» - «Колобок катится» - «Колобок катится по дорожке» - «Колобок катится по зеленой дорожке» и т.д.);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-Придумывание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иных, новых названий известных сказок, не искажая идеи произведения;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-Усложнение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давно знакомой сказки, создание элемента неожиданности, загадочности.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из сказки извлекаются все глаголы или существительные, или части слов. Мы предлагаем детям игровую ситуацию: «Некоторые слова обиделись на нас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убежали из сказки. Давай попробуем и без них отгадать, какая это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Придумывание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монологов героев известных сказок.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6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740</Words>
  <Application>Microsoft Office PowerPoint</Application>
  <PresentationFormat>Экран (4:3)</PresentationFormat>
  <Paragraphs>131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65</cp:revision>
  <dcterms:created xsi:type="dcterms:W3CDTF">2021-03-14T14:23:55Z</dcterms:created>
  <dcterms:modified xsi:type="dcterms:W3CDTF">2021-04-22T10:28:07Z</dcterms:modified>
</cp:coreProperties>
</file>