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2" r:id="rId4"/>
    <p:sldId id="265" r:id="rId5"/>
    <p:sldId id="293" r:id="rId6"/>
    <p:sldId id="294" r:id="rId7"/>
    <p:sldId id="267" r:id="rId8"/>
    <p:sldId id="269" r:id="rId9"/>
    <p:sldId id="270" r:id="rId10"/>
    <p:sldId id="289" r:id="rId11"/>
    <p:sldId id="286" r:id="rId12"/>
    <p:sldId id="298" r:id="rId13"/>
    <p:sldId id="29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105"/>
    <a:srgbClr val="FF505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71" autoAdjust="0"/>
  </p:normalViewPr>
  <p:slideViewPr>
    <p:cSldViewPr>
      <p:cViewPr>
        <p:scale>
          <a:sx n="57" d="100"/>
          <a:sy n="57" d="100"/>
        </p:scale>
        <p:origin x="-175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216-2B5E-4321-AEFE-BFF30771468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EC2E-3E49-4E07-BF69-1FC77C0B5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0216-2B5E-4321-AEFE-BFF30771468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EC2E-3E49-4E07-BF69-1FC77C0B56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12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7.jpeg"/><Relationship Id="rId5" Type="http://schemas.openxmlformats.org/officeDocument/2006/relationships/image" Target="../media/image33.png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ru/detskie/ramka-detskaya-7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8715436" cy="648291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1036723"/>
            <a:ext cx="709459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«Использование карт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как средство развития связной речи дошкольников»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Цирибко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Римма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Викторвна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21213"/>
            <a:ext cx="72380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  <a:b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«ДЕТСКИЙ САД № 12  «ЖУРАВУШКА»  Г. ОРСКА </a:t>
            </a:r>
          </a:p>
          <a:p>
            <a:endParaRPr lang="ru-RU" sz="1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Рамка РРТ Оранжев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44008" y="629646"/>
            <a:ext cx="21337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Сказка «Кот, петух и лиса».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Карты Пропп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2492896"/>
            <a:ext cx="1264262" cy="160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ы Проппа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69809" y="4334509"/>
            <a:ext cx="1086174" cy="157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7" y="4681935"/>
            <a:ext cx="1000924" cy="151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Карты Проппа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33221" y="629646"/>
            <a:ext cx="1097871" cy="171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ы Проппа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52120" y="2348880"/>
            <a:ext cx="1268239" cy="168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https://im0-tub-ru.yandex.net/i?id=d3aa36e8177991b39088f4a8d40aa9e6-l&amp;n=1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3335" y="2344525"/>
            <a:ext cx="1506668" cy="16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s://im0-tub-ru.yandex.net/i?id=4679d2ab5e67d997538f8ea30217d96a-l&amp;n=1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56222" y="4681935"/>
            <a:ext cx="1175571" cy="148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dnr.ru/upload/000/u1/b/b/kot-petuh-i-lisa-obr-m-bogolyubskoi-photos-big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82" y="4334509"/>
            <a:ext cx="1373365" cy="15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e1332d3e1784ab4480a03779f036bbdd-l&amp;n=1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49" y="629646"/>
            <a:ext cx="2286505" cy="171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media.ozone.ru/multimedia/1018765626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5753" y="2522483"/>
            <a:ext cx="1215337" cy="160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goods.kaypu.com/photo/52684eb32d8f76a1560e7583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7382" y="4334509"/>
            <a:ext cx="1632427" cy="156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ru/detskie/ramka-detskaya-7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969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642918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642918"/>
            <a:ext cx="623220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673105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4400" b="1" dirty="0" smtClean="0">
                <a:solidFill>
                  <a:srgbClr val="673105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dirty="0">
              <a:solidFill>
                <a:srgbClr val="67310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673105"/>
                </a:solidFill>
                <a:latin typeface="Times New Roman" pitchFamily="18" charset="0"/>
                <a:cs typeface="Times New Roman" pitchFamily="18" charset="0"/>
              </a:rPr>
              <a:t>– умение определять жанр произведения;</a:t>
            </a:r>
          </a:p>
          <a:p>
            <a:r>
              <a:rPr lang="ru-RU" sz="2400" dirty="0">
                <a:solidFill>
                  <a:srgbClr val="673105"/>
                </a:solidFill>
                <a:latin typeface="Times New Roman" pitchFamily="18" charset="0"/>
                <a:cs typeface="Times New Roman" pitchFamily="18" charset="0"/>
              </a:rPr>
              <a:t>– запоминать последовательность событий;</a:t>
            </a:r>
          </a:p>
          <a:p>
            <a:r>
              <a:rPr lang="ru-RU" sz="2400" dirty="0">
                <a:solidFill>
                  <a:srgbClr val="673105"/>
                </a:solidFill>
                <a:latin typeface="Times New Roman" pitchFamily="18" charset="0"/>
                <a:cs typeface="Times New Roman" pitchFamily="18" charset="0"/>
              </a:rPr>
              <a:t>– выделять основное </a:t>
            </a:r>
            <a:r>
              <a:rPr lang="ru-RU" sz="2400" dirty="0" smtClean="0">
                <a:solidFill>
                  <a:srgbClr val="673105"/>
                </a:solidFill>
                <a:latin typeface="Times New Roman" pitchFamily="18" charset="0"/>
                <a:cs typeface="Times New Roman" pitchFamily="18" charset="0"/>
              </a:rPr>
              <a:t>содержание сказки</a:t>
            </a:r>
            <a:r>
              <a:rPr lang="ru-RU" sz="2400" dirty="0">
                <a:solidFill>
                  <a:srgbClr val="673105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solidFill>
                  <a:srgbClr val="673105"/>
                </a:solidFill>
                <a:latin typeface="Times New Roman" pitchFamily="18" charset="0"/>
                <a:cs typeface="Times New Roman" pitchFamily="18" charset="0"/>
              </a:rPr>
              <a:t>– выстраивать схему содержания,</a:t>
            </a:r>
          </a:p>
          <a:p>
            <a:r>
              <a:rPr lang="ru-RU" sz="2400" dirty="0">
                <a:solidFill>
                  <a:srgbClr val="673105"/>
                </a:solidFill>
                <a:latin typeface="Times New Roman" pitchFamily="18" charset="0"/>
                <a:cs typeface="Times New Roman" pitchFamily="18" charset="0"/>
              </a:rPr>
              <a:t>опираясь на </a:t>
            </a:r>
            <a:r>
              <a:rPr lang="ru-RU" sz="2400" b="1" dirty="0">
                <a:solidFill>
                  <a:srgbClr val="673105"/>
                </a:solidFill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sz="2400" b="1" dirty="0" err="1">
                <a:solidFill>
                  <a:srgbClr val="673105"/>
                </a:solidFill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400" dirty="0">
                <a:solidFill>
                  <a:srgbClr val="673105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solidFill>
                  <a:srgbClr val="673105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673105"/>
                </a:solidFill>
                <a:latin typeface="Times New Roman" pitchFamily="18" charset="0"/>
                <a:cs typeface="Times New Roman" pitchFamily="18" charset="0"/>
              </a:rPr>
              <a:t>пересказывать знакомые сказки</a:t>
            </a:r>
            <a:endParaRPr lang="ru-RU" sz="2400" dirty="0">
              <a:solidFill>
                <a:srgbClr val="67310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673105"/>
                </a:solidFill>
                <a:latin typeface="Times New Roman" pitchFamily="18" charset="0"/>
                <a:cs typeface="Times New Roman" pitchFamily="18" charset="0"/>
              </a:rPr>
              <a:t> и сочинять сказочные истории</a:t>
            </a:r>
          </a:p>
          <a:p>
            <a:r>
              <a:rPr lang="ru-RU" sz="2400" dirty="0" smtClean="0">
                <a:solidFill>
                  <a:srgbClr val="673105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rgbClr val="673105"/>
                </a:solidFill>
                <a:latin typeface="Times New Roman" pitchFamily="18" charset="0"/>
                <a:cs typeface="Times New Roman" pitchFamily="18" charset="0"/>
              </a:rPr>
              <a:t>чувствовать красоту и образность</a:t>
            </a:r>
          </a:p>
          <a:p>
            <a:r>
              <a:rPr lang="ru-RU" sz="2400" dirty="0">
                <a:solidFill>
                  <a:srgbClr val="673105"/>
                </a:solidFill>
                <a:latin typeface="Times New Roman" pitchFamily="18" charset="0"/>
                <a:cs typeface="Times New Roman" pitchFamily="18" charset="0"/>
              </a:rPr>
              <a:t>родного языка.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8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Содержимое 6" descr="20200302_09565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958475">
            <a:off x="208708" y="507505"/>
            <a:ext cx="5731573" cy="278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20200302_09302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5151300" y="1697571"/>
            <a:ext cx="4997575" cy="298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user\Desktop\20200228_161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6341">
            <a:off x="208608" y="3407243"/>
            <a:ext cx="5914107" cy="297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068217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ru/detskie/ramka-detskaya-7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969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642918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642918"/>
            <a:ext cx="7572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1772816"/>
            <a:ext cx="52565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внимание!!!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Рамка РРТ Оранжев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857233"/>
            <a:ext cx="756084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«Сказки злые  и добрые могут помочь воспитать ум. Сказка может дать ключи для того, чтобы войти в действительность новыми путями, может помочь ребенку узнать мир, может одарить его воображение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научить критические воспринимать окружающее».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Родари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Рамка РРТ Оранжев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928670"/>
            <a:ext cx="657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6" name="Рисунок 5" descr="https://ds04.infourok.ru/uploads/ex/0f4b/000bf62a-c3850fe9/img1.jpg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615785" y="713120"/>
            <a:ext cx="7912429" cy="542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Рамка РРТ Оранжев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1142984"/>
            <a:ext cx="657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12" name="Picture 2" descr="C:\Users\Татьяна\Desktop\Карты Пропа\IMG_0716.jpg"/>
          <p:cNvPicPr>
            <a:picLocks noChangeAspect="1" noChangeArrowheads="1"/>
          </p:cNvPicPr>
          <p:nvPr/>
        </p:nvPicPr>
        <p:blipFill>
          <a:blip r:embed="rId3" cstate="email"/>
          <a:srcRect b="-843"/>
          <a:stretch>
            <a:fillRect/>
          </a:stretch>
        </p:blipFill>
        <p:spPr bwMode="auto">
          <a:xfrm>
            <a:off x="1175479" y="730768"/>
            <a:ext cx="6942151" cy="5385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Рамка РРТ Оранжев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622883"/>
            <a:ext cx="721523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Методика обучения </a:t>
            </a:r>
          </a:p>
          <a:p>
            <a:pPr algn="ctr"/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этап: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детей со сказкой как жанром литературного произведения. Объяснить общую структуру сказки: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присказка, зачин (приглашение в сказку);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повествование;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концовка сказки (возвращение слушателя в реальную действительность). </a:t>
            </a: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этап: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сказки и сопровождение чтения выкладыванием 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Рамка РРТ Оранжев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127" y="476672"/>
            <a:ext cx="731574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Методика обучения </a:t>
            </a:r>
          </a:p>
          <a:p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пересказ сказки, опираясь на карты Проппа;</a:t>
            </a:r>
          </a:p>
          <a:p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этап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этом этапе вы можете попробовать сами сочинять сказки, используя карты Проппа. Для этого отбираются 5-8 карт, придумываются главные герои, выбирается кто будет главный герой, помощники героя и те, кто будут ему вредить.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Рамка РРТ Оранжев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1142984"/>
            <a:ext cx="657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714356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 descr="Карты Пропп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785794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ы Проппа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1142984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ы Проппа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857232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ы Проппа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135729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Карты Проппа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5786" y="3786190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Карты Проппа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86050" y="3357562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Карты Проппа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929190" y="385762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Карты Проппа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29454" y="385762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Карты Проппа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85786" y="1214422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Рамка РРТ Оранжев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1142984"/>
            <a:ext cx="657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8" name="Рисунок 7" descr="Карты Пропп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071546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ы Проппа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785794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ы Проппа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1071546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ы Проппа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857232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Карты Проппа"/>
          <p:cNvPicPr/>
          <p:nvPr/>
        </p:nvPicPr>
        <p:blipFill>
          <a:blip r:embed="rId7" cstate="email"/>
          <a:srcRect r="10119"/>
          <a:stretch>
            <a:fillRect/>
          </a:stretch>
        </p:blipFill>
        <p:spPr bwMode="auto">
          <a:xfrm>
            <a:off x="7215206" y="928670"/>
            <a:ext cx="1285884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Карты Проппа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4348" y="4071942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Карты Проппа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85984" y="350043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Карты Проппа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000496" y="3929066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Карты Проппа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580112" y="350100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Карты Проппа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143768" y="3929066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Рамка РРТ Оранжев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58312" cy="65615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1142984"/>
            <a:ext cx="657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2910" y="714356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 descr="Карты Пропп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00010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ы Проппа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908720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ы Проппа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1142984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ы Проппа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29454" y="1142984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Карты Проппа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5786" y="3786190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Карты Проппа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43808" y="3789040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Карты Проппа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0628" y="385762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Карты Проппа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29454" y="3786190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</TotalTime>
  <Words>115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Родители</dc:creator>
  <cp:lastModifiedBy>Packard</cp:lastModifiedBy>
  <cp:revision>88</cp:revision>
  <dcterms:created xsi:type="dcterms:W3CDTF">2018-10-23T07:26:07Z</dcterms:created>
  <dcterms:modified xsi:type="dcterms:W3CDTF">2020-09-16T04:13:13Z</dcterms:modified>
</cp:coreProperties>
</file>