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85729"/>
            <a:ext cx="8458200" cy="350046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Творческая лаборатория №2 </a:t>
            </a:r>
            <a:b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по теме:</a:t>
            </a:r>
            <a:b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«Формирование словаря у детей дошкольного возраста»</a:t>
            </a:r>
            <a:endParaRPr lang="ru-RU" sz="32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221088"/>
            <a:ext cx="5544616" cy="14314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старший воспитатель МДОАУ        № 121 </a:t>
            </a:r>
            <a:r>
              <a:rPr lang="ru-RU" b="1" dirty="0" err="1" smtClean="0">
                <a:solidFill>
                  <a:schemeClr val="tx1"/>
                </a:solidFill>
              </a:rPr>
              <a:t>Таракина</a:t>
            </a:r>
            <a:r>
              <a:rPr lang="ru-RU" b="1" dirty="0" smtClean="0">
                <a:solidFill>
                  <a:schemeClr val="tx1"/>
                </a:solidFill>
              </a:rPr>
              <a:t> Е.В.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старший воспитатель МДОАУ № 59 Филимонова С.М.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b="1" u="sng" dirty="0" smtClean="0">
                <a:solidFill>
                  <a:srgbClr val="FF0000"/>
                </a:solidFill>
              </a:rPr>
              <a:t>Старший дошкольный возраст</a:t>
            </a:r>
            <a:r>
              <a:rPr lang="ru-RU" sz="2600" dirty="0" smtClean="0">
                <a:solidFill>
                  <a:srgbClr val="FF0000"/>
                </a:solidFill>
              </a:rPr>
              <a:t>  </a:t>
            </a:r>
          </a:p>
          <a:p>
            <a:pPr algn="just"/>
            <a:r>
              <a:rPr lang="ru-RU" sz="2600" dirty="0" smtClean="0">
                <a:solidFill>
                  <a:srgbClr val="002060"/>
                </a:solidFill>
              </a:rPr>
              <a:t>Продолжается работа </a:t>
            </a:r>
            <a:r>
              <a:rPr lang="ru-RU" sz="2600" b="1" u="sng" dirty="0" smtClean="0">
                <a:solidFill>
                  <a:srgbClr val="002060"/>
                </a:solidFill>
              </a:rPr>
              <a:t>по обогащению, уточнению и активизации словаря. </a:t>
            </a:r>
            <a:r>
              <a:rPr lang="ru-RU" sz="2600" dirty="0" smtClean="0">
                <a:solidFill>
                  <a:srgbClr val="002060"/>
                </a:solidFill>
              </a:rPr>
              <a:t>Большое внимание уделяется </a:t>
            </a:r>
            <a:r>
              <a:rPr lang="ru-RU" sz="2600" b="1" u="sng" dirty="0" smtClean="0">
                <a:solidFill>
                  <a:srgbClr val="002060"/>
                </a:solidFill>
              </a:rPr>
              <a:t>развитию умений детей обобщать, сравнивать, противопоставлять</a:t>
            </a:r>
            <a:r>
              <a:rPr lang="ru-RU" sz="2600" dirty="0" smtClean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ru-RU" sz="2600" dirty="0" smtClean="0">
                <a:solidFill>
                  <a:srgbClr val="002060"/>
                </a:solidFill>
              </a:rPr>
              <a:t>Особое внимание уделяется работе </a:t>
            </a:r>
            <a:r>
              <a:rPr lang="ru-RU" sz="2600" b="1" u="sng" dirty="0" smtClean="0">
                <a:solidFill>
                  <a:srgbClr val="002060"/>
                </a:solidFill>
              </a:rPr>
              <a:t>над смысловой стороной слова, расширению запаса синонимов и антонимов, многозначных слов, формируется умение употреблять слова, наиболее точно подходящие к ситуации</a:t>
            </a:r>
            <a:r>
              <a:rPr lang="ru-RU" b="1" u="sng" dirty="0" smtClean="0"/>
              <a:t>. </a:t>
            </a:r>
          </a:p>
          <a:p>
            <a:endParaRPr lang="ru-RU" dirty="0"/>
          </a:p>
        </p:txBody>
      </p:sp>
      <p:pic>
        <p:nvPicPr>
          <p:cNvPr id="3074" name="Picture 2" descr="C:\Users\admin\Desktop\изображение_viber_2021-02-18_10-29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6"/>
            <a:ext cx="2376264" cy="2232248"/>
          </a:xfrm>
          <a:prstGeom prst="rect">
            <a:avLst/>
          </a:prstGeom>
          <a:noFill/>
        </p:spPr>
      </p:pic>
      <p:pic>
        <p:nvPicPr>
          <p:cNvPr id="3075" name="Picture 3" descr="C:\Users\admin\Desktop\изображение_viber_2021-02-18_10-23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221088"/>
            <a:ext cx="2232248" cy="2278800"/>
          </a:xfrm>
          <a:prstGeom prst="rect">
            <a:avLst/>
          </a:prstGeom>
          <a:noFill/>
        </p:spPr>
      </p:pic>
      <p:pic>
        <p:nvPicPr>
          <p:cNvPr id="1027" name="Picture 3" descr="C:\Users\admin\Desktop\изображение_viber_2021-02-19_09-36-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21088"/>
            <a:ext cx="2016224" cy="227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Приёмы словарной работы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Приемы обогащения словаря (</a:t>
            </a:r>
            <a:r>
              <a:rPr lang="ru-RU" dirty="0" smtClean="0">
                <a:solidFill>
                  <a:srgbClr val="002060"/>
                </a:solidFill>
              </a:rPr>
              <a:t>Показ и называние; </a:t>
            </a:r>
            <a:r>
              <a:rPr lang="ru-RU" dirty="0" smtClean="0">
                <a:solidFill>
                  <a:srgbClr val="002060"/>
                </a:solidFill>
                <a:sym typeface="Symbol"/>
              </a:rPr>
              <a:t></a:t>
            </a:r>
            <a:r>
              <a:rPr lang="ru-RU" dirty="0" smtClean="0">
                <a:solidFill>
                  <a:srgbClr val="002060"/>
                </a:solidFill>
              </a:rPr>
              <a:t> Многократное повторение слова педагогом в разных грамматических формах; </a:t>
            </a:r>
            <a:r>
              <a:rPr lang="ru-RU" dirty="0" smtClean="0">
                <a:solidFill>
                  <a:srgbClr val="002060"/>
                </a:solidFill>
                <a:sym typeface="Symbol"/>
              </a:rPr>
              <a:t></a:t>
            </a:r>
            <a:r>
              <a:rPr lang="ru-RU" dirty="0" smtClean="0">
                <a:solidFill>
                  <a:srgbClr val="002060"/>
                </a:solidFill>
              </a:rPr>
              <a:t> Использование художественного слова; </a:t>
            </a:r>
            <a:r>
              <a:rPr lang="ru-RU" dirty="0" smtClean="0">
                <a:solidFill>
                  <a:srgbClr val="002060"/>
                </a:solidFill>
                <a:sym typeface="Symbol"/>
              </a:rPr>
              <a:t></a:t>
            </a:r>
            <a:r>
              <a:rPr lang="ru-RU" dirty="0" smtClean="0">
                <a:solidFill>
                  <a:srgbClr val="002060"/>
                </a:solidFill>
              </a:rPr>
              <a:t> Поручения («Принеси», «Покажи», «Сделай»)</a:t>
            </a:r>
          </a:p>
          <a:p>
            <a:pPr algn="just"/>
            <a:r>
              <a:rPr lang="ru-RU" b="1" i="1" u="sng" dirty="0" smtClean="0">
                <a:solidFill>
                  <a:srgbClr val="002060"/>
                </a:solidFill>
              </a:rPr>
              <a:t>Приемы активизации словаря (</a:t>
            </a:r>
            <a:r>
              <a:rPr lang="ru-RU" dirty="0" smtClean="0">
                <a:solidFill>
                  <a:srgbClr val="002060"/>
                </a:solidFill>
              </a:rPr>
              <a:t>Речевые упражнения в использовании слова; </a:t>
            </a:r>
            <a:r>
              <a:rPr lang="ru-RU" dirty="0" smtClean="0">
                <a:solidFill>
                  <a:srgbClr val="002060"/>
                </a:solidFill>
                <a:sym typeface="Symbol"/>
              </a:rPr>
              <a:t></a:t>
            </a:r>
            <a:r>
              <a:rPr lang="ru-RU" dirty="0" smtClean="0">
                <a:solidFill>
                  <a:srgbClr val="002060"/>
                </a:solidFill>
              </a:rPr>
              <a:t> Подсказка нужного слова; </a:t>
            </a:r>
            <a:r>
              <a:rPr lang="ru-RU" dirty="0" smtClean="0">
                <a:solidFill>
                  <a:srgbClr val="002060"/>
                </a:solidFill>
                <a:sym typeface="Symbol"/>
              </a:rPr>
              <a:t></a:t>
            </a:r>
            <a:r>
              <a:rPr lang="ru-RU" dirty="0" smtClean="0">
                <a:solidFill>
                  <a:srgbClr val="002060"/>
                </a:solidFill>
              </a:rPr>
              <a:t> Вопросы; </a:t>
            </a:r>
            <a:r>
              <a:rPr lang="ru-RU" dirty="0" smtClean="0">
                <a:solidFill>
                  <a:srgbClr val="002060"/>
                </a:solidFill>
                <a:sym typeface="Symbol"/>
              </a:rPr>
              <a:t></a:t>
            </a:r>
            <a:r>
              <a:rPr lang="ru-RU" dirty="0" smtClean="0">
                <a:solidFill>
                  <a:srgbClr val="002060"/>
                </a:solidFill>
              </a:rPr>
              <a:t> Хоровое повторение слова; </a:t>
            </a:r>
            <a:r>
              <a:rPr lang="ru-RU" dirty="0" smtClean="0">
                <a:solidFill>
                  <a:srgbClr val="002060"/>
                </a:solidFill>
                <a:sym typeface="Symbol"/>
              </a:rPr>
              <a:t></a:t>
            </a:r>
            <a:r>
              <a:rPr lang="ru-RU" dirty="0" smtClean="0">
                <a:solidFill>
                  <a:srgbClr val="002060"/>
                </a:solidFill>
              </a:rPr>
              <a:t> Поручения («Скажи», «Повтори»); </a:t>
            </a:r>
            <a:r>
              <a:rPr lang="ru-RU" dirty="0" smtClean="0">
                <a:solidFill>
                  <a:srgbClr val="002060"/>
                </a:solidFill>
                <a:sym typeface="Symbol"/>
              </a:rPr>
              <a:t></a:t>
            </a:r>
            <a:r>
              <a:rPr lang="ru-RU" dirty="0" smtClean="0">
                <a:solidFill>
                  <a:srgbClr val="002060"/>
                </a:solidFill>
              </a:rPr>
              <a:t> Игры)</a:t>
            </a:r>
          </a:p>
          <a:p>
            <a:r>
              <a:rPr lang="ru-RU" b="1" i="1" u="sng" dirty="0" smtClean="0">
                <a:solidFill>
                  <a:srgbClr val="002060"/>
                </a:solidFill>
              </a:rPr>
              <a:t>Приемы уточнения значения слов (</a:t>
            </a:r>
            <a:r>
              <a:rPr lang="ru-RU" dirty="0" smtClean="0">
                <a:solidFill>
                  <a:srgbClr val="002060"/>
                </a:solidFill>
              </a:rPr>
              <a:t>Толкование слов; </a:t>
            </a:r>
            <a:r>
              <a:rPr lang="ru-RU" dirty="0" smtClean="0">
                <a:solidFill>
                  <a:srgbClr val="002060"/>
                </a:solidFill>
                <a:sym typeface="Symbol"/>
              </a:rPr>
              <a:t></a:t>
            </a:r>
            <a:r>
              <a:rPr lang="ru-RU" dirty="0" smtClean="0">
                <a:solidFill>
                  <a:srgbClr val="002060"/>
                </a:solidFill>
              </a:rPr>
              <a:t> Объяснение этимологии слов; </a:t>
            </a:r>
            <a:r>
              <a:rPr lang="ru-RU" dirty="0" smtClean="0">
                <a:solidFill>
                  <a:srgbClr val="002060"/>
                </a:solidFill>
                <a:sym typeface="Symbol"/>
              </a:rPr>
              <a:t></a:t>
            </a:r>
            <a:r>
              <a:rPr lang="ru-RU" dirty="0" smtClean="0">
                <a:solidFill>
                  <a:srgbClr val="002060"/>
                </a:solidFill>
              </a:rPr>
              <a:t> Словообразовательные упражнения; </a:t>
            </a:r>
            <a:r>
              <a:rPr lang="ru-RU" dirty="0" smtClean="0">
                <a:solidFill>
                  <a:srgbClr val="002060"/>
                </a:solidFill>
                <a:sym typeface="Symbol"/>
              </a:rPr>
              <a:t></a:t>
            </a:r>
            <a:r>
              <a:rPr lang="ru-RU" dirty="0" smtClean="0">
                <a:solidFill>
                  <a:srgbClr val="002060"/>
                </a:solidFill>
              </a:rPr>
              <a:t> Упражнения на классификацию)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Методы словарной работы: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400" b="1" u="sng" dirty="0" smtClean="0">
                <a:solidFill>
                  <a:srgbClr val="002060"/>
                </a:solidFill>
              </a:rPr>
              <a:t>Методы накопления содержания детской речи (методы ознакомления с окружающим миром и обогащения словаря)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i="1" dirty="0" smtClean="0">
                <a:solidFill>
                  <a:srgbClr val="002060"/>
                </a:solidFill>
              </a:rPr>
              <a:t>рассматривание и обследование предметов, наблюдение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i="1" dirty="0" smtClean="0">
                <a:solidFill>
                  <a:srgbClr val="002060"/>
                </a:solidFill>
              </a:rPr>
              <a:t>целевые прогулки и экскурсии, рассматривание картин,  чтение художественных произведений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i="1" dirty="0" smtClean="0">
                <a:solidFill>
                  <a:srgbClr val="002060"/>
                </a:solidFill>
              </a:rPr>
              <a:t>показ видеофильмов, мультфильмов</a:t>
            </a:r>
            <a:r>
              <a:rPr lang="ru-RU" sz="2400" dirty="0" smtClean="0">
                <a:solidFill>
                  <a:srgbClr val="002060"/>
                </a:solidFill>
              </a:rPr>
              <a:t>) 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 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 algn="just">
              <a:buNone/>
            </a:pPr>
            <a:r>
              <a:rPr lang="ru-RU" sz="2400" dirty="0" smtClean="0"/>
              <a:t> 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365104"/>
            <a:ext cx="2016224" cy="22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2980801" cy="22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\Desktop\изображение_viber_2021-02-18_10-50-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77072"/>
            <a:ext cx="1979100" cy="24947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u="sng" dirty="0" smtClean="0">
                <a:solidFill>
                  <a:srgbClr val="002060"/>
                </a:solidFill>
              </a:rPr>
              <a:t>Методы, направленные на закрепление и активизацию словаря, развитие его смысловой стороны </a:t>
            </a:r>
            <a:r>
              <a:rPr lang="ru-RU" dirty="0" smtClean="0">
                <a:solidFill>
                  <a:srgbClr val="002060"/>
                </a:solidFill>
              </a:rPr>
              <a:t>(рассматривание игрушек, рассматривание картин, дидактические игры и словарные игры, дидактические упражнения, загадывание и отгадывание загадок)</a:t>
            </a:r>
            <a:endParaRPr lang="ru-RU" dirty="0"/>
          </a:p>
        </p:txBody>
      </p:sp>
      <p:pic>
        <p:nvPicPr>
          <p:cNvPr id="5122" name="Picture 2" descr="C:\Users\admin\Desktop\изображение_viber_2021-02-18_10-15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1709100" cy="2278800"/>
          </a:xfrm>
          <a:prstGeom prst="rect">
            <a:avLst/>
          </a:prstGeom>
          <a:noFill/>
        </p:spPr>
      </p:pic>
      <p:pic>
        <p:nvPicPr>
          <p:cNvPr id="2050" name="Picture 2" descr="C:\Users\admin\Desktop\изображение_viber_2021-02-19_09-36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1709100" cy="2278800"/>
          </a:xfrm>
          <a:prstGeom prst="rect">
            <a:avLst/>
          </a:prstGeom>
          <a:noFill/>
        </p:spPr>
      </p:pic>
      <p:pic>
        <p:nvPicPr>
          <p:cNvPr id="6" name="Picture 3" descr="C:\Users\admin\Desktop\изображение_viber_2021-02-18_09-37-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17032"/>
            <a:ext cx="2388661" cy="227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7281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Словарная работа –</a:t>
            </a:r>
          </a:p>
          <a:p>
            <a:pPr algn="ctr">
              <a:buNone/>
            </a:pPr>
            <a:endParaRPr lang="ru-RU" sz="32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это целенаправленная педагогическая деятельность, обеспечивающая эффективное освоение словарного состава родного языка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</a:rPr>
              <a:t>Активный словарь</a:t>
            </a:r>
            <a:r>
              <a:rPr lang="ru-RU" sz="3600" dirty="0" smtClean="0">
                <a:solidFill>
                  <a:srgbClr val="FF0000"/>
                </a:solidFill>
              </a:rPr>
              <a:t> -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это слова, которые говорящий не только понимает, но и употребляет (более или менее часто)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</a:rPr>
              <a:t>Пассивный словарь</a:t>
            </a:r>
            <a:r>
              <a:rPr lang="ru-RU" sz="4000" dirty="0" smtClean="0">
                <a:solidFill>
                  <a:srgbClr val="FF0000"/>
                </a:solidFill>
              </a:rPr>
              <a:t> -    </a:t>
            </a:r>
            <a:r>
              <a:rPr lang="ru-RU" sz="4000" b="1" dirty="0" smtClean="0">
                <a:solidFill>
                  <a:srgbClr val="002060"/>
                </a:solidFill>
              </a:rPr>
              <a:t>это  слова, которые говорящий на данном языке понимает, но сам не употребляет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661824"/>
          </a:xfrm>
        </p:spPr>
        <p:txBody>
          <a:bodyPr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Принципы словарной работы</a:t>
            </a:r>
          </a:p>
          <a:p>
            <a:pPr algn="just"/>
            <a:r>
              <a:rPr lang="ru-RU" sz="5100" b="1" dirty="0" smtClean="0">
                <a:solidFill>
                  <a:srgbClr val="002060"/>
                </a:solidFill>
              </a:rPr>
              <a:t>работа над словом проводится при ознакомлении детей с окружающим миром на основе активной познавательной деятельности;</a:t>
            </a:r>
          </a:p>
          <a:p>
            <a:pPr algn="just"/>
            <a:r>
              <a:rPr lang="ru-RU" sz="5100" b="1" dirty="0" smtClean="0">
                <a:solidFill>
                  <a:srgbClr val="002060"/>
                </a:solidFill>
              </a:rPr>
              <a:t>формирование словаря происходит одновременно с развитием психических процессов и умственных способностей, с воспитанием чувств, отношений и поведения детей;</a:t>
            </a:r>
          </a:p>
          <a:p>
            <a:pPr algn="just"/>
            <a:r>
              <a:rPr lang="ru-RU" sz="5100" b="1" dirty="0" smtClean="0">
                <a:solidFill>
                  <a:srgbClr val="002060"/>
                </a:solidFill>
              </a:rPr>
              <a:t>все задачи словарной работы решаются в единстве и в определенной последовательности.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538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Значение словарной работы: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b="1" dirty="0" smtClean="0">
                <a:solidFill>
                  <a:srgbClr val="002060"/>
                </a:solidFill>
              </a:rPr>
              <a:t>словарная работа в детском саду направлена на создание лексической основы речи и занимает важное место в общей системе работы по речевому развитию детей;</a:t>
            </a:r>
          </a:p>
          <a:p>
            <a:pPr lvl="0" algn="just"/>
            <a:r>
              <a:rPr lang="ru-RU" b="1" dirty="0" smtClean="0">
                <a:solidFill>
                  <a:srgbClr val="002060"/>
                </a:solidFill>
              </a:rPr>
              <a:t>овладение словарём является признаком хорошо развитой речи и показателем высокого уровня умственного развития ребёнка;</a:t>
            </a:r>
          </a:p>
          <a:p>
            <a:pPr lvl="0" algn="just"/>
            <a:r>
              <a:rPr lang="ru-RU" b="1" dirty="0" smtClean="0">
                <a:solidFill>
                  <a:srgbClr val="002060"/>
                </a:solidFill>
              </a:rPr>
              <a:t>усвоение словаря решает задачу накопления и уточнения представлений, формирования понятий, развития содержательной стороны мышления;</a:t>
            </a:r>
          </a:p>
          <a:p>
            <a:pPr lvl="0" algn="just"/>
            <a:r>
              <a:rPr lang="ru-RU" b="1" dirty="0" smtClean="0">
                <a:solidFill>
                  <a:srgbClr val="002060"/>
                </a:solidFill>
              </a:rPr>
              <a:t>своевременное развитие словаря – один из важных факторов подготовки к школьному обучению.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ЗАДАЧИ СЛОВАРНОЙ РАБОТЫ</a:t>
            </a:r>
          </a:p>
          <a:p>
            <a:endParaRPr lang="ru-RU" dirty="0" smtClean="0"/>
          </a:p>
          <a:p>
            <a:pPr lvl="0" algn="just"/>
            <a:r>
              <a:rPr lang="ru-RU" sz="3400" b="1" dirty="0" smtClean="0">
                <a:solidFill>
                  <a:srgbClr val="002060"/>
                </a:solidFill>
              </a:rPr>
              <a:t>обогащение словаря, т. е. усвоение новых, ранее неизвестных детям слов;</a:t>
            </a:r>
          </a:p>
          <a:p>
            <a:pPr lvl="0" algn="just"/>
            <a:r>
              <a:rPr lang="ru-RU" sz="3400" b="1" dirty="0" smtClean="0">
                <a:solidFill>
                  <a:srgbClr val="002060"/>
                </a:solidFill>
              </a:rPr>
              <a:t>уточнение словаря, т. е. словарно-стилистическая работа, овладение точностью и выразительностью языка (наполнение содержанием слов, известных детям, усвоение многозначности, синонимики);</a:t>
            </a:r>
          </a:p>
          <a:p>
            <a:pPr lvl="0" algn="just"/>
            <a:r>
              <a:rPr lang="ru-RU" sz="3400" b="1" dirty="0" smtClean="0">
                <a:solidFill>
                  <a:srgbClr val="002060"/>
                </a:solidFill>
              </a:rPr>
              <a:t>активизация словаря, т. Е. перенесение как можно большего числа из пассивного в активный словарь, включение слов в предложения, словосочетания;</a:t>
            </a:r>
          </a:p>
          <a:p>
            <a:pPr lvl="0" algn="just"/>
            <a:r>
              <a:rPr lang="ru-RU" sz="3400" b="1" dirty="0" smtClean="0">
                <a:solidFill>
                  <a:srgbClr val="002060"/>
                </a:solidFill>
              </a:rPr>
              <a:t>устранение нелитературных слов, перевод их в пассивный словарь (просторечные, диалектные, жаргонные).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Методика словарной работы в возрастных группах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Младший дошкольный возраст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Основное внимание в словарной работе уделяется </a:t>
            </a:r>
            <a:r>
              <a:rPr lang="ru-RU" sz="2600" b="1" u="sng" dirty="0" smtClean="0">
                <a:solidFill>
                  <a:srgbClr val="002060"/>
                </a:solidFill>
              </a:rPr>
              <a:t>накоплению и обогащению </a:t>
            </a:r>
            <a:r>
              <a:rPr lang="ru-RU" sz="2600" b="1" dirty="0" smtClean="0">
                <a:solidFill>
                  <a:srgbClr val="002060"/>
                </a:solidFill>
              </a:rPr>
              <a:t>словаря </a:t>
            </a:r>
            <a:r>
              <a:rPr lang="ru-RU" sz="2600" dirty="0" smtClean="0">
                <a:solidFill>
                  <a:srgbClr val="002060"/>
                </a:solidFill>
              </a:rPr>
              <a:t>на основе знаний и представлений из окружающей ребенка жизни, активизации разных частей речи, (имен существительных, глаголов, имен прилагательных, наречий)      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изображение_viber_2021-02-18_09-39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21088"/>
            <a:ext cx="2379254" cy="2329200"/>
          </a:xfrm>
          <a:prstGeom prst="rect">
            <a:avLst/>
          </a:prstGeom>
          <a:noFill/>
        </p:spPr>
      </p:pic>
      <p:pic>
        <p:nvPicPr>
          <p:cNvPr id="1027" name="Picture 3" descr="C:\Users\admin\Desktop\изображение_viber_2021-02-18_09-37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221088"/>
            <a:ext cx="2388661" cy="2275200"/>
          </a:xfrm>
          <a:prstGeom prst="rect">
            <a:avLst/>
          </a:prstGeom>
          <a:noFill/>
        </p:spPr>
      </p:pic>
      <p:pic>
        <p:nvPicPr>
          <p:cNvPr id="4" name="Picture 2" descr="C:\Users\admin\Desktop\изображение_viber_2021-02-18_10-15-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21088"/>
            <a:ext cx="2016224" cy="227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89240"/>
            <a:ext cx="8183880" cy="445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Средний дошкольный возраст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Особое внимание в словарной работе уделяется </a:t>
            </a:r>
            <a:r>
              <a:rPr lang="ru-RU" sz="2400" b="1" u="sng" dirty="0" smtClean="0">
                <a:solidFill>
                  <a:srgbClr val="002060"/>
                </a:solidFill>
              </a:rPr>
              <a:t>правильному пониманию слов, их употреблению и дальнейшему расширению активного словаря. </a:t>
            </a:r>
          </a:p>
          <a:p>
            <a:endParaRPr lang="ru-RU" dirty="0"/>
          </a:p>
        </p:txBody>
      </p:sp>
      <p:pic>
        <p:nvPicPr>
          <p:cNvPr id="2050" name="Picture 2" descr="C:\Users\admin\Desktop\изображение_viber_2021-02-18_10-50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1979100" cy="2638800"/>
          </a:xfrm>
          <a:prstGeom prst="rect">
            <a:avLst/>
          </a:prstGeom>
          <a:noFill/>
        </p:spPr>
      </p:pic>
      <p:pic>
        <p:nvPicPr>
          <p:cNvPr id="2051" name="Picture 3" descr="C:\Users\admin\Desktop\изображение_viber_2021-02-18_10-37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3240000" cy="243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DBF5F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549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Творческая лаборатория №2  по теме: «Формирование словаря у детей дошкольного возраста»</vt:lpstr>
      <vt:lpstr>Слайд 2</vt:lpstr>
      <vt:lpstr>Слайд 3</vt:lpstr>
      <vt:lpstr>Слайд 4</vt:lpstr>
      <vt:lpstr>Слайд 5</vt:lpstr>
      <vt:lpstr>Значение словарной работы: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словаря у детей дошкольного возраста</dc:title>
  <dc:creator>ds121</dc:creator>
  <cp:lastModifiedBy>admin</cp:lastModifiedBy>
  <cp:revision>37</cp:revision>
  <dcterms:created xsi:type="dcterms:W3CDTF">2021-02-10T05:02:21Z</dcterms:created>
  <dcterms:modified xsi:type="dcterms:W3CDTF">2021-02-24T04:12:04Z</dcterms:modified>
</cp:coreProperties>
</file>