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0" r:id="rId2"/>
    <p:sldId id="271" r:id="rId3"/>
    <p:sldId id="269" r:id="rId4"/>
    <p:sldId id="268" r:id="rId5"/>
    <p:sldId id="266" r:id="rId6"/>
    <p:sldId id="272" r:id="rId7"/>
    <p:sldId id="273" r:id="rId8"/>
    <p:sldId id="276" r:id="rId9"/>
    <p:sldId id="275" r:id="rId10"/>
    <p:sldId id="274" r:id="rId11"/>
    <p:sldId id="277" r:id="rId12"/>
    <p:sldId id="278" r:id="rId13"/>
    <p:sldId id="279" r:id="rId14"/>
    <p:sldId id="281" r:id="rId15"/>
    <p:sldId id="282" r:id="rId16"/>
    <p:sldId id="280" r:id="rId17"/>
    <p:sldId id="285" r:id="rId18"/>
    <p:sldId id="284" r:id="rId19"/>
    <p:sldId id="283" r:id="rId20"/>
    <p:sldId id="287" r:id="rId21"/>
    <p:sldId id="286" r:id="rId22"/>
    <p:sldId id="289" r:id="rId23"/>
    <p:sldId id="288" r:id="rId24"/>
    <p:sldId id="290" r:id="rId25"/>
    <p:sldId id="258" r:id="rId26"/>
    <p:sldId id="263" r:id="rId27"/>
    <p:sldId id="259" r:id="rId28"/>
    <p:sldId id="264" r:id="rId29"/>
    <p:sldId id="257" r:id="rId30"/>
    <p:sldId id="260" r:id="rId31"/>
    <p:sldId id="261" r:id="rId32"/>
    <p:sldId id="262" r:id="rId33"/>
    <p:sldId id="265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7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A065E-7975-4843-ADCF-DE379352F7F8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4B408-597A-4B08-B905-FC62C907C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3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4B408-597A-4B08-B905-FC62C907C35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2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hyperlink" Target="https://www.maam.ru/detskijsad/viktorina-po-pravovomu-vospitaniyu-ja-imeyu-pravo-v-starshei-grup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bipbap.ru/pictures/konventsiya-o-pravah-rebenka-v-kartinkah-27-foto.html" TargetMode="External"/><Relationship Id="rId4" Type="http://schemas.openxmlformats.org/officeDocument/2006/relationships/hyperlink" Target="http://pochemu4ka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21 «Аленький цветочек» муниципального образования 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Саяногорск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                          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 descr="http://img1.liveinternet.ru/images/attach/c/6/92/663/92663681_large_x_7c598c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745432" cy="173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820594"/>
            <a:ext cx="770485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тонкий есть намёк, поищи, друг, между строк!»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(подготовительная к школе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группа)</a:t>
            </a: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alt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Гашенко А.В.-воспитатель</a:t>
            </a:r>
            <a:r>
              <a:rPr lang="ru-RU" sz="3200" b="1" i="1" dirty="0">
                <a:solidFill>
                  <a:srgbClr val="7030A0"/>
                </a:solidFill>
                <a:latin typeface="Book Antiqua" pitchFamily="18" charset="0"/>
              </a:rPr>
              <a:t>                     </a:t>
            </a:r>
          </a:p>
        </p:txBody>
      </p:sp>
      <p:pic>
        <p:nvPicPr>
          <p:cNvPr id="7" name="Picture 2" descr="Права ребенка | «Детский сад «Дюймовочка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" b="4137"/>
          <a:stretch/>
        </p:blipFill>
        <p:spPr bwMode="auto">
          <a:xfrm>
            <a:off x="323528" y="4077072"/>
            <a:ext cx="2530921" cy="2499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76470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пиктограммы, которым мы обозначим право ребенка на имя</a:t>
            </a:r>
          </a:p>
        </p:txBody>
      </p:sp>
      <p:pic>
        <p:nvPicPr>
          <p:cNvPr id="6" name="Рисунок 5" descr="C:\Users\User\Desktop\img006.jpg"/>
          <p:cNvPicPr/>
          <p:nvPr/>
        </p:nvPicPr>
        <p:blipFill>
          <a:blip r:embed="rId2" cstate="print"/>
          <a:srcRect l="64752" b="74825"/>
          <a:stretch>
            <a:fillRect/>
          </a:stretch>
        </p:blipFill>
        <p:spPr bwMode="auto">
          <a:xfrm>
            <a:off x="2483768" y="2276872"/>
            <a:ext cx="4098354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13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Книга   сказок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55679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Помогите! Помогите же кто-нибудь! Ребята со мной приключилась беда, попросилась ко мне Лиса в лубяную избушку, да меня и выгнала.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я что виновата, что ли? Мой дом растаял. Ведь он был ледяной, где теперь мне жить? Выгнала? Да, выгнала, ну и что? Подумаешь какой, другой дом себе найдешь.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ведь это мой дом. Не имеешь право, Лиса, ты меня выгонять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(плачет).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 в лесу хозяйка, на все имею право!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Подожди, Лиса, успокойся. Сейчас разберемся. Мы у ребят спросим. Скажите, ребята, кто здесь прав и почему? (Ответы детей)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имеет право на неприкосновенность жилища.</a:t>
            </a:r>
          </a:p>
        </p:txBody>
      </p:sp>
    </p:spTree>
    <p:extLst>
      <p:ext uri="{BB962C8B-B14F-4D97-AF65-F5344CB8AC3E}">
        <p14:creationId xmlns:p14="http://schemas.microsoft.com/office/powerpoint/2010/main" val="10353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1005261974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511" t="21315" r="1756" b="11863"/>
          <a:stretch>
            <a:fillRect/>
          </a:stretch>
        </p:blipFill>
        <p:spPr>
          <a:xfrm>
            <a:off x="1400219" y="1844824"/>
            <a:ext cx="6473861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09024" y="585554"/>
            <a:ext cx="6069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9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са и заяц.jpg"/>
          <p:cNvPicPr>
            <a:picLocks noChangeAspect="1"/>
          </p:cNvPicPr>
          <p:nvPr/>
        </p:nvPicPr>
        <p:blipFill>
          <a:blip r:embed="rId2" cstate="print"/>
          <a:srcRect l="8451" t="8566" r="8451" b="15261"/>
          <a:stretch>
            <a:fillRect/>
          </a:stretch>
        </p:blipFill>
        <p:spPr>
          <a:xfrm>
            <a:off x="2105589" y="1628800"/>
            <a:ext cx="5072098" cy="465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332657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неприкосновенность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жилища</a:t>
            </a:r>
          </a:p>
        </p:txBody>
      </p:sp>
    </p:spTree>
    <p:extLst>
      <p:ext uri="{BB962C8B-B14F-4D97-AF65-F5344CB8AC3E}">
        <p14:creationId xmlns:p14="http://schemas.microsoft.com/office/powerpoint/2010/main" val="16306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пиктограммы, которым мы обозначим право ребенка на неприкосновенность жилища</a:t>
            </a:r>
          </a:p>
        </p:txBody>
      </p:sp>
      <p:pic>
        <p:nvPicPr>
          <p:cNvPr id="5" name="Рисунок 4" descr="C:\Users\User\AppData\Local\Temp\HamsterArc{f257a862-f935-4575-81af-443369135dd2}\img007.jpg"/>
          <p:cNvPicPr/>
          <p:nvPr/>
        </p:nvPicPr>
        <p:blipFill>
          <a:blip r:embed="rId2" cstate="print"/>
          <a:srcRect l="67952" t="23722" b="50217"/>
          <a:stretch>
            <a:fillRect/>
          </a:stretch>
        </p:blipFill>
        <p:spPr bwMode="auto">
          <a:xfrm>
            <a:off x="2843808" y="2420887"/>
            <a:ext cx="3208362" cy="3600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35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Книга  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…Глядь, а у Снегурочки губы порозовели, глазки открылись; смотрит она на стариков и улыбается. Потом закивала она головкой, зашевелила ручками, ножками , стряхнула с себя снег –  и вышла из сугроба живая девочка.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…Не нарадуются старики на дочку, души в ней не чают. Растет дочка и умная, и смышленая, и веселая.  И работа у Снегурочки в руках спорится, а песню поет – заслушаешься…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семинар права детей\Новая папка\снегуроч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837176" cy="638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80112" y="2924944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настроение стало у героев сказки?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(Ответы детей)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Снегурочки появилась семья.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праве девочки можно сказать в этой сказке? (Ответы детей)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548680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воспитание</a:t>
            </a:r>
          </a:p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семейном окружении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9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пиктограммы, которым мы обозначим  право на воспитании в семейном окружении или право иметь семью</a:t>
            </a:r>
          </a:p>
        </p:txBody>
      </p:sp>
      <p:pic>
        <p:nvPicPr>
          <p:cNvPr id="5" name="Рисунок 4" descr="C:\Users\User\AppData\Local\Temp\HamsterArc{f257a862-f935-4575-81af-443369135dd2}\img007.jpg"/>
          <p:cNvPicPr/>
          <p:nvPr/>
        </p:nvPicPr>
        <p:blipFill>
          <a:blip r:embed="rId2" cstate="print"/>
          <a:srcRect l="67952" t="48951" b="24825"/>
          <a:stretch>
            <a:fillRect/>
          </a:stretch>
        </p:blipFill>
        <p:spPr bwMode="auto">
          <a:xfrm>
            <a:off x="2771800" y="2784996"/>
            <a:ext cx="3672408" cy="3622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13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4680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страшные летали, 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Братца милого украли. 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с ним не случится - 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Выручит его сестрица.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какой сказке идет речь в загадке? </a:t>
            </a:r>
          </a:p>
        </p:txBody>
      </p:sp>
      <p:pic>
        <p:nvPicPr>
          <p:cNvPr id="5" name="Рисунок 4" descr="gusi-lebedi.0-03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204864"/>
            <a:ext cx="4599608" cy="3449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2674948"/>
            <a:ext cx="34563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 на иллюстрацию, как вы думаете, какое настроение у главных героев сказки? (Ответы детей)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Какое право детей было нарушено в этой сказке? (Ответы детей)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668798"/>
            <a:ext cx="29523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spc="50" dirty="0" smtClean="0">
              <a:ln w="11430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Гуси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лебеди</a:t>
            </a:r>
          </a:p>
        </p:txBody>
      </p:sp>
    </p:spTree>
    <p:extLst>
      <p:ext uri="{BB962C8B-B14F-4D97-AF65-F5344CB8AC3E}">
        <p14:creationId xmlns:p14="http://schemas.microsoft.com/office/powerpoint/2010/main" val="39699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уси лебе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95700"/>
            <a:ext cx="5805855" cy="4340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43607" y="332656"/>
            <a:ext cx="6696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не разлучаться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1924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None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09600" indent="-60960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целостного  представление о правах ребенка у детей старшего дошкольного возраста.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None/>
            </a:pPr>
            <a:endParaRPr lang="ru-RU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None/>
            </a:pP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None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у детей старшего дошкольного возраста представлений о Конвенции ООН «О правах ребенка»,  познакомить в соответствующей их возрасту форме с основными правами на примере сказок;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чувства собственного достоинства, осознания своих прав и свобод, чувства ответственности;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интеллектуальных и личностных качеств детей - развивать уважение к достоинству и личным правам другого человека независимо от его социального происхождения, расовой и национальной принадлежности, языка, пола,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чтение сказок: «Золотой ключик или приключение Буратино», «Красная шапочка», «Гуси-лебеди»,  «Три поросенка», «Снегурочка»; инсценировка по сказкам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 и «Маша и медведь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пиктограммы, которым мы обозначим право ребенка не разлучаться со своими родителями</a:t>
            </a:r>
          </a:p>
        </p:txBody>
      </p:sp>
      <p:pic>
        <p:nvPicPr>
          <p:cNvPr id="5" name="Рисунок 4" descr="C:\Users\User\AppData\Local\Temp\HamsterArc{f257a862-f935-4575-81af-443369135dd2}\img007.jpg"/>
          <p:cNvPicPr/>
          <p:nvPr/>
        </p:nvPicPr>
        <p:blipFill>
          <a:blip r:embed="rId3" cstate="print"/>
          <a:srcRect l="35871" t="49301" r="32536" b="25175"/>
          <a:stretch>
            <a:fillRect/>
          </a:stretch>
        </p:blipFill>
        <p:spPr bwMode="auto">
          <a:xfrm>
            <a:off x="2843808" y="3068960"/>
            <a:ext cx="3168352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47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20688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Книга   сказок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05464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…Покуда Буратино ел, папа Карло смастерил ему из бумаги курточку и штанишки, а из старого носка – колпачок с кисточкой.</a:t>
            </a:r>
          </a:p>
          <a:p>
            <a:pPr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...Папа Карло сказал: «Я продал свою куртку и купил тебе азбуку. Ты должен ходить в школу и стать умным и благоразумным.</a:t>
            </a:r>
          </a:p>
          <a:p>
            <a:pPr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буду умненьким и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благоразумненьким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сказал Буратино. Он взял азбуку и пошел в школу.</a:t>
            </a:r>
          </a:p>
        </p:txBody>
      </p:sp>
      <p:pic>
        <p:nvPicPr>
          <p:cNvPr id="6" name="Рисунок 5" descr="70006_original.jpg"/>
          <p:cNvPicPr>
            <a:picLocks noChangeAspect="1"/>
          </p:cNvPicPr>
          <p:nvPr/>
        </p:nvPicPr>
        <p:blipFill>
          <a:blip r:embed="rId2" cstate="print"/>
          <a:srcRect l="4326" t="8015" r="53937" b="9214"/>
          <a:stretch>
            <a:fillRect/>
          </a:stretch>
        </p:blipFill>
        <p:spPr>
          <a:xfrm>
            <a:off x="6084168" y="3212976"/>
            <a:ext cx="2592288" cy="3374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15616" y="3789040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настроении здесь наш сказочный герой? (Ответы детей)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отправился Буратино? Правильно, в школу.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воспользовался Буратино? (Ответы детей)</a:t>
            </a:r>
          </a:p>
        </p:txBody>
      </p:sp>
    </p:spTree>
    <p:extLst>
      <p:ext uri="{BB962C8B-B14F-4D97-AF65-F5344CB8AC3E}">
        <p14:creationId xmlns:p14="http://schemas.microsoft.com/office/powerpoint/2010/main" val="55465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семинар права детей\картинки\бур 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96927" y="1024500"/>
            <a:ext cx="4511869" cy="341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3244334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988840"/>
            <a:ext cx="3384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как вы думаете, что такое образование? Для чего оно нужно? (Ответы детей).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подумаем, где можно получить образование? (Ответы детей).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вы, пользуетесь правом на образование?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посещаете?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738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пиктограммы, которым мы обозначим право ребенка на образование</a:t>
            </a:r>
          </a:p>
        </p:txBody>
      </p:sp>
      <p:pic>
        <p:nvPicPr>
          <p:cNvPr id="5" name="Рисунок 4" descr="C:\Users\User\Desktop\img006.jpg"/>
          <p:cNvPicPr/>
          <p:nvPr/>
        </p:nvPicPr>
        <p:blipFill>
          <a:blip r:embed="rId2" cstate="print"/>
          <a:srcRect t="51049" r="67784" b="25524"/>
          <a:stretch>
            <a:fillRect/>
          </a:stretch>
        </p:blipFill>
        <p:spPr bwMode="auto">
          <a:xfrm>
            <a:off x="2627784" y="2708920"/>
            <a:ext cx="3647653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53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568952" cy="50475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сказка зовет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поиграть! </a:t>
            </a:r>
            <a:endParaRPr lang="ru-RU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Ваша </a:t>
            </a: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выбрать правильный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пиктограммы!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3" y="692696"/>
            <a:ext cx="69127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- игра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право нарушено?»</a:t>
            </a:r>
          </a:p>
        </p:txBody>
      </p:sp>
    </p:spTree>
    <p:extLst>
      <p:ext uri="{BB962C8B-B14F-4D97-AF65-F5344CB8AC3E}">
        <p14:creationId xmlns:p14="http://schemas.microsoft.com/office/powerpoint/2010/main" val="6408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жизнь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колоб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94810"/>
            <a:ext cx="3371686" cy="4286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4"/>
          <a:srcRect l="32668" r="34596" b="75958"/>
          <a:stretch>
            <a:fillRect/>
          </a:stretch>
        </p:blipFill>
        <p:spPr bwMode="auto">
          <a:xfrm>
            <a:off x="6929454" y="1857364"/>
            <a:ext cx="1451997" cy="1357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Temp\HamsterArc{7a9c6a37-6c2e-4df9-a762-fc41ea98f0c8}\img007.jpg"/>
          <p:cNvPicPr/>
          <p:nvPr/>
        </p:nvPicPr>
        <p:blipFill>
          <a:blip r:embed="rId5"/>
          <a:srcRect l="35380" t="49301" r="32084" b="25175"/>
          <a:stretch>
            <a:fillRect/>
          </a:stretch>
        </p:blipFill>
        <p:spPr bwMode="auto">
          <a:xfrm>
            <a:off x="4857752" y="3000372"/>
            <a:ext cx="157918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img006.jpg"/>
          <p:cNvPicPr/>
          <p:nvPr/>
        </p:nvPicPr>
        <p:blipFill>
          <a:blip r:embed="rId4"/>
          <a:srcRect t="49301" r="67220" b="24843"/>
          <a:stretch>
            <a:fillRect/>
          </a:stretch>
        </p:blipFill>
        <p:spPr bwMode="auto">
          <a:xfrm>
            <a:off x="7143768" y="4214818"/>
            <a:ext cx="137271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44 L -0.37656 0.419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20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семинар права детей\картинки\буратин5.jpg"/>
          <p:cNvPicPr>
            <a:picLocks noChangeAspect="1" noChangeArrowheads="1"/>
          </p:cNvPicPr>
          <p:nvPr/>
        </p:nvPicPr>
        <p:blipFill>
          <a:blip r:embed="rId3"/>
          <a:srcRect l="22177" r="12500"/>
          <a:stretch>
            <a:fillRect/>
          </a:stretch>
        </p:blipFill>
        <p:spPr bwMode="auto">
          <a:xfrm>
            <a:off x="500034" y="2143116"/>
            <a:ext cx="3857652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1555" y="642918"/>
            <a:ext cx="5498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имя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C:\Users\User\AppData\Local\Temp\HamsterArc{7a9c6a37-6c2e-4df9-a762-fc41ea98f0c8}\img007.jpg"/>
          <p:cNvPicPr/>
          <p:nvPr/>
        </p:nvPicPr>
        <p:blipFill>
          <a:blip r:embed="rId4"/>
          <a:srcRect l="67127" t="49657" b="25685"/>
          <a:stretch>
            <a:fillRect/>
          </a:stretch>
        </p:blipFill>
        <p:spPr bwMode="auto">
          <a:xfrm>
            <a:off x="6500826" y="4500570"/>
            <a:ext cx="1891833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Temp\HamsterArc{7a9c6a37-6c2e-4df9-a762-fc41ea98f0c8}\img007.jpg"/>
          <p:cNvPicPr/>
          <p:nvPr/>
        </p:nvPicPr>
        <p:blipFill>
          <a:blip r:embed="rId4"/>
          <a:srcRect l="35859" t="75175" r="30223"/>
          <a:stretch>
            <a:fillRect/>
          </a:stretch>
        </p:blipFill>
        <p:spPr bwMode="auto">
          <a:xfrm>
            <a:off x="4572000" y="2643182"/>
            <a:ext cx="2017059" cy="1909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Desktop\img006.jpg"/>
          <p:cNvPicPr/>
          <p:nvPr/>
        </p:nvPicPr>
        <p:blipFill>
          <a:blip r:embed="rId5"/>
          <a:srcRect l="65656" b="76224"/>
          <a:stretch>
            <a:fillRect/>
          </a:stretch>
        </p:blipFill>
        <p:spPr bwMode="auto">
          <a:xfrm>
            <a:off x="6715140" y="1928802"/>
            <a:ext cx="1758201" cy="1543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0.06435 L -0.33056 0.3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8123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иметь семью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C:\Users\User\AppData\Local\Temp\HamsterArc{7a9c6a37-6c2e-4df9-a762-fc41ea98f0c8}\img007.jpg"/>
          <p:cNvPicPr/>
          <p:nvPr/>
        </p:nvPicPr>
        <p:blipFill>
          <a:blip r:embed="rId3"/>
          <a:srcRect l="35380" t="49301" r="32084" b="25175"/>
          <a:stretch>
            <a:fillRect/>
          </a:stretch>
        </p:blipFill>
        <p:spPr bwMode="auto">
          <a:xfrm>
            <a:off x="6786578" y="2071678"/>
            <a:ext cx="157918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семинар права детей\картинки\снегурочк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14554"/>
            <a:ext cx="2707359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6715140" y="4857760"/>
            <a:ext cx="180134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AppData\Local\Temp\HamsterArc{7a9c6a37-6c2e-4df9-a762-fc41ea98f0c8}\img007.jpg"/>
          <p:cNvPicPr/>
          <p:nvPr/>
        </p:nvPicPr>
        <p:blipFill>
          <a:blip r:embed="rId3"/>
          <a:srcRect l="67127" t="49657" b="25685"/>
          <a:stretch>
            <a:fillRect/>
          </a:stretch>
        </p:blipFill>
        <p:spPr bwMode="auto">
          <a:xfrm>
            <a:off x="4643438" y="3071810"/>
            <a:ext cx="157163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16458 0.178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7" y="571481"/>
            <a:ext cx="82868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не разлучаться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с родителями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C:\Users\User\Desktop\семинар права детей\картинки\волк и 7 козлят.jpg"/>
          <p:cNvPicPr/>
          <p:nvPr/>
        </p:nvPicPr>
        <p:blipFill>
          <a:blip r:embed="rId3"/>
          <a:srcRect t="33486" r="50107" b="34262"/>
          <a:stretch>
            <a:fillRect/>
          </a:stretch>
        </p:blipFill>
        <p:spPr bwMode="auto">
          <a:xfrm>
            <a:off x="357158" y="2500306"/>
            <a:ext cx="4286280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AppData\Local\Temp\HamsterArc{7a9c6a37-6c2e-4df9-a762-fc41ea98f0c8}\img007.jpg"/>
          <p:cNvPicPr/>
          <p:nvPr/>
        </p:nvPicPr>
        <p:blipFill>
          <a:blip r:embed="rId4"/>
          <a:srcRect l="67127" t="49657" b="25685"/>
          <a:stretch>
            <a:fillRect/>
          </a:stretch>
        </p:blipFill>
        <p:spPr bwMode="auto">
          <a:xfrm>
            <a:off x="7143768" y="4643446"/>
            <a:ext cx="150019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5143504" y="3214686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AppData\Local\Temp\HamsterArc{7a9c6a37-6c2e-4df9-a762-fc41ea98f0c8}\img007.jpg"/>
          <p:cNvPicPr/>
          <p:nvPr/>
        </p:nvPicPr>
        <p:blipFill>
          <a:blip r:embed="rId4"/>
          <a:srcRect l="35380" t="49301" r="32084" b="25175"/>
          <a:stretch>
            <a:fillRect/>
          </a:stretch>
        </p:blipFill>
        <p:spPr bwMode="auto">
          <a:xfrm>
            <a:off x="7215206" y="2143116"/>
            <a:ext cx="157918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1 0.05185 L -0.39115 0.3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семинар права детей\картинки\бу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4518797" cy="3417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5" y="285728"/>
            <a:ext cx="81439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образование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C:\Users\User\Desktop\img006.jpg"/>
          <p:cNvPicPr/>
          <p:nvPr/>
        </p:nvPicPr>
        <p:blipFill>
          <a:blip r:embed="rId4"/>
          <a:srcRect t="25163" r="67332" b="50000"/>
          <a:stretch>
            <a:fillRect/>
          </a:stretch>
        </p:blipFill>
        <p:spPr bwMode="auto">
          <a:xfrm>
            <a:off x="7072330" y="4857760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AppData\Local\Temp\HamsterArc{7a9c6a37-6c2e-4df9-a762-fc41ea98f0c8}\img007.jpg"/>
          <p:cNvPicPr/>
          <p:nvPr/>
        </p:nvPicPr>
        <p:blipFill>
          <a:blip r:embed="rId5"/>
          <a:srcRect l="67127" t="49657" b="25685"/>
          <a:stretch>
            <a:fillRect/>
          </a:stretch>
        </p:blipFill>
        <p:spPr bwMode="auto">
          <a:xfrm>
            <a:off x="5643570" y="3286124"/>
            <a:ext cx="1320329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4"/>
          <a:srcRect t="49301" r="67220" b="24843"/>
          <a:stretch>
            <a:fillRect/>
          </a:stretch>
        </p:blipFill>
        <p:spPr bwMode="auto">
          <a:xfrm>
            <a:off x="7000892" y="1571612"/>
            <a:ext cx="137271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5191 0.34653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нвенция о правах ребенка купить | Книги - Конституционное и  административное пра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46012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764704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 узнали эту книгу? 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книга о правах ребенка. 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ведь с вами знаем, что права есть не только у взрослых, но и у детей.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492896"/>
            <a:ext cx="43924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вам, прогуляться по страницам детских сказок. Путешествуя по сказкам, мы посмотрим, всегда ли соблюдаются права героев.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обижают сказочных героев, значит там, нарушают их права. А если герои веселы, счастливы - то их права соблюдаются.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путешествовать со мной?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отправляемся. Внимание на экран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8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1" y="357166"/>
            <a:ext cx="8715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медицинское обслуживание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User\Desktop\семинар права детей\картинки\айбол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4308903" cy="3933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AppData\Local\Temp\HamsterArc{7a9c6a37-6c2e-4df9-a762-fc41ea98f0c8}\img007.jpg"/>
          <p:cNvPicPr/>
          <p:nvPr/>
        </p:nvPicPr>
        <p:blipFill>
          <a:blip r:embed="rId4"/>
          <a:srcRect l="67127" t="49657" b="25685"/>
          <a:stretch>
            <a:fillRect/>
          </a:stretch>
        </p:blipFill>
        <p:spPr bwMode="auto">
          <a:xfrm>
            <a:off x="5572132" y="2857496"/>
            <a:ext cx="1320329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AppData\Local\Temp\HamsterArc{7a9c6a37-6c2e-4df9-a762-fc41ea98f0c8}\img007.jpg"/>
          <p:cNvPicPr/>
          <p:nvPr/>
        </p:nvPicPr>
        <p:blipFill>
          <a:blip r:embed="rId4"/>
          <a:srcRect l="68819" t="75342"/>
          <a:stretch>
            <a:fillRect/>
          </a:stretch>
        </p:blipFill>
        <p:spPr bwMode="auto">
          <a:xfrm>
            <a:off x="7358082" y="2000240"/>
            <a:ext cx="128419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7215206" y="4071942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4.09806E-6 L -0.30713 0.10476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" y="357167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на неприкосновенность 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жилища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3 пор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000240"/>
            <a:ext cx="4518801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AppData\Local\Temp\HamsterArc{7a9c6a37-6c2e-4df9-a762-fc41ea98f0c8}\img007.jpg"/>
          <p:cNvPicPr/>
          <p:nvPr/>
        </p:nvPicPr>
        <p:blipFill>
          <a:blip r:embed="rId4"/>
          <a:srcRect l="68819" t="75342"/>
          <a:stretch>
            <a:fillRect/>
          </a:stretch>
        </p:blipFill>
        <p:spPr bwMode="auto">
          <a:xfrm>
            <a:off x="5357818" y="3068960"/>
            <a:ext cx="1284190" cy="1431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img006.jpg"/>
          <p:cNvPicPr/>
          <p:nvPr/>
        </p:nvPicPr>
        <p:blipFill>
          <a:blip r:embed="rId5"/>
          <a:srcRect t="25163" r="67332" b="50000"/>
          <a:stretch>
            <a:fillRect/>
          </a:stretch>
        </p:blipFill>
        <p:spPr bwMode="auto">
          <a:xfrm>
            <a:off x="7072330" y="4857760"/>
            <a:ext cx="1444154" cy="128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User\AppData\Local\Temp\HamsterArc{7a9c6a37-6c2e-4df9-a762-fc41ea98f0c8}\img007.jpg"/>
          <p:cNvPicPr/>
          <p:nvPr/>
        </p:nvPicPr>
        <p:blipFill>
          <a:blip r:embed="rId4"/>
          <a:srcRect l="65948" t="23578" b="49768"/>
          <a:stretch>
            <a:fillRect/>
          </a:stretch>
        </p:blipFill>
        <p:spPr bwMode="auto">
          <a:xfrm>
            <a:off x="7143768" y="2143116"/>
            <a:ext cx="1397201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75301E-7 L -0.28351 0.37766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зол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2285992"/>
            <a:ext cx="5010001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Users\User\Desktop\img006.jpg"/>
          <p:cNvPicPr/>
          <p:nvPr/>
        </p:nvPicPr>
        <p:blipFill>
          <a:blip r:embed="rId4"/>
          <a:srcRect t="25163" r="67332" b="50000"/>
          <a:stretch>
            <a:fillRect/>
          </a:stretch>
        </p:blipFill>
        <p:spPr bwMode="auto">
          <a:xfrm>
            <a:off x="7286644" y="5072074"/>
            <a:ext cx="1428760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img006.jpg"/>
          <p:cNvPicPr/>
          <p:nvPr/>
        </p:nvPicPr>
        <p:blipFill>
          <a:blip r:embed="rId4"/>
          <a:srcRect l="67166" t="74126"/>
          <a:stretch>
            <a:fillRect/>
          </a:stretch>
        </p:blipFill>
        <p:spPr bwMode="auto">
          <a:xfrm>
            <a:off x="5715008" y="3429000"/>
            <a:ext cx="1320328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71670" y="642918"/>
            <a:ext cx="56955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Право на защиту 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от  тяжелого труда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C:\Users\User\AppData\Local\Temp\HamsterArc{7a9c6a37-6c2e-4df9-a762-fc41ea98f0c8}\img007.jpg"/>
          <p:cNvPicPr/>
          <p:nvPr/>
        </p:nvPicPr>
        <p:blipFill>
          <a:blip r:embed="rId5"/>
          <a:srcRect l="68819" t="75342"/>
          <a:stretch>
            <a:fillRect/>
          </a:stretch>
        </p:blipFill>
        <p:spPr bwMode="auto">
          <a:xfrm>
            <a:off x="7358082" y="2143116"/>
            <a:ext cx="142706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32562E-7 L -0.29931 0.3358 " pathEditMode="relative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семинар права детей\картинки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78114" cy="7029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48064" y="188641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420888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Здорово!!!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827584" y="3933056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майлики в нашей жиз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738"/>
            <a:ext cx="3517238" cy="2953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ра! картинки. 35 красивых картинок с надписью Ура! | Смешные счастливые  дни рождения, Смешные смайлики, Смешные детские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343300"/>
            <a:ext cx="2791108" cy="319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 и литературы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38337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Антонов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«Ваши права», «Декларация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человека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картинках»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1997.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Блинова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Г.М. Познавательное развитие детей 5-7 лет. Методическое пособие. – М, ТЦ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«Сфера»,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Голицина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Н.С. Огнева Л.Д. Ознакомление старших дошкольников с Конвенцией о правах ребенка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Скриптоний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2006.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Г., Осипова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Л.Е. « Я-ребенок , и я…я имею право…!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Скриптоний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Шорыгина Т.А. Беседы о хорошем и плохом поведении.– ТЦ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«Сфера»,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Шорыгина Т.А. Беседы о правах ребенка ТЦ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«Сфера», 2016.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ресурсы: </a:t>
            </a:r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https://doshvozrast.ru/pravavosp/pravavosp.htm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https://www.maam.ru/detskijsad/viktorina-po-pravovomu-vospitaniyu-ja-imeyu-pravo-v-starshei-grupe.html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nsportal.ru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lvl="0"/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http://pochemu4ka.ru/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://bipbap.ru/pictures/konventsiya-o-pravah-rebenka-v-kartinkah-27-foto.html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https://www.maam.ru/detskijsad/pravovoe-vospitanie-doshkolnikov-946797.html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Книга мультфильм рисунок, книга, книга комиксов, прямоугольник, мультфильм  png | PNGW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73" y="4925455"/>
            <a:ext cx="2160240" cy="1869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расная шап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791577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шапочка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196753"/>
            <a:ext cx="33843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 узнали эту сказку? Это сказка «Красная Шапочка», которую написал Ш. Перро.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Скажите ребята, какое сейчас настроение у Красной Шапочки?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произошла с ней потом? (Ответы детей)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каких героев сказки нарушены и кем? (Ответы детей)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волк нарушил права Красной Шапочки и её бабушки.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какое право нарушил волк? (Ответы детей)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знаем, что никто не вправе лишить жизни ни ребенка, ни взрослого.</a:t>
            </a:r>
          </a:p>
        </p:txBody>
      </p:sp>
    </p:spTree>
    <p:extLst>
      <p:ext uri="{BB962C8B-B14F-4D97-AF65-F5344CB8AC3E}">
        <p14:creationId xmlns:p14="http://schemas.microsoft.com/office/powerpoint/2010/main" val="33811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вол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014" y="1268760"/>
            <a:ext cx="6660647" cy="4995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79712" y="260648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жизнь</a:t>
            </a:r>
          </a:p>
        </p:txBody>
      </p:sp>
    </p:spTree>
    <p:extLst>
      <p:ext uri="{BB962C8B-B14F-4D97-AF65-F5344CB8AC3E}">
        <p14:creationId xmlns:p14="http://schemas.microsoft.com/office/powerpoint/2010/main" val="39165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1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пиктограммы, которым мы обозначим право ребенка на жизнь</a:t>
            </a:r>
          </a:p>
        </p:txBody>
      </p:sp>
      <p:pic>
        <p:nvPicPr>
          <p:cNvPr id="5" name="Рисунок 4" descr="C:\Users\User\Desktop\img006.jpg"/>
          <p:cNvPicPr/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33138" t="885" r="36117" b="76111"/>
          <a:stretch>
            <a:fillRect/>
          </a:stretch>
        </p:blipFill>
        <p:spPr bwMode="auto">
          <a:xfrm>
            <a:off x="2411760" y="2564904"/>
            <a:ext cx="3888432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38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332656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Книга   сказок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…Карло вошел в каморку, сел на единственный стул у безногого стола и, потерев так и эдак полено, начал вырезать из него куклу.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бы мне её назвать? – раздумывал Карло.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Назову-ка я её Буратино. Это имя принесет мне счастье…»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378_1000.jpg"/>
          <p:cNvPicPr>
            <a:picLocks noChangeAspect="1"/>
          </p:cNvPicPr>
          <p:nvPr/>
        </p:nvPicPr>
        <p:blipFill>
          <a:blip r:embed="rId2" cstate="print"/>
          <a:srcRect l="53150" t="7985" r="5113" b="33194"/>
          <a:stretch>
            <a:fillRect/>
          </a:stretch>
        </p:blipFill>
        <p:spPr>
          <a:xfrm>
            <a:off x="283543" y="433788"/>
            <a:ext cx="4248472" cy="3927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88024" y="332656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ключик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Буратино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068960"/>
            <a:ext cx="3384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настроение у героев сказки в этом отрывке?</a:t>
            </a:r>
          </a:p>
          <a:p>
            <a:pPr lvl="0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мы может сказать о правах героев? Они здесь не нарушены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праве мы можем здесь говорить? (Ответы детей)</a:t>
            </a:r>
          </a:p>
        </p:txBody>
      </p:sp>
    </p:spTree>
    <p:extLst>
      <p:ext uri="{BB962C8B-B14F-4D97-AF65-F5344CB8AC3E}">
        <p14:creationId xmlns:p14="http://schemas.microsoft.com/office/powerpoint/2010/main" val="13749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1" descr="1356284554_0_60913_28c9063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39"/>
            <a:ext cx="4773316" cy="452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1052736"/>
            <a:ext cx="4211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каждый ребенок имеет право на имя.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знаете что, когда дети рождаются, то они очень маленькие и похожи друг на друга. Как вы думаете, может быть, необязательно давать детям имена, а просто называть их числами? (Размышления детей)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еще одно наблюдение. Как вы думаете, может быть все должны обращаться друг к другу по прозвищам? (Ответы детей)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Вспомните, дразнил ли кто-нибудь вас, и что вы при этом чувствовали? (ответы детей)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 всех очень красивые имена.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просила вас, поинтересоваться у родителей, что означают ваши имена. Кто из вас узнал о своем имени? (Ответы детей)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32656"/>
            <a:ext cx="4557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имя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610</TotalTime>
  <Words>1232</Words>
  <Application>Microsoft Office PowerPoint</Application>
  <PresentationFormat>Экран (4:3)</PresentationFormat>
  <Paragraphs>151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Аня</cp:lastModifiedBy>
  <cp:revision>51</cp:revision>
  <dcterms:created xsi:type="dcterms:W3CDTF">2014-04-21T16:00:09Z</dcterms:created>
  <dcterms:modified xsi:type="dcterms:W3CDTF">2022-01-08T10:57:09Z</dcterms:modified>
</cp:coreProperties>
</file>