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1" r:id="rId3"/>
    <p:sldId id="265" r:id="rId4"/>
    <p:sldId id="266" r:id="rId5"/>
    <p:sldId id="267" r:id="rId6"/>
    <p:sldId id="263" r:id="rId7"/>
    <p:sldId id="261" r:id="rId8"/>
    <p:sldId id="262" r:id="rId9"/>
    <p:sldId id="258" r:id="rId10"/>
    <p:sldId id="25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99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D3D65B-26EB-423D-97F6-FC9A48183D08}" type="datetimeFigureOut">
              <a:rPr lang="ru-RU"/>
              <a:pPr>
                <a:defRPr/>
              </a:pPr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5F9CBE-9C19-4629-BFD2-663940D156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C4CCC9-3AA7-4F0B-9FE0-754702436D45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23FA4-FC09-470C-9D7B-7B24558F3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90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012C-BC94-42EC-B0F7-A04EB1AA7B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9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5A1DF-178B-4EAD-84CB-0745775BFA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63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77FD7-64B8-4329-8ED2-B659B2914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52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C2881-433E-49E0-9C8D-C2C605A0CF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37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D346E-824E-4D93-A06E-24A7B4FC8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92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28A22-3B89-4C1F-895E-A5D2FBA5FA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1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58887-7A1D-4136-8B79-462F2B7ADC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3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E6BC1-03DA-4655-A03C-CCF67B4473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45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1626E-BC50-4C3F-8977-BFC143E52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46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2F50E-7FB8-41C4-B748-43C2E7678F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6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24B973B-42BC-4288-9DC5-269A1A7237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xmusic.me/" TargetMode="External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c\Downloads\&#1060;&#1088;&#1086;&#1083;&#1086;&#1074;&#1072;%20&#1040;&#1091;&#1076;&#1080;&#1086;-20220116T083206Z-001\&#1060;&#1088;&#1086;&#1083;&#1086;&#1074;&#1072;%20&#1040;&#1091;&#1076;&#1080;&#1086;\&#1082;&#1085;&#1080;&#1075;&#1072;.mp3" TargetMode="Externa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file:///C:\Users\pc\Downloads\&#1060;&#1088;&#1086;&#1083;&#1086;&#1074;&#1072;%20&#1040;&#1091;&#1076;&#1080;&#1086;-20220116T083206Z-001\&#1060;&#1088;&#1086;&#1083;&#1086;&#1074;&#1072;%20&#1040;&#1091;&#1076;&#1080;&#1086;\&#1087;&#1090;&#1080;&#1094;&#1099;.mp3" TargetMode="External"/><Relationship Id="rId21" Type="http://schemas.openxmlformats.org/officeDocument/2006/relationships/image" Target="../media/image23.png"/><Relationship Id="rId7" Type="http://schemas.microsoft.com/office/2007/relationships/media" Target="file:///C:\Users\pc\Downloads\&#1060;&#1088;&#1086;&#1083;&#1086;&#1074;&#1072;%20&#1040;&#1091;&#1076;&#1080;&#1086;-20220116T083206Z-001\&#1060;&#1088;&#1086;&#1083;&#1086;&#1074;&#1072;%20&#1040;&#1091;&#1076;&#1080;&#1086;\&#1082;&#1085;&#1080;&#1075;&#1072;.mp3" TargetMode="External"/><Relationship Id="rId12" Type="http://schemas.openxmlformats.org/officeDocument/2006/relationships/audio" Target="file:///C:\Users\pc\Downloads\&#1060;&#1088;&#1086;&#1083;&#1086;&#1074;&#1072;%20&#1040;&#1091;&#1076;&#1080;&#1086;-20220116T083206Z-001\&#1060;&#1088;&#1086;&#1083;&#1086;&#1074;&#1072;%20&#1040;&#1091;&#1076;&#1080;&#1086;\&#1090;&#1088;&#1072;&#1082;&#1090;&#1086;&#1088;.mp3" TargetMode="External"/><Relationship Id="rId17" Type="http://schemas.openxmlformats.org/officeDocument/2006/relationships/image" Target="../media/image19.jpeg"/><Relationship Id="rId2" Type="http://schemas.openxmlformats.org/officeDocument/2006/relationships/audio" Target="file:///C:\Users\pc\Downloads\&#1060;&#1088;&#1086;&#1083;&#1086;&#1074;&#1072;%20&#1040;&#1091;&#1076;&#1080;&#1086;-20220116T083206Z-001\&#1060;&#1088;&#1086;&#1083;&#1086;&#1074;&#1072;%20&#1040;&#1091;&#1076;&#1080;&#1086;\&#1075;&#1088;&#1086;&#1079;&#1072;.mp3" TargetMode="Externa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microsoft.com/office/2007/relationships/media" Target="file:///C:\Users\pc\Downloads\&#1060;&#1088;&#1086;&#1083;&#1086;&#1074;&#1072;%20&#1040;&#1091;&#1076;&#1080;&#1086;-20220116T083206Z-001\&#1060;&#1088;&#1086;&#1083;&#1086;&#1074;&#1072;%20&#1040;&#1091;&#1076;&#1080;&#1086;\&#1075;&#1088;&#1086;&#1079;&#1072;.mp3" TargetMode="External"/><Relationship Id="rId6" Type="http://schemas.openxmlformats.org/officeDocument/2006/relationships/audio" Target="file:///C:\Users\pc\Downloads\&#1060;&#1088;&#1086;&#1083;&#1086;&#1074;&#1072;%20&#1040;&#1091;&#1076;&#1080;&#1086;-20220116T083206Z-001\&#1060;&#1088;&#1086;&#1083;&#1086;&#1074;&#1072;%20&#1040;&#1091;&#1076;&#1080;&#1086;\&#1089;&#1086;&#1073;&#1072;&#1082;&#1072;.mp3" TargetMode="External"/><Relationship Id="rId11" Type="http://schemas.microsoft.com/office/2007/relationships/media" Target="file:///C:\Users\pc\Downloads\&#1060;&#1088;&#1086;&#1083;&#1086;&#1074;&#1072;%20&#1040;&#1091;&#1076;&#1080;&#1086;-20220116T083206Z-001\&#1060;&#1088;&#1086;&#1083;&#1086;&#1074;&#1072;%20&#1040;&#1091;&#1076;&#1080;&#1086;\&#1090;&#1088;&#1072;&#1082;&#1090;&#1086;&#1088;.mp3" TargetMode="External"/><Relationship Id="rId5" Type="http://schemas.microsoft.com/office/2007/relationships/media" Target="file:///C:\Users\pc\Downloads\&#1060;&#1088;&#1086;&#1083;&#1086;&#1074;&#1072;%20&#1040;&#1091;&#1076;&#1080;&#1086;-20220116T083206Z-001\&#1060;&#1088;&#1086;&#1083;&#1086;&#1074;&#1072;%20&#1040;&#1091;&#1076;&#1080;&#1086;\&#1089;&#1086;&#1073;&#1072;&#1082;&#1072;.mp3" TargetMode="External"/><Relationship Id="rId15" Type="http://schemas.openxmlformats.org/officeDocument/2006/relationships/image" Target="../media/image17.jpeg"/><Relationship Id="rId10" Type="http://schemas.openxmlformats.org/officeDocument/2006/relationships/audio" Target="file:///C:\Users\pc\Downloads\&#1060;&#1088;&#1086;&#1083;&#1086;&#1074;&#1072;%20&#1040;&#1091;&#1076;&#1080;&#1086;-20220116T083206Z-001\&#1060;&#1088;&#1086;&#1083;&#1086;&#1074;&#1072;%20&#1040;&#1091;&#1076;&#1080;&#1086;\&#1084;&#1091;&#1079;&#1099;&#1082;&#1072;.mp3" TargetMode="External"/><Relationship Id="rId19" Type="http://schemas.openxmlformats.org/officeDocument/2006/relationships/image" Target="../media/image21.png"/><Relationship Id="rId4" Type="http://schemas.openxmlformats.org/officeDocument/2006/relationships/audio" Target="file:///C:\Users\pc\Downloads\&#1060;&#1088;&#1086;&#1083;&#1086;&#1074;&#1072;%20&#1040;&#1091;&#1076;&#1080;&#1086;-20220116T083206Z-001\&#1060;&#1088;&#1086;&#1083;&#1086;&#1074;&#1072;%20&#1040;&#1091;&#1076;&#1080;&#1086;\&#1087;&#1090;&#1080;&#1094;&#1099;.mp3" TargetMode="External"/><Relationship Id="rId9" Type="http://schemas.microsoft.com/office/2007/relationships/media" Target="file:///C:\Users\pc\Downloads\&#1060;&#1088;&#1086;&#1083;&#1086;&#1074;&#1072;%20&#1040;&#1091;&#1076;&#1080;&#1086;-20220116T083206Z-001\&#1060;&#1088;&#1086;&#1083;&#1086;&#1074;&#1072;%20&#1040;&#1091;&#1076;&#1080;&#1086;\&#1084;&#1091;&#1079;&#1099;&#1082;&#1072;.mp3" TargetMode="External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altLang="ru-RU" sz="2000" smtClean="0"/>
              <a:t>Муниципальное бюджетное дошкольное образовательное учреждение</a:t>
            </a:r>
            <a:br>
              <a:rPr lang="ru-RU" altLang="ru-RU" sz="2000" smtClean="0"/>
            </a:br>
            <a:r>
              <a:rPr lang="ru-RU" altLang="ru-RU" sz="2000" smtClean="0"/>
              <a:t>детский сад № 20 «Дельфин» муниципального образования г. Саяногорск</a:t>
            </a:r>
            <a:r>
              <a:rPr lang="ru-RU" altLang="ru-RU" sz="1800" smtClean="0"/>
              <a:t>  </a:t>
            </a:r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altLang="ru-RU" sz="3600" b="1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FFFF00"/>
                </a:solidFill>
              </a:rPr>
              <a:t>Интерактивная игра для детей старшего дошкольного возраста с ЗПР 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«Занимай-ка»</a:t>
            </a:r>
          </a:p>
          <a:p>
            <a:pPr algn="r">
              <a:buFontTx/>
              <a:buNone/>
            </a:pPr>
            <a:endParaRPr lang="ru-RU" altLang="ru-RU" sz="2000" b="1" smtClean="0"/>
          </a:p>
          <a:p>
            <a:pPr algn="r">
              <a:buFontTx/>
              <a:buNone/>
            </a:pPr>
            <a:endParaRPr lang="ru-RU" altLang="ru-RU" sz="2000" b="1" smtClean="0"/>
          </a:p>
          <a:p>
            <a:pPr algn="r">
              <a:buFontTx/>
              <a:buNone/>
            </a:pPr>
            <a:r>
              <a:rPr lang="ru-RU" altLang="ru-RU" sz="2000" b="1" smtClean="0"/>
              <a:t>Фролова Любовь Валерьевна,</a:t>
            </a:r>
          </a:p>
          <a:p>
            <a:pPr algn="r">
              <a:buFontTx/>
              <a:buNone/>
            </a:pPr>
            <a:r>
              <a:rPr lang="ru-RU" altLang="ru-RU" sz="2000" b="1" smtClean="0"/>
              <a:t>учитель-дефектолог</a:t>
            </a:r>
          </a:p>
          <a:p>
            <a:pPr algn="r">
              <a:buFontTx/>
              <a:buNone/>
            </a:pPr>
            <a:endParaRPr lang="ru-RU" altLang="ru-RU" b="1" smtClean="0">
              <a:solidFill>
                <a:srgbClr val="FF0000"/>
              </a:solidFill>
            </a:endParaRPr>
          </a:p>
        </p:txBody>
      </p:sp>
      <p:pic>
        <p:nvPicPr>
          <p:cNvPr id="2052" name="Picture 8" descr="shkolni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14588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Правильный ответ.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1857375"/>
            <a:ext cx="2357437" cy="121443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63" y="1857375"/>
            <a:ext cx="2500312" cy="121443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813" y="1857375"/>
            <a:ext cx="2357437" cy="121443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3.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75" y="4000500"/>
            <a:ext cx="2428875" cy="121443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9188" y="4000500"/>
            <a:ext cx="2500312" cy="121443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5.</a:t>
            </a:r>
          </a:p>
        </p:txBody>
      </p:sp>
      <p:pic>
        <p:nvPicPr>
          <p:cNvPr id="11272" name="Picture 5" descr="E:\картинки\itempho_5075509e1b97d-800x8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071938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E:\картинки\Dolce &amp; Gabbana DG3107 5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143125"/>
            <a:ext cx="1052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E:\картинки\i (1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57375"/>
            <a:ext cx="14144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" descr="E:\картинки\i (2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134461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9" descr="E:\картинки\i (3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929063"/>
            <a:ext cx="117157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FFFF00"/>
                </a:solidFill>
              </a:rPr>
              <a:t>Молодец!</a:t>
            </a:r>
          </a:p>
        </p:txBody>
      </p:sp>
      <p:pic>
        <p:nvPicPr>
          <p:cNvPr id="12291" name="Picture 5" descr="https://s-media-cache-ak0.pinimg.com/originals/ec/f2/ba/ecf2ba644e44d68358d85f37586121a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365250"/>
            <a:ext cx="624205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1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Список источников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ru-RU" sz="2200" dirty="0" smtClean="0"/>
              <a:t>1. Матюгин И.Ю., </a:t>
            </a:r>
            <a:r>
              <a:rPr lang="ru-RU" sz="2200" dirty="0" err="1" smtClean="0"/>
              <a:t>Чакаберия</a:t>
            </a:r>
            <a:r>
              <a:rPr lang="ru-RU" sz="2200" dirty="0" smtClean="0"/>
              <a:t> Е.И. Зрительная память. – М.: «</a:t>
            </a:r>
            <a:r>
              <a:rPr lang="ru-RU" sz="2200" dirty="0" err="1" smtClean="0"/>
              <a:t>Эйдос</a:t>
            </a:r>
            <a:r>
              <a:rPr lang="ru-RU" sz="2200" dirty="0" smtClean="0"/>
              <a:t>». 2013г. – 74 с.</a:t>
            </a:r>
          </a:p>
          <a:p>
            <a:pPr marL="457200" indent="-457200">
              <a:buFontTx/>
              <a:buNone/>
              <a:defRPr/>
            </a:pPr>
            <a:r>
              <a:rPr lang="ru-RU" sz="2200" dirty="0" smtClean="0"/>
              <a:t>2. </a:t>
            </a:r>
            <a:r>
              <a:rPr lang="ru-RU" sz="2200" dirty="0" err="1" smtClean="0"/>
              <a:t>Лезер</a:t>
            </a:r>
            <a:r>
              <a:rPr lang="ru-RU" sz="2200" dirty="0" smtClean="0"/>
              <a:t> Ф. Тренировка памяти. - М.: «</a:t>
            </a:r>
            <a:r>
              <a:rPr lang="ru-RU" sz="2200" dirty="0" err="1" smtClean="0"/>
              <a:t>Эйдос</a:t>
            </a:r>
            <a:r>
              <a:rPr lang="ru-RU" sz="2200" dirty="0" smtClean="0"/>
              <a:t>». 2011г. – 160 с.</a:t>
            </a:r>
          </a:p>
          <a:p>
            <a:pPr marL="457200" indent="-457200">
              <a:buFontTx/>
              <a:buNone/>
              <a:defRPr/>
            </a:pPr>
            <a:r>
              <a:rPr lang="ru-RU" sz="2200" dirty="0" smtClean="0"/>
              <a:t>3. Матюгин И.Ю., </a:t>
            </a:r>
            <a:r>
              <a:rPr lang="ru-RU" sz="2200" dirty="0" err="1" smtClean="0"/>
              <a:t>Бонк</a:t>
            </a:r>
            <a:r>
              <a:rPr lang="ru-RU" sz="2200" dirty="0" smtClean="0"/>
              <a:t> И.А. Как развивать память и внимание вашего ребенка. - М.: «</a:t>
            </a:r>
            <a:r>
              <a:rPr lang="ru-RU" sz="2200" dirty="0" err="1" smtClean="0"/>
              <a:t>Эйдос</a:t>
            </a:r>
            <a:r>
              <a:rPr lang="ru-RU" sz="2200" dirty="0" smtClean="0"/>
              <a:t>». 2012г. – 112 с.</a:t>
            </a:r>
          </a:p>
          <a:p>
            <a:pPr>
              <a:buFontTx/>
              <a:buNone/>
              <a:defRPr/>
            </a:pPr>
            <a:r>
              <a:rPr lang="ru-RU" sz="2200" dirty="0" smtClean="0"/>
              <a:t> 4. </a:t>
            </a:r>
            <a:r>
              <a:rPr lang="en-US" sz="2200" dirty="0" smtClean="0">
                <a:hlinkClick r:id="rId2"/>
              </a:rPr>
              <a:t>https://yandex.ru/images</a:t>
            </a:r>
            <a:r>
              <a:rPr lang="ru-RU" sz="2200" dirty="0" smtClean="0"/>
              <a:t> - картинки клипарт  смайлика, собаки, книги, трактора, птицы, вазы, очков, магнитофона, стола со скатертью, мальчика, клоунов, медведя, паровоза, утёнка, ведёрка, мяча, самосвала, полки и т.д.</a:t>
            </a:r>
          </a:p>
          <a:p>
            <a:pPr>
              <a:buFontTx/>
              <a:buNone/>
              <a:defRPr/>
            </a:pPr>
            <a:r>
              <a:rPr lang="ru-RU" sz="2200" dirty="0" smtClean="0"/>
              <a:t>5. </a:t>
            </a:r>
            <a:r>
              <a:rPr lang="en-US" sz="2200" dirty="0" smtClean="0">
                <a:hlinkClick r:id="rId3"/>
              </a:rPr>
              <a:t>http://xmusic.me</a:t>
            </a:r>
            <a:r>
              <a:rPr lang="ru-RU" sz="2200" dirty="0" smtClean="0"/>
              <a:t> – звуки лая собака, пения птиц, раската грома, шелеста страниц, классической музыки, рокот трактора и т.д.</a:t>
            </a:r>
          </a:p>
          <a:p>
            <a:pPr>
              <a:buFontTx/>
              <a:buNone/>
              <a:defRPr/>
            </a:pPr>
            <a:endParaRPr lang="ru-RU" sz="2400" dirty="0" smtClean="0"/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000" b="1" smtClean="0"/>
              <a:t>Цель:</a:t>
            </a:r>
            <a:r>
              <a:rPr lang="ru-RU" altLang="ru-RU" sz="2000" smtClean="0"/>
              <a:t> коррекция отклонений в развитии познавательной деятельности детей старшего дошкольного возраста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Задачи: </a:t>
            </a:r>
          </a:p>
          <a:p>
            <a:pPr algn="just">
              <a:buFontTx/>
              <a:buNone/>
            </a:pPr>
            <a:r>
              <a:rPr lang="ru-RU" altLang="ru-RU" sz="2000" b="1" i="1" smtClean="0"/>
              <a:t>образовательные</a:t>
            </a:r>
            <a:r>
              <a:rPr lang="ru-RU" altLang="ru-RU" sz="2000" smtClean="0"/>
              <a:t>: закрепить знания детьми количественного и порядкового счета до пяти;</a:t>
            </a:r>
          </a:p>
          <a:p>
            <a:pPr algn="just">
              <a:buFontTx/>
              <a:buNone/>
            </a:pPr>
            <a:r>
              <a:rPr lang="ru-RU" altLang="ru-RU" sz="2000" b="1" i="1" smtClean="0"/>
              <a:t>коррекционно-развивающие: </a:t>
            </a:r>
            <a:r>
              <a:rPr lang="ru-RU" altLang="ru-RU" sz="2000" smtClean="0"/>
              <a:t>развивать внимание, память, восприятие, мышление; умение быстро сосредотачиваться; формировать навыки ориентировки в пространстве; развивать сенсорные способности: формы, величины;</a:t>
            </a:r>
          </a:p>
          <a:p>
            <a:pPr algn="just">
              <a:buFontTx/>
              <a:buNone/>
            </a:pPr>
            <a:r>
              <a:rPr lang="ru-RU" altLang="ru-RU" sz="2000" b="1" i="1" smtClean="0"/>
              <a:t>воспитательные: </a:t>
            </a:r>
            <a:r>
              <a:rPr lang="ru-RU" altLang="ru-RU" sz="2000" smtClean="0"/>
              <a:t>вызвать интерес к образовательной деятельности, преодоление интеллектуальной пассивности.</a:t>
            </a:r>
          </a:p>
          <a:p>
            <a:pPr algn="just">
              <a:buFontTx/>
              <a:buNone/>
            </a:pPr>
            <a:endParaRPr lang="ru-RU" altLang="ru-RU" sz="2000" smtClean="0"/>
          </a:p>
          <a:p>
            <a:pPr algn="just"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FF00"/>
                </a:solidFill>
              </a:rPr>
              <a:t>Задание 1.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Внимательно посмотри на картинки и найди отличия.</a:t>
            </a:r>
            <a:br>
              <a:rPr lang="ru-RU" sz="2700" dirty="0" smtClean="0"/>
            </a:br>
            <a:r>
              <a:rPr lang="ru-RU" sz="2700" dirty="0" smtClean="0"/>
              <a:t>Сколько ты нашел отличий? </a:t>
            </a:r>
            <a:br>
              <a:rPr lang="ru-RU" sz="2700" dirty="0" smtClean="0"/>
            </a:br>
            <a:r>
              <a:rPr lang="ru-RU" sz="2700" dirty="0" smtClean="0"/>
              <a:t>Выбери верный ответ из предложенных чисел.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295751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695450"/>
            <a:ext cx="3071813" cy="3965575"/>
          </a:xfrm>
        </p:spPr>
      </p:pic>
      <p:sp>
        <p:nvSpPr>
          <p:cNvPr id="11" name="Прямоугольник 10"/>
          <p:cNvSpPr/>
          <p:nvPr/>
        </p:nvSpPr>
        <p:spPr>
          <a:xfrm>
            <a:off x="3429000" y="5715000"/>
            <a:ext cx="576263" cy="720725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715000"/>
            <a:ext cx="576262" cy="720725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57875" y="5715000"/>
            <a:ext cx="571500" cy="720725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5715000"/>
            <a:ext cx="576263" cy="720725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FFFF00"/>
                </a:solidFill>
              </a:rPr>
              <a:t>Задание 2.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Посади больших мишек в длинный вагон, а маленьких в короткий.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7063"/>
            <a:ext cx="9144000" cy="2016125"/>
          </a:xfrm>
        </p:spPr>
      </p:pic>
      <p:pic>
        <p:nvPicPr>
          <p:cNvPr id="5124" name="Picture 3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071688"/>
            <a:ext cx="1600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00250"/>
            <a:ext cx="1600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43188"/>
            <a:ext cx="9048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785938"/>
            <a:ext cx="2019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730500"/>
            <a:ext cx="62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00313"/>
            <a:ext cx="1069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FFFF00"/>
                </a:solidFill>
              </a:rPr>
              <a:t>Задание 3.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Ребята решили поиграть в игрушки. Вот так выглядела полка с игрушками до начала игры.</a:t>
            </a:r>
          </a:p>
        </p:txBody>
      </p:sp>
      <p:pic>
        <p:nvPicPr>
          <p:cNvPr id="6147" name="Picture 4" descr="http://meguk.ru/upload/iblock/49d/10_234_01_g72f_thumb_d099b9ba25ed0ea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856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lillu.ru/published/publicdata/SWAN51WA/attachments/SC/products_pictures/6243_en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71875"/>
            <a:ext cx="13573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malenkajastrana.com/upload/iblock/6f4/6f4df0e362050a0ee49397ca61065c4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929063"/>
            <a:ext cx="9509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1" descr="https://img2.wbstatic.net/big/new/790000/794812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1" name="AutoShape 13" descr="https://img2.wbstatic.net/big/new/790000/794812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2" name="AutoShape 15" descr="https://img2.wbstatic.net/big/new/790000/794812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3" name="AutoShape 17" descr="https://img1.wbstatic.net/big/new/770000/779287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AutoShape 19" descr="https://img1.wbstatic.net/big/new/770000/779287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5" name="AutoShape 21" descr="https://img1.wbstatic.net/big/new/770000/779287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AutoShape 23" descr="https://img1.wbstatic.net/big/new/770000/779287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7" name="AutoShape 25" descr="https://img2.wbstatic.net/big/new/700000/707690-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75" name="Picture 27" descr="http://u5.abo.com.ua/image/933/myagkaya-igrushka-lava-medved-belyj-blestyashhij-s%21Larg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00250"/>
            <a:ext cx="12938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 descr="http://img-fotki.yandex.ru/get/9169/981986.63/0_8b594_5bc883cd_or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571875"/>
            <a:ext cx="1349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3" descr="http://www.intelkot.ru/upload/432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85938"/>
            <a:ext cx="15001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 descr="http://www.canpol.com.ua/image/cache/dopfoto/2-990-1-500x500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780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Прямоугольник 18"/>
          <p:cNvSpPr>
            <a:spLocks noChangeArrowheads="1"/>
          </p:cNvSpPr>
          <p:nvPr/>
        </p:nvSpPr>
        <p:spPr bwMode="auto">
          <a:xfrm>
            <a:off x="1979613" y="5661025"/>
            <a:ext cx="750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Щёлкни по звёздочке 4 раза. </a:t>
            </a:r>
          </a:p>
          <a:p>
            <a:pPr eaLnBrk="1" hangingPunct="1"/>
            <a:r>
              <a:rPr lang="ru-RU" altLang="ru-RU" sz="2000"/>
              <a:t>Посмотри внимательно и назови что изменилось? </a:t>
            </a:r>
          </a:p>
        </p:txBody>
      </p:sp>
      <p:sp>
        <p:nvSpPr>
          <p:cNvPr id="20" name="5-конечная звезда 19"/>
          <p:cNvSpPr/>
          <p:nvPr/>
        </p:nvSpPr>
        <p:spPr>
          <a:xfrm>
            <a:off x="611188" y="4868863"/>
            <a:ext cx="1071562" cy="1000125"/>
          </a:xfrm>
          <a:prstGeom prst="star5">
            <a:avLst>
              <a:gd name="adj" fmla="val 21855"/>
              <a:gd name="hf" fmla="val 105146"/>
              <a:gd name="vf" fmla="val 110557"/>
            </a:avLst>
          </a:prstGeom>
          <a:solidFill>
            <a:srgbClr val="FFFF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21528 -0.2432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0278 -0.2196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-0.00138 L 0.01198 0.2071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FF00"/>
                </a:solidFill>
              </a:rPr>
              <a:t>Задание 4.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 Посмотри на картинки. Постарайся не только увидеть и назвать предметы, но и услышать их звучание.</a:t>
            </a:r>
            <a:br>
              <a:rPr lang="ru-RU" altLang="ru-RU" sz="2400" dirty="0" smtClean="0"/>
            </a:br>
            <a:r>
              <a:rPr lang="ru-RU" altLang="ru-RU" sz="2400" dirty="0" smtClean="0"/>
              <a:t>Что бы проверить себя, нажми на картинку.</a:t>
            </a:r>
          </a:p>
        </p:txBody>
      </p:sp>
      <p:pic>
        <p:nvPicPr>
          <p:cNvPr id="7171" name="Picture 5" descr="C:\Users\Учитель\Desktop\картинки\картинки\hello_html_m3bd406e3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785938"/>
            <a:ext cx="214788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C:\Users\Учитель\Desktop\картинки\картинки\location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72000"/>
            <a:ext cx="1889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Users\Учитель\Desktop\картинки\картинки\Spatzenzweig-web-einzel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929063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C:\Users\Учитель\Desktop\картинки\картинки\ключевая-скрипка-25307668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>
            <a:fillRect/>
          </a:stretch>
        </p:blipFill>
        <p:spPr bwMode="auto">
          <a:xfrm>
            <a:off x="5929313" y="4000500"/>
            <a:ext cx="2605087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C:\Users\Учитель\Desktop\картинки\картинки\cute-dog-24854566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3"/>
          <a:stretch>
            <a:fillRect/>
          </a:stretch>
        </p:blipFill>
        <p:spPr bwMode="auto">
          <a:xfrm>
            <a:off x="642938" y="1785938"/>
            <a:ext cx="2000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http://vis-detsad7.ru/image/lkpp_clipart_boeger_0128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649413"/>
            <a:ext cx="23288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гро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птицы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000750"/>
            <a:ext cx="285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собака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нига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музыка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трактор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11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9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36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711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59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631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01062" cy="1357312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00"/>
                </a:solidFill>
              </a:rPr>
              <a:t>Задание 5.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Внимательно посмотри на картинку 10-20 секунд и попытайся запомнить предметы, расположенные на столе.</a:t>
            </a:r>
          </a:p>
        </p:txBody>
      </p:sp>
      <p:grpSp>
        <p:nvGrpSpPr>
          <p:cNvPr id="8195" name="Группа 10"/>
          <p:cNvGrpSpPr>
            <a:grpSpLocks/>
          </p:cNvGrpSpPr>
          <p:nvPr/>
        </p:nvGrpSpPr>
        <p:grpSpPr bwMode="auto">
          <a:xfrm>
            <a:off x="1571625" y="1643063"/>
            <a:ext cx="6215063" cy="5214937"/>
            <a:chOff x="1428743" y="1643050"/>
            <a:chExt cx="6215063" cy="5214950"/>
          </a:xfrm>
        </p:grpSpPr>
        <p:pic>
          <p:nvPicPr>
            <p:cNvPr id="8196" name="Picture 4" descr="http://www.formfonts.com/files/1/4995/table-cloth-setting-table-sizes90-sq60cm_FF_Model_ID4995_3_tablecloth9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43" y="2345239"/>
              <a:ext cx="6215063" cy="451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 descr="E:\картинки\itempho_5075509e1b97d-800x800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06" y="2286003"/>
              <a:ext cx="1214438" cy="121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 descr="E:\картинки\Dolce &amp; Gabbana DG3107 50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1" y="3500446"/>
              <a:ext cx="1052008" cy="46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 descr="E:\картинки\i (1)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56" y="2357441"/>
              <a:ext cx="1413787" cy="101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8" descr="E:\картинки\i (2)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06" y="3143257"/>
              <a:ext cx="1344113" cy="97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 descr="E:\картинки\i (3)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1643050"/>
              <a:ext cx="1643074" cy="178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Собака Рекс стаскивает скатерть со стола. Вспомни какие предметы стояли на столе, и представь, в какой последовательности они упадут.</a:t>
            </a:r>
            <a:endParaRPr lang="ru-RU" sz="2400" dirty="0"/>
          </a:p>
        </p:txBody>
      </p:sp>
      <p:sp>
        <p:nvSpPr>
          <p:cNvPr id="9219" name="AutoShape 2" descr="https://pedigree.ua/upload/user_files/shutterstock_428338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AutoShape 4" descr="https://pedigree.ua/upload/user_files/shutterstock_428338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9221" name="Группа 6"/>
          <p:cNvGrpSpPr>
            <a:grpSpLocks/>
          </p:cNvGrpSpPr>
          <p:nvPr/>
        </p:nvGrpSpPr>
        <p:grpSpPr bwMode="auto">
          <a:xfrm>
            <a:off x="1428750" y="1571625"/>
            <a:ext cx="6815138" cy="5033963"/>
            <a:chOff x="1071538" y="1428736"/>
            <a:chExt cx="6814614" cy="5033599"/>
          </a:xfrm>
        </p:grpSpPr>
        <p:pic>
          <p:nvPicPr>
            <p:cNvPr id="9222" name="Picture 4" descr="http://www.formfonts.com/files/1/4995/table-cloth-setting-table-sizes90-sq60cm_FF_Model_ID4995_3_tablecloth9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428736"/>
              <a:ext cx="6215106" cy="49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https://pedigree.ua/upload/user_files/shutterstock_4283382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1928802"/>
              <a:ext cx="3028400" cy="453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Перемести предметы в той последовательности, в которой они упадут со стола.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1428750"/>
            <a:ext cx="2286000" cy="100012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7563" y="1428750"/>
            <a:ext cx="2286000" cy="100012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38" y="1428750"/>
            <a:ext cx="2286000" cy="100012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3.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71625" y="2786063"/>
            <a:ext cx="2286000" cy="100012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3" y="2786063"/>
            <a:ext cx="2286000" cy="100012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5.</a:t>
            </a:r>
          </a:p>
        </p:txBody>
      </p:sp>
      <p:pic>
        <p:nvPicPr>
          <p:cNvPr id="10248" name="Picture 5" descr="E:\картинки\itempho_5075509e1b97d-800x800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701506"/>
            <a:ext cx="1212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E:\картинки\Dolce &amp; Gabbana DG3107 501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5473700"/>
            <a:ext cx="1052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 descr="E:\картинки\i (1)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44" y="5194300"/>
            <a:ext cx="14144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8" descr="E:\картинки\i (2)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062538"/>
            <a:ext cx="150018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 descr="E:\картинки\i (3)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78400"/>
            <a:ext cx="1000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>
            <a:hlinkClick r:id="rId7" action="ppaction://hlinksldjump"/>
          </p:cNvPr>
          <p:cNvSpPr/>
          <p:nvPr/>
        </p:nvSpPr>
        <p:spPr>
          <a:xfrm>
            <a:off x="7000875" y="5857875"/>
            <a:ext cx="2143125" cy="1000125"/>
          </a:xfrm>
          <a:prstGeom prst="rightArrow">
            <a:avLst/>
          </a:prstGeom>
          <a:solidFill>
            <a:srgbClr val="FFFF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7030A0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658</TotalTime>
  <Words>331</Words>
  <Application>Microsoft Office PowerPoint</Application>
  <PresentationFormat>Экран (4:3)</PresentationFormat>
  <Paragraphs>46</Paragraphs>
  <Slides>12</Slides>
  <Notes>1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Оформление по умолчанию</vt:lpstr>
      <vt:lpstr>Муниципальное бюджетное дошкольное образовательное учреждение детский сад № 20 «Дельфин» муниципального образования г. Саяногорск  </vt:lpstr>
      <vt:lpstr>Цель: коррекция отклонений в развитии познавательной деятельности детей старшего дошкольного возраста</vt:lpstr>
      <vt:lpstr>  Задание 1. Внимательно посмотри на картинки и найди отличия. Сколько ты нашел отличий?  Выбери верный ответ из предложенных чисел. </vt:lpstr>
      <vt:lpstr>Задание 2. Посади больших мишек в длинный вагон, а маленьких в короткий.</vt:lpstr>
      <vt:lpstr>Задание 3. Ребята решили поиграть в игрушки. Вот так выглядела полка с игрушками до начала игры.</vt:lpstr>
      <vt:lpstr>Задание 4.  Посмотри на картинки. Постарайся не только увидеть и назвать предметы, но и услышать их звучание. Что бы проверить себя, нажми на картинку.</vt:lpstr>
      <vt:lpstr>Задание 5. Внимательно посмотри на картинку 10-20 секунд и попытайся запомнить предметы, расположенные на столе.</vt:lpstr>
      <vt:lpstr>Собака Рекс стаскивает скатерть со стола. Вспомни какие предметы стояли на столе, и представь, в какой последовательности они упадут.</vt:lpstr>
      <vt:lpstr>Перемести предметы в той последовательности, в которой они упадут со стола.</vt:lpstr>
      <vt:lpstr>Правильный ответ.</vt:lpstr>
      <vt:lpstr>Молодец!</vt:lpstr>
      <vt:lpstr>Список источников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121</cp:revision>
  <dcterms:created xsi:type="dcterms:W3CDTF">2010-04-23T03:00:43Z</dcterms:created>
  <dcterms:modified xsi:type="dcterms:W3CDTF">2022-01-16T09:05:05Z</dcterms:modified>
</cp:coreProperties>
</file>