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309" r:id="rId3"/>
    <p:sldId id="313" r:id="rId4"/>
    <p:sldId id="314" r:id="rId5"/>
    <p:sldId id="315" r:id="rId6"/>
    <p:sldId id="316" r:id="rId7"/>
    <p:sldId id="319" r:id="rId8"/>
    <p:sldId id="317" r:id="rId9"/>
    <p:sldId id="299" r:id="rId10"/>
    <p:sldId id="320" r:id="rId11"/>
    <p:sldId id="321" r:id="rId12"/>
    <p:sldId id="322" r:id="rId13"/>
    <p:sldId id="327" r:id="rId14"/>
    <p:sldId id="303" r:id="rId15"/>
    <p:sldId id="323" r:id="rId16"/>
    <p:sldId id="324" r:id="rId17"/>
    <p:sldId id="300" r:id="rId18"/>
    <p:sldId id="294" r:id="rId19"/>
    <p:sldId id="302" r:id="rId20"/>
    <p:sldId id="305" r:id="rId21"/>
    <p:sldId id="307" r:id="rId22"/>
    <p:sldId id="308" r:id="rId23"/>
    <p:sldId id="325" r:id="rId24"/>
    <p:sldId id="326" r:id="rId25"/>
    <p:sldId id="310" r:id="rId26"/>
    <p:sldId id="328" r:id="rId27"/>
    <p:sldId id="275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>
      <p:cViewPr varScale="1">
        <p:scale>
          <a:sx n="68" d="100"/>
          <a:sy n="68" d="100"/>
        </p:scale>
        <p:origin x="145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E441F-84F8-4668-A3B6-C58D331E84A2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05C74-B477-43C7-B124-780D2A41651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4D3E6-2CE6-45BD-91C7-8C3873493F2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15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4D3E6-2CE6-45BD-91C7-8C3873493F2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15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4D3E6-2CE6-45BD-91C7-8C3873493F2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1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05C74-B477-43C7-B124-780D2A41651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51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4D3E6-2CE6-45BD-91C7-8C3873493F2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1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4D3E6-2CE6-45BD-91C7-8C3873493F2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15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4D3E6-2CE6-45BD-91C7-8C3873493F2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15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4D3E6-2CE6-45BD-91C7-8C3873493F2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15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4D3E6-2CE6-45BD-91C7-8C3873493F2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15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4D3E6-2CE6-45BD-91C7-8C3873493F2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1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ct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ct val="0"/>
              </a:spcBef>
              <a:spcAft>
                <a:spcPct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ct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ct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Tx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Tx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Tx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Tx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Tx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Tx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Tx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огород на окне\005110753ae9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64654"/>
            <a:ext cx="9067800" cy="6922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09600" y="2304473"/>
            <a:ext cx="800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ookman Old Style" pitchFamily="18" charset="0"/>
              </a:rPr>
              <a:t>     </a:t>
            </a:r>
            <a:r>
              <a:rPr lang="ru-RU" sz="2800" dirty="0">
                <a:latin typeface="Bookman Old Style" pitchFamily="18" charset="0"/>
              </a:rPr>
              <a:t> </a:t>
            </a:r>
          </a:p>
          <a:p>
            <a:pPr algn="ctr"/>
            <a:r>
              <a:rPr lang="ru-RU" sz="2800" dirty="0">
                <a:latin typeface="Bookman Old Style" pitchFamily="18" charset="0"/>
              </a:rPr>
              <a:t>                    </a:t>
            </a:r>
            <a:r>
              <a:rPr lang="ru-RU" sz="2400" dirty="0">
                <a:latin typeface="Bookman Old Style" pitchFamily="18" charset="0"/>
              </a:rPr>
              <a:t> </a:t>
            </a:r>
            <a:endParaRPr lang="ru-RU" sz="2800" dirty="0">
              <a:latin typeface="Bookman Old Style" pitchFamily="18" charset="0"/>
            </a:endParaRPr>
          </a:p>
          <a:p>
            <a:pPr algn="ctr"/>
            <a:endParaRPr lang="ru-RU" sz="2400" dirty="0">
              <a:latin typeface="Bookman Old Style" pitchFamily="18" charset="0"/>
            </a:endParaRPr>
          </a:p>
          <a:p>
            <a:pPr algn="ctr"/>
            <a:r>
              <a:rPr lang="ru-RU" sz="2400" dirty="0">
                <a:latin typeface="Bookman Old Style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1" y="2037967"/>
            <a:ext cx="8534399" cy="271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80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«Дидактические пособия по формированию </a:t>
            </a:r>
          </a:p>
          <a:p>
            <a:pPr algn="ctr">
              <a:spcAft>
                <a:spcPts val="80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финансовой грамотности у дошкольников </a:t>
            </a:r>
          </a:p>
          <a:p>
            <a:pPr algn="ctr">
              <a:spcAft>
                <a:spcPts val="800"/>
              </a:spcAft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своими руками 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4911733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lvl="0" algn="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Мурина Светлана Ильинична,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воспитатель МБДОУ детский сад №15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Снегирёк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»</a:t>
            </a:r>
          </a:p>
          <a:p>
            <a:pPr lvl="0" algn="r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432BB-C723-4F28-90A9-16AE2982EEDF}"/>
              </a:ext>
            </a:extLst>
          </p:cNvPr>
          <p:cNvSpPr txBox="1"/>
          <p:nvPr/>
        </p:nvSpPr>
        <p:spPr>
          <a:xfrm>
            <a:off x="2209800" y="184476"/>
            <a:ext cx="5613009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304792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Городской методический кабинет</a:t>
            </a:r>
          </a:p>
          <a:p>
            <a:pPr algn="ctr" defTabSz="304792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Заседание ГМО «Познавательное развитие»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A3962-05C1-4842-8EF8-A4C31D566383}"/>
              </a:ext>
            </a:extLst>
          </p:cNvPr>
          <p:cNvSpPr txBox="1"/>
          <p:nvPr/>
        </p:nvSpPr>
        <p:spPr>
          <a:xfrm>
            <a:off x="3581400" y="6235172"/>
            <a:ext cx="2037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Саяногорск, 2024 г.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4ABC1-9F6A-48FE-9EA1-E3DA5186CAD0}"/>
              </a:ext>
            </a:extLst>
          </p:cNvPr>
          <p:cNvSpPr txBox="1"/>
          <p:nvPr/>
        </p:nvSpPr>
        <p:spPr>
          <a:xfrm>
            <a:off x="914400" y="1114637"/>
            <a:ext cx="6323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«Формирование основ финансовой грамотности у детей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дошкольного возраста»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КРИП иПРО финансы\ФОН\golden-coins-189544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46463" y="-1121064"/>
            <a:ext cx="6839529" cy="915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9" y="1524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3366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КРИП иПРО финансы\ФОН\golden-coins-18954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990600" y="-1143001"/>
            <a:ext cx="685800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EECE0"/>
              </a:clrFrom>
              <a:clrTo>
                <a:srgbClr val="EEEC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279" y="76200"/>
            <a:ext cx="10007331" cy="6400800"/>
          </a:xfrm>
        </p:spPr>
      </p:pic>
    </p:spTree>
    <p:extLst>
      <p:ext uri="{BB962C8B-B14F-4D97-AF65-F5344CB8AC3E}">
        <p14:creationId xmlns:p14="http://schemas.microsoft.com/office/powerpoint/2010/main" val="70089652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1524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«Хочу-надо»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закрепление представления детей о понятиях «потребности, важные и не очень».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Дети распределяют товар возле паровозика.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09797"/>
            <a:ext cx="7425690" cy="527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8469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" y="914400"/>
            <a:ext cx="8923041" cy="5867400"/>
          </a:xfrm>
        </p:spPr>
      </p:pic>
      <p:sp>
        <p:nvSpPr>
          <p:cNvPr id="7" name="TextBox 6"/>
          <p:cNvSpPr txBox="1"/>
          <p:nvPr/>
        </p:nvSpPr>
        <p:spPr>
          <a:xfrm>
            <a:off x="914400" y="76200"/>
            <a:ext cx="808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несколько игр объединить в один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7204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КРИП иПРО финансы\ФОН\golden-coins-18954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98586" y="-1195932"/>
            <a:ext cx="6855345" cy="9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12192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7240" y="632823"/>
            <a:ext cx="7848872" cy="507342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just" fontAlgn="base">
              <a:buNone/>
            </a:pPr>
            <a:endParaRPr lang="ru-RU" sz="1800" b="1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buNone/>
            </a:pPr>
            <a:endParaRPr lang="ru-RU" sz="1800" b="1">
              <a:ln>
                <a:solidFill>
                  <a:srgbClr val="C000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buNone/>
            </a:pPr>
            <a:endParaRPr lang="ru-RU" sz="1800" b="1">
              <a:ln>
                <a:solidFill>
                  <a:srgbClr val="C000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buNone/>
            </a:pPr>
            <a:endParaRPr lang="ru-RU" sz="1800" b="1">
              <a:ln>
                <a:solidFill>
                  <a:srgbClr val="C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914400"/>
            <a:ext cx="601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: совершенствовать знания детей о понятии: «товар», «виды товара»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распределить товар по полкам магазинов.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5376" y="1639110"/>
            <a:ext cx="6947647" cy="5368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524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«Путаница»</a:t>
            </a:r>
          </a:p>
        </p:txBody>
      </p:sp>
    </p:spTree>
    <p:extLst>
      <p:ext uri="{BB962C8B-B14F-4D97-AF65-F5344CB8AC3E}">
        <p14:creationId xmlns:p14="http://schemas.microsoft.com/office/powerpoint/2010/main" val="41375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1" y="0"/>
            <a:ext cx="8351982" cy="68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5654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236"/>
            <a:ext cx="9144001" cy="6858000"/>
          </a:xfrm>
          <a:prstGeom prst="rect">
            <a:avLst/>
          </a:prstGeom>
        </p:spPr>
      </p:pic>
      <p:pic>
        <p:nvPicPr>
          <p:cNvPr id="4098" name="Picture 2" descr="https://www.backwinkel.de/out/pictures/master/product/1/30159_maxi-lotto_alltag_3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203" y="-539259"/>
            <a:ext cx="4537075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056" y="3467793"/>
            <a:ext cx="4500563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9812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«Товар, услуга»</a:t>
            </a:r>
          </a:p>
        </p:txBody>
      </p:sp>
    </p:spTree>
    <p:extLst>
      <p:ext uri="{BB962C8B-B14F-4D97-AF65-F5344CB8AC3E}">
        <p14:creationId xmlns:p14="http://schemas.microsoft.com/office/powerpoint/2010/main" val="261955082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КРИП иПРО финансы\ФОН\golden-coins-18954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98588" y="-1195933"/>
            <a:ext cx="6855345" cy="9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95835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0600" y="632823"/>
            <a:ext cx="8145512" cy="5073427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fontAlgn="base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itchFamily="18" charset="0"/>
              </a:rPr>
              <a:t>Цель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совершенствование знаний детей об отличительных признаках монет и банкнот,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учатся различать бумажные купюры и металлические монеты.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:1вариант: дети прикрепляют деньги, соответствующие изображению на картинке.2 вариант: в один кошелек прикрепляют монеты, в другой – банкноты.</a:t>
            </a:r>
          </a:p>
        </p:txBody>
      </p:sp>
      <p:pic>
        <p:nvPicPr>
          <p:cNvPr id="8" name="Picture 2" descr="C:\Users\1\Desktop\конкурс\фото игр\20210302_165330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75650" y="2856831"/>
            <a:ext cx="3226574" cy="3848769"/>
          </a:xfrm>
          <a:prstGeom prst="rect">
            <a:avLst/>
          </a:prstGeom>
          <a:noFill/>
        </p:spPr>
      </p:pic>
      <p:pic>
        <p:nvPicPr>
          <p:cNvPr id="10" name="Picture 3" descr="C:\Users\1\Desktop\конкурс\фото игр\5 (2)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368850" y="2743200"/>
            <a:ext cx="3263690" cy="3962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71800" y="1524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«Деньги»</a:t>
            </a:r>
          </a:p>
        </p:txBody>
      </p:sp>
    </p:spTree>
    <p:extLst>
      <p:ext uri="{BB962C8B-B14F-4D97-AF65-F5344CB8AC3E}">
        <p14:creationId xmlns:p14="http://schemas.microsoft.com/office/powerpoint/2010/main" val="41375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КРИП иПРО финансы\ФОН\golden-coins-18954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98588" y="-1198588"/>
            <a:ext cx="6855345" cy="9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11430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b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Д/ игра «Дороже – дешевле»</a:t>
            </a:r>
            <a:b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7240" y="632823"/>
            <a:ext cx="7848872" cy="507342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just" fontAlgn="base">
              <a:buNone/>
            </a:pPr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20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закрепление у детей представления, что товары имеют разную стоимость. </a:t>
            </a:r>
          </a:p>
          <a:p>
            <a:pPr lvl="0">
              <a:buNone/>
            </a:pPr>
            <a:r>
              <a:rPr lang="ru-RU" sz="20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2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сравнивают товар, что дешевле, что дороже и объясняют свой выбор.</a:t>
            </a:r>
          </a:p>
          <a:p>
            <a:endParaRPr lang="ru-RU"/>
          </a:p>
        </p:txBody>
      </p:sp>
      <p:pic>
        <p:nvPicPr>
          <p:cNvPr id="3076" name="Picture 4" descr="C:\Users\Александр\Desktop\ФОН\zcXee7eb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2492896"/>
            <a:ext cx="669674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\Desktop\конкурс\фото игр\20210302_165555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6200" y="2335268"/>
            <a:ext cx="9059912" cy="440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75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КРИП иПРО финансы\ФОН\golden-coins-18954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98586" y="-1195932"/>
            <a:ext cx="6855345" cy="9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958354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Д/игра «Реклама»</a:t>
            </a:r>
            <a:b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7240" y="632823"/>
            <a:ext cx="7848872" cy="507342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just" fontAlgn="base">
              <a:buNone/>
            </a:pPr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buNone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умение создавать рекламу  для товара.</a:t>
            </a:r>
          </a:p>
          <a:p>
            <a:pPr marL="0" indent="0" algn="just" fontAlgn="base">
              <a:buNone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нужно выбрать картинку и придумать рекламу для нее.</a:t>
            </a:r>
          </a:p>
          <a:p>
            <a:pPr>
              <a:buNone/>
            </a:pPr>
            <a:endParaRPr lang="ru-RU"/>
          </a:p>
        </p:txBody>
      </p:sp>
      <p:pic>
        <p:nvPicPr>
          <p:cNvPr id="8" name="Picture 2" descr="C:\Users\1\Desktop\конкурс\фото игр\20210302_170159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47800" y="1983657"/>
            <a:ext cx="7467600" cy="4817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75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огород на окне\005110753ae9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371600" y="3048000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являются эффективным средством формирования основ финансовой грамотности у детей старшего дошкольного возраста.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КРИП иПРО финансы\ФОН\golden-coins-18954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98588" y="-1195933"/>
            <a:ext cx="6855345" cy="9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805954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b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Д/игра «Кто кем работает»</a:t>
            </a:r>
            <a:b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0" y="2209800"/>
            <a:ext cx="6697712" cy="349645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just" fontAlgn="base">
              <a:buNone/>
            </a:pPr>
            <a:endParaRPr lang="ru-RU" sz="1800" b="1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buNone/>
            </a:pPr>
            <a:endParaRPr lang="ru-RU" sz="1800" b="1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buNone/>
            </a:pPr>
            <a:r>
              <a:rPr lang="ru-RU" sz="1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9" name="Picture 2" descr="C:\Users\1\Desktop\конкурс\фото игр\10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124200" y="3200400"/>
            <a:ext cx="4267200" cy="2895599"/>
          </a:xfrm>
          <a:prstGeom prst="rect">
            <a:avLst/>
          </a:prstGeom>
          <a:noFill/>
        </p:spPr>
      </p:pic>
      <p:pic>
        <p:nvPicPr>
          <p:cNvPr id="10" name="Picture 2" descr="C:\Users\1\Desktop\конкурс\фото игр\10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371600" y="1907961"/>
            <a:ext cx="7239000" cy="492289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828800" y="762000"/>
            <a:ext cx="6477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совершенствование знаний детей о профессиях, как средстве получения дохода.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разложи карточки по смыслу.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5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КРИП иПРО финансы\ФОН\golden-coins-18954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98586" y="-1195932"/>
            <a:ext cx="6855345" cy="9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958354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Д/игра «Банк»</a:t>
            </a:r>
            <a:b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7240" y="632823"/>
            <a:ext cx="7848872" cy="507342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buNone/>
            </a:pPr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0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 детей пользоваться банкоматом. </a:t>
            </a:r>
          </a:p>
          <a:p>
            <a:pPr lvl="0">
              <a:buNone/>
            </a:pPr>
            <a:r>
              <a:rPr lang="ru-RU" sz="20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Ход игры</a:t>
            </a:r>
            <a:r>
              <a:rPr lang="ru-RU" sz="2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дети берут карточку, набирают код «снимают» деньги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/>
          </a:p>
        </p:txBody>
      </p:sp>
      <p:pic>
        <p:nvPicPr>
          <p:cNvPr id="8" name="Picture 2" descr="C:\Users\1\Desktop\конкурс\фото игр\2 (3)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600199" y="1986116"/>
            <a:ext cx="3601453" cy="4414684"/>
          </a:xfrm>
          <a:prstGeom prst="rect">
            <a:avLst/>
          </a:prstGeom>
          <a:noFill/>
        </p:spPr>
      </p:pic>
      <p:pic>
        <p:nvPicPr>
          <p:cNvPr id="10" name="Picture 3" descr="C:\Users\1\Desktop\конкурс\фото игр\2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226504" y="1923627"/>
            <a:ext cx="3536496" cy="4477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75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КРИП иПРО финансы\ФОН\golden-coins-18954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98586" y="-1195932"/>
            <a:ext cx="6855345" cy="9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8229600" cy="501154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b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7240" y="632823"/>
            <a:ext cx="7848872" cy="507342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buNone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: сформировать представление о том, что каждый товар имеет свою стоимость.</a:t>
            </a:r>
          </a:p>
          <a:p>
            <a:pPr lvl="0">
              <a:buNone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дети выбирают товар и оплачивают покупку, считая монеты, хватит ли у них «денег» на покупку товара.</a:t>
            </a:r>
          </a:p>
          <a:p>
            <a:pPr marL="0" indent="0" algn="just" fontAlgn="base">
              <a:buNone/>
            </a:pPr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endParaRPr lang="ru-RU"/>
          </a:p>
        </p:txBody>
      </p:sp>
      <p:pic>
        <p:nvPicPr>
          <p:cNvPr id="8" name="Picture 2" descr="C:\Users\1\Desktop\конкурс\фото игр\20210302_170246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52600" y="2012219"/>
            <a:ext cx="6553200" cy="474542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rot="10800000" flipV="1">
            <a:off x="2286000" y="120879"/>
            <a:ext cx="457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Д/игра «За покупками»</a:t>
            </a:r>
            <a:br>
              <a:rPr lang="ru-RU" sz="3200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5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685"/>
            <a:ext cx="9254530" cy="685859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04891"/>
            <a:ext cx="8458200" cy="6039254"/>
          </a:xfrm>
        </p:spPr>
      </p:pic>
      <p:sp>
        <p:nvSpPr>
          <p:cNvPr id="7" name="TextBox 6"/>
          <p:cNvSpPr txBox="1"/>
          <p:nvPr/>
        </p:nvSpPr>
        <p:spPr>
          <a:xfrm>
            <a:off x="1676400" y="117448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игрушки смогут купить ребята?</a:t>
            </a:r>
          </a:p>
        </p:txBody>
      </p:sp>
    </p:spTree>
    <p:extLst>
      <p:ext uri="{BB962C8B-B14F-4D97-AF65-F5344CB8AC3E}">
        <p14:creationId xmlns:p14="http://schemas.microsoft.com/office/powerpoint/2010/main" val="32373437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530" y="-594"/>
            <a:ext cx="9254530" cy="685859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87" y="609600"/>
            <a:ext cx="8341626" cy="6132547"/>
          </a:xfrm>
        </p:spPr>
      </p:pic>
      <p:sp>
        <p:nvSpPr>
          <p:cNvPr id="3" name="TextBox 2"/>
          <p:cNvSpPr txBox="1"/>
          <p:nvPr/>
        </p:nvSpPr>
        <p:spPr>
          <a:xfrm>
            <a:off x="914400" y="76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Научить детей планировать покупки и распределять денежные средства, покупать товары учитывая цену.</a:t>
            </a:r>
          </a:p>
        </p:txBody>
      </p:sp>
    </p:spTree>
    <p:extLst>
      <p:ext uri="{BB962C8B-B14F-4D97-AF65-F5344CB8AC3E}">
        <p14:creationId xmlns:p14="http://schemas.microsoft.com/office/powerpoint/2010/main" val="428944908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КРИП иПРО финансы\ФОН\golden-coins-18954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231582" y="-1195933"/>
            <a:ext cx="6855345" cy="9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12192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Д/игра «</a:t>
            </a:r>
            <a:r>
              <a:rPr lang="ru-RU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Супермаркет</a:t>
            </a:r>
            <a: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7240" y="632823"/>
            <a:ext cx="7848872" cy="507342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just" fontAlgn="base">
              <a:buNone/>
            </a:pPr>
            <a:endParaRPr lang="ru-RU" sz="18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buNone/>
            </a:pPr>
            <a:endParaRPr lang="ru-RU" sz="1800" b="1" dirty="0">
              <a:ln>
                <a:solidFill>
                  <a:srgbClr val="C000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buNone/>
            </a:pPr>
            <a:endParaRPr lang="ru-RU" sz="1800" b="1" dirty="0">
              <a:ln>
                <a:solidFill>
                  <a:srgbClr val="C000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buNone/>
            </a:pPr>
            <a:endParaRPr lang="ru-RU" sz="1800" b="1" dirty="0">
              <a:ln>
                <a:solidFill>
                  <a:srgbClr val="C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914400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Совершенствовать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знания детей о понятии: «товар»,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«список покупок»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наполнить свою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корзину продуктами по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списку.</a:t>
            </a:r>
          </a:p>
        </p:txBody>
      </p:sp>
      <p:pic>
        <p:nvPicPr>
          <p:cNvPr id="1026" name="Picture 2" descr="https://www.uchmag.ru/upload/catalog/posob/_/i/_i_k_n-42_/images/0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360" y="762000"/>
            <a:ext cx="4442341" cy="56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5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05" y="-594"/>
            <a:ext cx="9254530" cy="685859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6" y="304800"/>
            <a:ext cx="8681944" cy="6708775"/>
          </a:xfrm>
        </p:spPr>
      </p:pic>
      <p:sp>
        <p:nvSpPr>
          <p:cNvPr id="9" name="TextBox 8"/>
          <p:cNvSpPr txBox="1"/>
          <p:nvPr/>
        </p:nvSpPr>
        <p:spPr>
          <a:xfrm>
            <a:off x="914400" y="762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Сложи все продукты в корзину и посчитай, сколько тебе нужно заплатить.</a:t>
            </a:r>
          </a:p>
        </p:txBody>
      </p:sp>
    </p:spTree>
    <p:extLst>
      <p:ext uri="{BB962C8B-B14F-4D97-AF65-F5344CB8AC3E}">
        <p14:creationId xmlns:p14="http://schemas.microsoft.com/office/powerpoint/2010/main" val="115316790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огород на окне\005110753ae9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8991600" cy="5410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09600" y="28956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Спасибо за внимание!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КРИП иПРО финансы\ФОН\golden-coins-189544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43002" y="-1142999"/>
            <a:ext cx="685799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7242" y="1818242"/>
            <a:ext cx="2705100" cy="2208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911" y="4361788"/>
            <a:ext cx="2706859" cy="2206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196" y="2231112"/>
            <a:ext cx="2705100" cy="2208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166" y="4537068"/>
            <a:ext cx="2706859" cy="22069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9302" y="3881624"/>
            <a:ext cx="2706859" cy="22069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166027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Копилочка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 Сложите монетки в копилку (закрой жёлтые круги монетками), посчитай сколько монет в твоей копилке. 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2700881" y="2516027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5529372" y="5276602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853319" y="5768340"/>
            <a:ext cx="609600" cy="5334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2208740" y="5465259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2766111" y="4802608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3005681" y="5386410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4919772" y="3507882"/>
            <a:ext cx="609600" cy="5334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5637763" y="3518716"/>
            <a:ext cx="609600" cy="5334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5970833" y="2766112"/>
            <a:ext cx="609600" cy="5334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5284574" y="2902224"/>
            <a:ext cx="609600" cy="5334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7772400" y="4067125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7240372" y="4546976"/>
            <a:ext cx="609600" cy="5334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8077200" y="4622671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7685985" y="5209598"/>
            <a:ext cx="609600" cy="5334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7013144" y="5107139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7844657" y="1731114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8054511" y="2342264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7243116" y="1334517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7257150" y="2089390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6578211" y="1650600"/>
            <a:ext cx="609600" cy="533400"/>
          </a:xfrm>
          <a:prstGeom prst="flowChartConnector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5636" y="1658173"/>
            <a:ext cx="574750" cy="56879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635" y="1306389"/>
            <a:ext cx="573074" cy="57307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2774" y="2305721"/>
            <a:ext cx="573074" cy="56697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2716" y="1736412"/>
            <a:ext cx="573074" cy="56697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642" y="2055813"/>
            <a:ext cx="573074" cy="56697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144" y="2482450"/>
            <a:ext cx="573074" cy="56697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659" y="5086133"/>
            <a:ext cx="573074" cy="56697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0554" y="4655240"/>
            <a:ext cx="573074" cy="56697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6237" y="4050051"/>
            <a:ext cx="573074" cy="56697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9374" y="5257724"/>
            <a:ext cx="573074" cy="56697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1384" y="5332883"/>
            <a:ext cx="573074" cy="56697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9563" y="5468063"/>
            <a:ext cx="573074" cy="56697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2637" y="4817553"/>
            <a:ext cx="57307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887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КРИП иПРО финансы\ФОН\golden-coins-189544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42998" y="-1143001"/>
            <a:ext cx="685800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i?id=6a5287662ecf1d0a4de37a301189e35644353f2d-4842152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26" y="717466"/>
            <a:ext cx="2149763" cy="152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70468"/>
              </p:ext>
            </p:extLst>
          </p:nvPr>
        </p:nvGraphicFramePr>
        <p:xfrm>
          <a:off x="1607127" y="780431"/>
          <a:ext cx="2119745" cy="1316182"/>
        </p:xfrm>
        <a:graphic>
          <a:graphicData uri="http://schemas.openxmlformats.org/drawingml/2006/table">
            <a:tbl>
              <a:tblPr/>
              <a:tblGrid>
                <a:gridCol w="2119745">
                  <a:extLst>
                    <a:ext uri="{9D8B030D-6E8A-4147-A177-3AD203B41FA5}">
                      <a16:colId xmlns:a16="http://schemas.microsoft.com/office/drawing/2014/main" val="911231825"/>
                    </a:ext>
                  </a:extLst>
                </a:gridCol>
              </a:tblGrid>
              <a:tr h="13161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802024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661034"/>
              </p:ext>
            </p:extLst>
          </p:nvPr>
        </p:nvGraphicFramePr>
        <p:xfrm>
          <a:off x="3726872" y="787435"/>
          <a:ext cx="803563" cy="1316182"/>
        </p:xfrm>
        <a:graphic>
          <a:graphicData uri="http://schemas.openxmlformats.org/drawingml/2006/table">
            <a:tbl>
              <a:tblPr/>
              <a:tblGrid>
                <a:gridCol w="803563">
                  <a:extLst>
                    <a:ext uri="{9D8B030D-6E8A-4147-A177-3AD203B41FA5}">
                      <a16:colId xmlns:a16="http://schemas.microsoft.com/office/drawing/2014/main" val="611031220"/>
                    </a:ext>
                  </a:extLst>
                </a:gridCol>
              </a:tblGrid>
              <a:tr h="13161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136459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609211"/>
              </p:ext>
            </p:extLst>
          </p:nvPr>
        </p:nvGraphicFramePr>
        <p:xfrm>
          <a:off x="1607127" y="2309091"/>
          <a:ext cx="2299855" cy="1496291"/>
        </p:xfrm>
        <a:graphic>
          <a:graphicData uri="http://schemas.openxmlformats.org/drawingml/2006/table">
            <a:tbl>
              <a:tblPr/>
              <a:tblGrid>
                <a:gridCol w="2299855">
                  <a:extLst>
                    <a:ext uri="{9D8B030D-6E8A-4147-A177-3AD203B41FA5}">
                      <a16:colId xmlns:a16="http://schemas.microsoft.com/office/drawing/2014/main" val="3700645340"/>
                    </a:ext>
                  </a:extLst>
                </a:gridCol>
              </a:tblGrid>
              <a:tr h="14962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432668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142987"/>
              </p:ext>
            </p:extLst>
          </p:nvPr>
        </p:nvGraphicFramePr>
        <p:xfrm>
          <a:off x="3906983" y="2309091"/>
          <a:ext cx="960582" cy="1487054"/>
        </p:xfrm>
        <a:graphic>
          <a:graphicData uri="http://schemas.openxmlformats.org/drawingml/2006/table">
            <a:tbl>
              <a:tblPr/>
              <a:tblGrid>
                <a:gridCol w="960582">
                  <a:extLst>
                    <a:ext uri="{9D8B030D-6E8A-4147-A177-3AD203B41FA5}">
                      <a16:colId xmlns:a16="http://schemas.microsoft.com/office/drawing/2014/main" val="287979651"/>
                    </a:ext>
                  </a:extLst>
                </a:gridCol>
              </a:tblGrid>
              <a:tr h="14870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503321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757093"/>
              </p:ext>
            </p:extLst>
          </p:nvPr>
        </p:nvGraphicFramePr>
        <p:xfrm>
          <a:off x="5523345" y="508000"/>
          <a:ext cx="2253673" cy="1062182"/>
        </p:xfrm>
        <a:graphic>
          <a:graphicData uri="http://schemas.openxmlformats.org/drawingml/2006/table">
            <a:tbl>
              <a:tblPr/>
              <a:tblGrid>
                <a:gridCol w="2253673">
                  <a:extLst>
                    <a:ext uri="{9D8B030D-6E8A-4147-A177-3AD203B41FA5}">
                      <a16:colId xmlns:a16="http://schemas.microsoft.com/office/drawing/2014/main" val="500019986"/>
                    </a:ext>
                  </a:extLst>
                </a:gridCol>
              </a:tblGrid>
              <a:tr h="10621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546862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68740"/>
              </p:ext>
            </p:extLst>
          </p:nvPr>
        </p:nvGraphicFramePr>
        <p:xfrm>
          <a:off x="7777017" y="517236"/>
          <a:ext cx="729673" cy="1052945"/>
        </p:xfrm>
        <a:graphic>
          <a:graphicData uri="http://schemas.openxmlformats.org/drawingml/2006/table">
            <a:tbl>
              <a:tblPr/>
              <a:tblGrid>
                <a:gridCol w="729673">
                  <a:extLst>
                    <a:ext uri="{9D8B030D-6E8A-4147-A177-3AD203B41FA5}">
                      <a16:colId xmlns:a16="http://schemas.microsoft.com/office/drawing/2014/main" val="1415456018"/>
                    </a:ext>
                  </a:extLst>
                </a:gridCol>
              </a:tblGrid>
              <a:tr h="10529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983103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370505"/>
              </p:ext>
            </p:extLst>
          </p:nvPr>
        </p:nvGraphicFramePr>
        <p:xfrm>
          <a:off x="5273964" y="2373745"/>
          <a:ext cx="2022763" cy="1293091"/>
        </p:xfrm>
        <a:graphic>
          <a:graphicData uri="http://schemas.openxmlformats.org/drawingml/2006/table">
            <a:tbl>
              <a:tblPr/>
              <a:tblGrid>
                <a:gridCol w="2022763">
                  <a:extLst>
                    <a:ext uri="{9D8B030D-6E8A-4147-A177-3AD203B41FA5}">
                      <a16:colId xmlns:a16="http://schemas.microsoft.com/office/drawing/2014/main" val="4071634209"/>
                    </a:ext>
                  </a:extLst>
                </a:gridCol>
              </a:tblGrid>
              <a:tr h="12930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8184914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322027"/>
              </p:ext>
            </p:extLst>
          </p:nvPr>
        </p:nvGraphicFramePr>
        <p:xfrm>
          <a:off x="7305964" y="2373745"/>
          <a:ext cx="877454" cy="1293091"/>
        </p:xfrm>
        <a:graphic>
          <a:graphicData uri="http://schemas.openxmlformats.org/drawingml/2006/table">
            <a:tbl>
              <a:tblPr/>
              <a:tblGrid>
                <a:gridCol w="877454">
                  <a:extLst>
                    <a:ext uri="{9D8B030D-6E8A-4147-A177-3AD203B41FA5}">
                      <a16:colId xmlns:a16="http://schemas.microsoft.com/office/drawing/2014/main" val="3220615263"/>
                    </a:ext>
                  </a:extLst>
                </a:gridCol>
              </a:tblGrid>
              <a:tr h="12930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591219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941709"/>
              </p:ext>
            </p:extLst>
          </p:nvPr>
        </p:nvGraphicFramePr>
        <p:xfrm>
          <a:off x="2216727" y="4470400"/>
          <a:ext cx="3870037" cy="1939636"/>
        </p:xfrm>
        <a:graphic>
          <a:graphicData uri="http://schemas.openxmlformats.org/drawingml/2006/table">
            <a:tbl>
              <a:tblPr/>
              <a:tblGrid>
                <a:gridCol w="3870037">
                  <a:extLst>
                    <a:ext uri="{9D8B030D-6E8A-4147-A177-3AD203B41FA5}">
                      <a16:colId xmlns:a16="http://schemas.microsoft.com/office/drawing/2014/main" val="4240832049"/>
                    </a:ext>
                  </a:extLst>
                </a:gridCol>
              </a:tblGrid>
              <a:tr h="19396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695542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993090"/>
              </p:ext>
            </p:extLst>
          </p:nvPr>
        </p:nvGraphicFramePr>
        <p:xfrm>
          <a:off x="6086765" y="4479636"/>
          <a:ext cx="1403926" cy="1930399"/>
        </p:xfrm>
        <a:graphic>
          <a:graphicData uri="http://schemas.openxmlformats.org/drawingml/2006/table">
            <a:tbl>
              <a:tblPr/>
              <a:tblGrid>
                <a:gridCol w="1403926">
                  <a:extLst>
                    <a:ext uri="{9D8B030D-6E8A-4147-A177-3AD203B41FA5}">
                      <a16:colId xmlns:a16="http://schemas.microsoft.com/office/drawing/2014/main" val="1644926880"/>
                    </a:ext>
                  </a:extLst>
                </a:gridCol>
              </a:tblGrid>
              <a:tr h="193039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152167"/>
                  </a:ext>
                </a:extLst>
              </a:tr>
            </a:tbl>
          </a:graphicData>
        </a:graphic>
      </p:graphicFrame>
      <p:pic>
        <p:nvPicPr>
          <p:cNvPr id="1028" name="Picture 4" descr="https://w7.pngwing.com/pngs/929/849/png-transparent-brown-bear-sticker-game-live-gift-carnivoran-hearts-cartoon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61" y="2414782"/>
            <a:ext cx="1159367" cy="118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0afdc6963e3d9f09e7a69ee6c0a30c8764410cd9-4965044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277" y="534782"/>
            <a:ext cx="998607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3936" y="2372267"/>
            <a:ext cx="1312050" cy="13543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981" y="4558523"/>
            <a:ext cx="1934219" cy="1763390"/>
          </a:xfrm>
          <a:prstGeom prst="rect">
            <a:avLst/>
          </a:prstGeom>
        </p:spPr>
      </p:pic>
      <p:sp>
        <p:nvSpPr>
          <p:cNvPr id="19" name="Блок-схема: узел 18"/>
          <p:cNvSpPr/>
          <p:nvPr/>
        </p:nvSpPr>
        <p:spPr>
          <a:xfrm>
            <a:off x="8001001" y="762000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>
            <a:off x="7688118" y="3086330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7396017" y="2557779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>
            <a:off x="3972791" y="2451233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4116495" y="1706638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3810540" y="1373575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3867455" y="922906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6176277" y="4558523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4231411" y="2876190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4421911" y="3288013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6557277" y="5159011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6893098" y="5797477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208686" y="5838536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6924964" y="4566658"/>
            <a:ext cx="381000" cy="381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68231" y="99945"/>
            <a:ext cx="768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Выбери, какую игрушку можешь купить, за монетки из твоей копилки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1270" y="871227"/>
            <a:ext cx="473574" cy="4685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8284" y="2807397"/>
            <a:ext cx="469433" cy="4694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3279" y="3057236"/>
            <a:ext cx="469433" cy="46943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6858" y="2538270"/>
            <a:ext cx="469433" cy="46943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1075" y="712429"/>
            <a:ext cx="469433" cy="4694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2763" y="2419155"/>
            <a:ext cx="469433" cy="46943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0821" y="3241944"/>
            <a:ext cx="469433" cy="46943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5028" y="4541474"/>
            <a:ext cx="469433" cy="46943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060" y="4526670"/>
            <a:ext cx="469433" cy="46943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5518" y="5133576"/>
            <a:ext cx="469433" cy="46943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8881" y="5753104"/>
            <a:ext cx="469433" cy="46943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0748" y="5789590"/>
            <a:ext cx="469433" cy="469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7606" y="1669660"/>
            <a:ext cx="442000" cy="442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5362" y="1340989"/>
            <a:ext cx="469433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2087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89" y="1263967"/>
            <a:ext cx="3756660" cy="2720340"/>
          </a:xfrm>
        </p:spPr>
      </p:pic>
      <p:pic>
        <p:nvPicPr>
          <p:cNvPr id="4" name="Picture 2" descr="H:\КРИП иПРО финансы\ФОН\golden-coins-18954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65860" y="-1142061"/>
            <a:ext cx="6857999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8603"/>
            <a:ext cx="7601857" cy="5504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210383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постарше, круги заменяют на монеты разной номинации</a:t>
            </a:r>
          </a:p>
        </p:txBody>
      </p:sp>
      <p:pic>
        <p:nvPicPr>
          <p:cNvPr id="2050" name="Picture 2" descr="https://static.auction.ru/offer_images/rd48/2020/09/30/10/big/R/RcbZVnpF8lJ/godovoj_nabor_razmennykh_monet_1_2_5_i_10_rublej_2020_g_mmd_reguljarnyj_chekan_iz_bankovskogo_mesh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2743200" cy="23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95518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709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709"/>
            <a:ext cx="9144000" cy="6934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76200"/>
            <a:ext cx="4038600" cy="2057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2399" y="85436"/>
            <a:ext cx="3867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«Что можно и что нельзя купить за деньги»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понимания того, что не всё покупается за деньги.</a:t>
            </a:r>
          </a:p>
        </p:txBody>
      </p:sp>
    </p:spTree>
    <p:extLst>
      <p:ext uri="{BB962C8B-B14F-4D97-AF65-F5344CB8AC3E}">
        <p14:creationId xmlns:p14="http://schemas.microsoft.com/office/powerpoint/2010/main" val="2398080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309"/>
            <a:ext cx="9147079" cy="6860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9072282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913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23685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-23686"/>
            <a:ext cx="9058110" cy="688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638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КРИП иПРО финансы\ФОН\golden-coins-189544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98586" y="-1195932"/>
            <a:ext cx="6855345" cy="9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958354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Д/игра «Семейный бюджет»</a:t>
            </a:r>
            <a:br>
              <a:rPr lang="ru-RU" b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7240" y="632823"/>
            <a:ext cx="7848872" cy="507342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buNone/>
            </a:pPr>
            <a:r>
              <a:rPr lang="ru-RU" sz="20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формирование у детей представления о доходах и расходах семьи. </a:t>
            </a:r>
          </a:p>
          <a:p>
            <a:pPr lvl="0" algn="ctr">
              <a:buNone/>
            </a:pPr>
            <a:r>
              <a:rPr lang="ru-RU" sz="20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2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распределяют карточки в 2 корзины: доход и расход и объясняют свой выбор.</a:t>
            </a:r>
          </a:p>
          <a:p>
            <a:pPr marL="0" indent="0" algn="just" fontAlgn="base">
              <a:buNone/>
            </a:pPr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base">
              <a:buNone/>
            </a:pPr>
            <a:endParaRPr lang="ru-RU" sz="1800" b="1">
              <a:latin typeface="Times New Roman" pitchFamily="18" charset="0"/>
              <a:cs typeface="Times New Roman" pitchFamily="18" charset="0"/>
            </a:endParaRPr>
          </a:p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099" y="2209800"/>
            <a:ext cx="7429501" cy="41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0.06.14"/>
  <p:tag name="AS_TITLE" val="Aspose.Slides for .NET 4.0"/>
  <p:tag name="AS_VERSION" val="2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Arial"/>
        <a:cs typeface="Arial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Arial"/>
        <a:cs typeface="Arial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826</TotalTime>
  <Words>562</Words>
  <Application>Microsoft Office PowerPoint</Application>
  <PresentationFormat>Экран (4:3)</PresentationFormat>
  <Paragraphs>90</Paragraphs>
  <Slides>27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Bookman Old Style</vt:lpstr>
      <vt:lpstr>Calibri</vt:lpstr>
      <vt:lpstr>Roboto</vt:lpstr>
      <vt:lpstr>Times New Roman</vt:lpstr>
      <vt:lpstr>Verdana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Д/игра «Семейный бюджет»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 </vt:lpstr>
      <vt:lpstr>                     Д/ игра «Дороже – дешевле» </vt:lpstr>
      <vt:lpstr>                        Д/игра «Реклама» </vt:lpstr>
      <vt:lpstr>                                        Д/игра «Кто кем работает» </vt:lpstr>
      <vt:lpstr>                    Д/игра «Банк» </vt:lpstr>
      <vt:lpstr>                              </vt:lpstr>
      <vt:lpstr>Презентация PowerPoint</vt:lpstr>
      <vt:lpstr>Презентация PowerPoint</vt:lpstr>
      <vt:lpstr>                  Д/игра «Супермаркет» </vt:lpstr>
      <vt:lpstr>Презентация PowerPoint</vt:lpstr>
      <vt:lpstr>Презентация PowerPoint</vt:lpstr>
    </vt:vector>
  </TitlesOfParts>
  <Manager>lusana.ru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lusana.ru</dc:title>
  <dc:subject>lusana.ru</dc:subject>
  <dc:creator>lusana.ru</dc:creator>
  <dc:description>lusana.ru</dc:description>
  <cp:lastModifiedBy>Любовь Мещерякова</cp:lastModifiedBy>
  <cp:revision>96</cp:revision>
  <dcterms:created xsi:type="dcterms:W3CDTF">2017-04-06T15:14:54Z</dcterms:created>
  <dcterms:modified xsi:type="dcterms:W3CDTF">2024-03-17T05:44:53Z</dcterms:modified>
</cp:coreProperties>
</file>