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68" r:id="rId4"/>
  </p:sldMasterIdLst>
  <p:notesMasterIdLst>
    <p:notesMasterId r:id="rId19"/>
  </p:notesMasterIdLst>
  <p:handoutMasterIdLst>
    <p:handoutMasterId r:id="rId20"/>
  </p:handoutMasterIdLst>
  <p:sldIdLst>
    <p:sldId id="341" r:id="rId5"/>
    <p:sldId id="338" r:id="rId6"/>
    <p:sldId id="342" r:id="rId7"/>
    <p:sldId id="344" r:id="rId8"/>
    <p:sldId id="343" r:id="rId9"/>
    <p:sldId id="345" r:id="rId10"/>
    <p:sldId id="346" r:id="rId11"/>
    <p:sldId id="348" r:id="rId12"/>
    <p:sldId id="347" r:id="rId13"/>
    <p:sldId id="351" r:id="rId14"/>
    <p:sldId id="352" r:id="rId15"/>
    <p:sldId id="349" r:id="rId16"/>
    <p:sldId id="350" r:id="rId17"/>
    <p:sldId id="353" r:id="rId18"/>
  </p:sldIdLst>
  <p:sldSz cx="7772400" cy="10058400"/>
  <p:notesSz cx="6858000" cy="9144000"/>
  <p:defaultTextStyle>
    <a:defPPr rtl="0">
      <a:defRPr lang="ru-ru"/>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3" pos="1272" userDrawn="1">
          <p15:clr>
            <a:srgbClr val="A4A3A4"/>
          </p15:clr>
        </p15:guide>
        <p15:guide id="4" pos="3600" userDrawn="1">
          <p15:clr>
            <a:srgbClr val="A4A3A4"/>
          </p15:clr>
        </p15:guide>
        <p15:guide id="5" pos="2548" userDrawn="1">
          <p15:clr>
            <a:srgbClr val="A4A3A4"/>
          </p15:clr>
        </p15:guide>
        <p15:guide id="6" orient="horz" pos="3168">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284" autoAdjust="0"/>
    <p:restoredTop sz="93750" autoAdjust="0"/>
  </p:normalViewPr>
  <p:slideViewPr>
    <p:cSldViewPr snapToGrid="0">
      <p:cViewPr>
        <p:scale>
          <a:sx n="70" d="100"/>
          <a:sy n="70" d="100"/>
        </p:scale>
        <p:origin x="1494" y="-222"/>
      </p:cViewPr>
      <p:guideLst>
        <p:guide pos="1272"/>
        <p:guide pos="3600"/>
        <p:guide pos="2548"/>
        <p:guide orient="horz" pos="3168"/>
      </p:guideLst>
    </p:cSldViewPr>
  </p:slideViewPr>
  <p:outlineViewPr>
    <p:cViewPr>
      <p:scale>
        <a:sx n="33" d="100"/>
        <a:sy n="33" d="100"/>
      </p:scale>
      <p:origin x="0" y="0"/>
    </p:cViewPr>
  </p:outlineViewPr>
  <p:notesTextViewPr>
    <p:cViewPr>
      <p:scale>
        <a:sx n="1" d="1"/>
        <a:sy n="1" d="1"/>
      </p:scale>
      <p:origin x="0" y="0"/>
    </p:cViewPr>
  </p:notesTextViewPr>
  <p:sorterViewPr>
    <p:cViewPr>
      <p:scale>
        <a:sx n="1" d="1"/>
        <a:sy n="1" d="1"/>
      </p:scale>
      <p:origin x="0" y="-861"/>
    </p:cViewPr>
  </p:sorterViewPr>
  <p:notesViewPr>
    <p:cSldViewPr snapToGrid="0">
      <p:cViewPr varScale="1">
        <p:scale>
          <a:sx n="87" d="100"/>
          <a:sy n="87" d="100"/>
        </p:scale>
        <p:origin x="3780"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a:extLst>
              <a:ext uri="{FF2B5EF4-FFF2-40B4-BE49-F238E27FC236}">
                <a16:creationId xmlns:a16="http://schemas.microsoft.com/office/drawing/2014/main" id="{940E3EC6-DC28-4E6C-A401-2DEFC71F21C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a:extLst>
              <a:ext uri="{FF2B5EF4-FFF2-40B4-BE49-F238E27FC236}">
                <a16:creationId xmlns:a16="http://schemas.microsoft.com/office/drawing/2014/main" id="{FEB0A887-4F8B-47B7-B73F-966A8BBC378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564462C-CA53-45A2-85F5-CB35BFA8744D}" type="datetime1">
              <a:rPr lang="ru-RU" smtClean="0"/>
              <a:t>12.05.2025</a:t>
            </a:fld>
            <a:endParaRPr lang="ru-RU" dirty="0"/>
          </a:p>
        </p:txBody>
      </p:sp>
      <p:sp>
        <p:nvSpPr>
          <p:cNvPr id="4" name="Нижний колонтитул 3">
            <a:extLst>
              <a:ext uri="{FF2B5EF4-FFF2-40B4-BE49-F238E27FC236}">
                <a16:creationId xmlns:a16="http://schemas.microsoft.com/office/drawing/2014/main" id="{2B7A37E9-9C58-4ADC-B0F7-D4F29E51363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a:extLst>
              <a:ext uri="{FF2B5EF4-FFF2-40B4-BE49-F238E27FC236}">
                <a16:creationId xmlns:a16="http://schemas.microsoft.com/office/drawing/2014/main" id="{5AB3521E-76A7-474F-9491-74DA6680BE7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F21A3E3-2883-457E-81ED-4D1A7614A856}" type="slidenum">
              <a:rPr lang="ru-RU" smtClean="0"/>
              <a:t>‹#›</a:t>
            </a:fld>
            <a:endParaRPr lang="ru-RU"/>
          </a:p>
        </p:txBody>
      </p:sp>
    </p:spTree>
    <p:extLst>
      <p:ext uri="{BB962C8B-B14F-4D97-AF65-F5344CB8AC3E}">
        <p14:creationId xmlns:p14="http://schemas.microsoft.com/office/powerpoint/2010/main" val="51925175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ru-RU" noProof="0"/>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930F5B7-1D9C-4281-A4CF-F83249320A43}" type="datetime1">
              <a:rPr lang="ru-RU" smtClean="0"/>
              <a:pPr/>
              <a:t>12.05.2025</a:t>
            </a:fld>
            <a:endParaRPr lang="ru-RU" dirty="0"/>
          </a:p>
        </p:txBody>
      </p:sp>
      <p:sp>
        <p:nvSpPr>
          <p:cNvPr id="4" name="Образ слайда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pPr rtl="0"/>
            <a:endParaRPr lang="ru-RU" noProof="0"/>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ru-RU" noProof="0" dirty="0"/>
              <a:t>Щелкните, чтобы изменить стили текста образца слайда</a:t>
            </a:r>
          </a:p>
          <a:p>
            <a:pPr lvl="1" rtl="0"/>
            <a:r>
              <a:rPr lang="ru-RU" noProof="0" dirty="0"/>
              <a:t>Второй уровень</a:t>
            </a:r>
          </a:p>
          <a:p>
            <a:pPr lvl="2" rtl="0"/>
            <a:r>
              <a:rPr lang="ru-RU" noProof="0" dirty="0"/>
              <a:t>Третий уровень</a:t>
            </a:r>
          </a:p>
          <a:p>
            <a:pPr lvl="3" rtl="0"/>
            <a:r>
              <a:rPr lang="ru-RU" noProof="0" dirty="0"/>
              <a:t>Четвертый уровень</a:t>
            </a:r>
          </a:p>
          <a:p>
            <a:pPr lvl="4" rtl="0"/>
            <a:r>
              <a:rPr lang="ru-RU" noProof="0" dirty="0"/>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ru-RU" noProof="0"/>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E5940B05-FE26-4DD1-A63D-ED8F5C5F6462}" type="slidenum">
              <a:rPr lang="ru-RU" noProof="0" smtClean="0"/>
              <a:t>‹#›</a:t>
            </a:fld>
            <a:endParaRPr lang="ru-RU" noProof="0"/>
          </a:p>
        </p:txBody>
      </p:sp>
    </p:spTree>
    <p:extLst>
      <p:ext uri="{BB962C8B-B14F-4D97-AF65-F5344CB8AC3E}">
        <p14:creationId xmlns:p14="http://schemas.microsoft.com/office/powerpoint/2010/main" val="2750845525"/>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pPr rtl="0"/>
            <a:fld id="{E5940B05-FE26-4DD1-A63D-ED8F5C5F6462}" type="slidenum">
              <a:rPr lang="ru-RU" smtClean="0"/>
              <a:t>1</a:t>
            </a:fld>
            <a:endParaRPr lang="ru-RU"/>
          </a:p>
        </p:txBody>
      </p:sp>
    </p:spTree>
    <p:extLst>
      <p:ext uri="{BB962C8B-B14F-4D97-AF65-F5344CB8AC3E}">
        <p14:creationId xmlns:p14="http://schemas.microsoft.com/office/powerpoint/2010/main" val="9373724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5"/>
          </p:nvPr>
        </p:nvSpPr>
        <p:spPr/>
        <p:txBody>
          <a:bodyPr/>
          <a:lstStyle/>
          <a:p>
            <a:pPr rtl="0"/>
            <a:fld id="{E5940B05-FE26-4DD1-A63D-ED8F5C5F6462}" type="slidenum">
              <a:rPr lang="ru-RU" smtClean="0"/>
              <a:t>2</a:t>
            </a:fld>
            <a:endParaRPr lang="ru-RU"/>
          </a:p>
        </p:txBody>
      </p:sp>
    </p:spTree>
    <p:extLst>
      <p:ext uri="{BB962C8B-B14F-4D97-AF65-F5344CB8AC3E}">
        <p14:creationId xmlns:p14="http://schemas.microsoft.com/office/powerpoint/2010/main" val="373377145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4.svg"/><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Знак &quot;Сведения обо мне&quot;">
    <p:bg>
      <p:bgPr>
        <a:solidFill>
          <a:schemeClr val="accent1">
            <a:lumMod val="60000"/>
            <a:lumOff val="40000"/>
          </a:schemeClr>
        </a:solidFill>
        <a:effectLst/>
      </p:bgPr>
    </p:bg>
    <p:spTree>
      <p:nvGrpSpPr>
        <p:cNvPr id="1" name=""/>
        <p:cNvGrpSpPr/>
        <p:nvPr/>
      </p:nvGrpSpPr>
      <p:grpSpPr>
        <a:xfrm>
          <a:off x="0" y="0"/>
          <a:ext cx="0" cy="0"/>
          <a:chOff x="0" y="0"/>
          <a:chExt cx="0" cy="0"/>
        </a:xfrm>
      </p:grpSpPr>
      <p:pic>
        <p:nvPicPr>
          <p:cNvPr id="3" name="Графический объект 2">
            <a:extLst>
              <a:ext uri="{FF2B5EF4-FFF2-40B4-BE49-F238E27FC236}">
                <a16:creationId xmlns:a16="http://schemas.microsoft.com/office/drawing/2014/main" id="{5E16785F-E16D-4167-8931-205650D5D043}"/>
              </a:ext>
            </a:extLst>
          </p:cNvPr>
          <p:cNvPicPr>
            <a:picLocks noChangeAspect="1"/>
          </p:cNvPicPr>
          <p:nvPr userDrawn="1"/>
        </p:nvPicPr>
        <p:blipFill>
          <a:blip r:embed="rId2">
            <a:extLst>
              <a:ext uri="{96DAC541-7B7A-43D3-8B79-37D633B846F1}">
                <asvg:svgBlip xmlns:asvg="http://schemas.microsoft.com/office/drawing/2016/SVG/main" xmlns="" r:embed="rId3"/>
              </a:ext>
            </a:extLst>
          </a:blip>
          <a:stretch>
            <a:fillRect/>
          </a:stretch>
        </p:blipFill>
        <p:spPr>
          <a:xfrm>
            <a:off x="601294" y="812131"/>
            <a:ext cx="6569812" cy="8434137"/>
          </a:xfrm>
          <a:prstGeom prst="rect">
            <a:avLst/>
          </a:prstGeom>
        </p:spPr>
      </p:pic>
      <p:sp>
        <p:nvSpPr>
          <p:cNvPr id="6" name="Текст 4">
            <a:extLst>
              <a:ext uri="{FF2B5EF4-FFF2-40B4-BE49-F238E27FC236}">
                <a16:creationId xmlns:a16="http://schemas.microsoft.com/office/drawing/2014/main" id="{2B7E5CA4-BA63-4FBC-A0AA-AE9BE20070EE}"/>
              </a:ext>
            </a:extLst>
          </p:cNvPr>
          <p:cNvSpPr>
            <a:spLocks noGrp="1"/>
          </p:cNvSpPr>
          <p:nvPr>
            <p:ph type="body" sz="quarter" idx="12" hasCustomPrompt="1"/>
          </p:nvPr>
        </p:nvSpPr>
        <p:spPr>
          <a:xfrm>
            <a:off x="2240280" y="3026664"/>
            <a:ext cx="2944368" cy="1124712"/>
          </a:xfrm>
        </p:spPr>
        <p:txBody>
          <a:bodyPr rtlCol="0">
            <a:normAutofit/>
          </a:bodyPr>
          <a:lstStyle>
            <a:lvl1pPr algn="ctr">
              <a:defRPr sz="3600">
                <a:solidFill>
                  <a:schemeClr val="tx1">
                    <a:lumMod val="75000"/>
                    <a:lumOff val="25000"/>
                  </a:schemeClr>
                </a:solidFill>
                <a:latin typeface="Arial" panose="020B0604020202020204" pitchFamily="34" charset="0"/>
              </a:defRPr>
            </a:lvl1pPr>
          </a:lstStyle>
          <a:p>
            <a:pPr lvl="0" rtl="0"/>
            <a:r>
              <a:rPr lang="ru-RU" noProof="0"/>
              <a:t>Добавить подзаголовок</a:t>
            </a:r>
          </a:p>
        </p:txBody>
      </p:sp>
      <p:sp>
        <p:nvSpPr>
          <p:cNvPr id="7" name="Текст 4">
            <a:extLst>
              <a:ext uri="{FF2B5EF4-FFF2-40B4-BE49-F238E27FC236}">
                <a16:creationId xmlns:a16="http://schemas.microsoft.com/office/drawing/2014/main" id="{B6AAD39F-3F3E-460A-B930-32B2A5131508}"/>
              </a:ext>
            </a:extLst>
          </p:cNvPr>
          <p:cNvSpPr>
            <a:spLocks noGrp="1"/>
          </p:cNvSpPr>
          <p:nvPr>
            <p:ph type="body" sz="quarter" idx="13" hasCustomPrompt="1"/>
          </p:nvPr>
        </p:nvSpPr>
        <p:spPr>
          <a:xfrm>
            <a:off x="667512" y="4233672"/>
            <a:ext cx="6236208" cy="420624"/>
          </a:xfrm>
        </p:spPr>
        <p:txBody>
          <a:bodyPr rtlCol="0">
            <a:normAutofit/>
          </a:bodyPr>
          <a:lstStyle>
            <a:lvl1pPr algn="ctr">
              <a:defRPr sz="2400">
                <a:solidFill>
                  <a:schemeClr val="tx1">
                    <a:lumMod val="75000"/>
                    <a:lumOff val="25000"/>
                  </a:schemeClr>
                </a:solidFill>
                <a:latin typeface="Arial" panose="020B0604020202020204" pitchFamily="34" charset="0"/>
              </a:defRPr>
            </a:lvl1pPr>
          </a:lstStyle>
          <a:p>
            <a:pPr lvl="0" rtl="0"/>
            <a:r>
              <a:rPr lang="ru-RU" noProof="0"/>
              <a:t>Добавить текст</a:t>
            </a:r>
          </a:p>
        </p:txBody>
      </p:sp>
      <p:sp>
        <p:nvSpPr>
          <p:cNvPr id="8" name="Текст 4">
            <a:extLst>
              <a:ext uri="{FF2B5EF4-FFF2-40B4-BE49-F238E27FC236}">
                <a16:creationId xmlns:a16="http://schemas.microsoft.com/office/drawing/2014/main" id="{DF550580-53CF-4B11-B6C1-58E36F6C7E3D}"/>
              </a:ext>
            </a:extLst>
          </p:cNvPr>
          <p:cNvSpPr>
            <a:spLocks noGrp="1"/>
          </p:cNvSpPr>
          <p:nvPr>
            <p:ph type="body" sz="quarter" idx="14" hasCustomPrompt="1"/>
          </p:nvPr>
        </p:nvSpPr>
        <p:spPr>
          <a:xfrm>
            <a:off x="667512" y="8238744"/>
            <a:ext cx="6236208" cy="420624"/>
          </a:xfrm>
        </p:spPr>
        <p:txBody>
          <a:bodyPr rtlCol="0">
            <a:normAutofit/>
          </a:bodyPr>
          <a:lstStyle>
            <a:lvl1pPr algn="ctr">
              <a:defRPr sz="2000">
                <a:solidFill>
                  <a:schemeClr val="tx1">
                    <a:lumMod val="75000"/>
                    <a:lumOff val="25000"/>
                  </a:schemeClr>
                </a:solidFill>
                <a:latin typeface="Arial" panose="020B0604020202020204" pitchFamily="34" charset="0"/>
              </a:defRPr>
            </a:lvl1pPr>
          </a:lstStyle>
          <a:p>
            <a:pPr lvl="0" rtl="0"/>
            <a:r>
              <a:rPr lang="ru-RU" noProof="0"/>
              <a:t>Добавить текст</a:t>
            </a:r>
          </a:p>
        </p:txBody>
      </p:sp>
      <p:sp>
        <p:nvSpPr>
          <p:cNvPr id="9" name="Текст 4">
            <a:extLst>
              <a:ext uri="{FF2B5EF4-FFF2-40B4-BE49-F238E27FC236}">
                <a16:creationId xmlns:a16="http://schemas.microsoft.com/office/drawing/2014/main" id="{9696660D-5A63-4771-91D0-E17CC922CB73}"/>
              </a:ext>
            </a:extLst>
          </p:cNvPr>
          <p:cNvSpPr>
            <a:spLocks noGrp="1"/>
          </p:cNvSpPr>
          <p:nvPr>
            <p:ph type="body" sz="quarter" idx="15" hasCustomPrompt="1"/>
          </p:nvPr>
        </p:nvSpPr>
        <p:spPr>
          <a:xfrm>
            <a:off x="667512" y="5212080"/>
            <a:ext cx="6172200" cy="457200"/>
          </a:xfrm>
        </p:spPr>
        <p:txBody>
          <a:bodyPr rtlCol="0">
            <a:normAutofit/>
          </a:bodyPr>
          <a:lstStyle>
            <a:lvl1pPr algn="ctr">
              <a:defRPr sz="2400">
                <a:solidFill>
                  <a:schemeClr val="accent1"/>
                </a:solidFill>
                <a:latin typeface="Arial" panose="020B0604020202020204" pitchFamily="34" charset="0"/>
              </a:defRPr>
            </a:lvl1pPr>
          </a:lstStyle>
          <a:p>
            <a:pPr lvl="0" rtl="0"/>
            <a:r>
              <a:rPr lang="ru-RU" noProof="0"/>
              <a:t>Добавить текст</a:t>
            </a:r>
          </a:p>
        </p:txBody>
      </p:sp>
      <p:sp>
        <p:nvSpPr>
          <p:cNvPr id="10" name="Текст 4">
            <a:extLst>
              <a:ext uri="{FF2B5EF4-FFF2-40B4-BE49-F238E27FC236}">
                <a16:creationId xmlns:a16="http://schemas.microsoft.com/office/drawing/2014/main" id="{72F0050C-CD4E-4B1D-9EAC-A202F0354E49}"/>
              </a:ext>
            </a:extLst>
          </p:cNvPr>
          <p:cNvSpPr>
            <a:spLocks noGrp="1"/>
          </p:cNvSpPr>
          <p:nvPr>
            <p:ph type="body" sz="quarter" idx="16" hasCustomPrompt="1"/>
          </p:nvPr>
        </p:nvSpPr>
        <p:spPr>
          <a:xfrm>
            <a:off x="621792" y="5907024"/>
            <a:ext cx="6172200" cy="457200"/>
          </a:xfrm>
        </p:spPr>
        <p:txBody>
          <a:bodyPr rtlCol="0">
            <a:normAutofit/>
          </a:bodyPr>
          <a:lstStyle>
            <a:lvl1pPr algn="ctr">
              <a:defRPr sz="2400">
                <a:solidFill>
                  <a:schemeClr val="accent1"/>
                </a:solidFill>
                <a:latin typeface="Arial" panose="020B0604020202020204" pitchFamily="34" charset="0"/>
              </a:defRPr>
            </a:lvl1pPr>
          </a:lstStyle>
          <a:p>
            <a:pPr lvl="0" rtl="0"/>
            <a:r>
              <a:rPr lang="ru-RU" noProof="0"/>
              <a:t>Добавить текст</a:t>
            </a:r>
          </a:p>
        </p:txBody>
      </p:sp>
      <p:sp>
        <p:nvSpPr>
          <p:cNvPr id="11" name="Текст 4">
            <a:extLst>
              <a:ext uri="{FF2B5EF4-FFF2-40B4-BE49-F238E27FC236}">
                <a16:creationId xmlns:a16="http://schemas.microsoft.com/office/drawing/2014/main" id="{F73DE88E-260E-4B6E-BA50-EA1D79392FFF}"/>
              </a:ext>
            </a:extLst>
          </p:cNvPr>
          <p:cNvSpPr>
            <a:spLocks noGrp="1"/>
          </p:cNvSpPr>
          <p:nvPr>
            <p:ph type="body" sz="quarter" idx="17" hasCustomPrompt="1"/>
          </p:nvPr>
        </p:nvSpPr>
        <p:spPr>
          <a:xfrm>
            <a:off x="667512" y="6611112"/>
            <a:ext cx="6172200" cy="457200"/>
          </a:xfrm>
        </p:spPr>
        <p:txBody>
          <a:bodyPr rtlCol="0">
            <a:normAutofit/>
          </a:bodyPr>
          <a:lstStyle>
            <a:lvl1pPr algn="ctr">
              <a:defRPr sz="2400">
                <a:solidFill>
                  <a:schemeClr val="accent1"/>
                </a:solidFill>
                <a:latin typeface="Arial" panose="020B0604020202020204" pitchFamily="34" charset="0"/>
              </a:defRPr>
            </a:lvl1pPr>
          </a:lstStyle>
          <a:p>
            <a:pPr lvl="0" rtl="0"/>
            <a:r>
              <a:rPr lang="ru-RU" noProof="0"/>
              <a:t>Добавить текст</a:t>
            </a:r>
          </a:p>
        </p:txBody>
      </p:sp>
      <p:sp>
        <p:nvSpPr>
          <p:cNvPr id="12" name="Текст 4">
            <a:extLst>
              <a:ext uri="{FF2B5EF4-FFF2-40B4-BE49-F238E27FC236}">
                <a16:creationId xmlns:a16="http://schemas.microsoft.com/office/drawing/2014/main" id="{F8B5FAD2-CF6A-4FFA-9566-5546C7D6155A}"/>
              </a:ext>
            </a:extLst>
          </p:cNvPr>
          <p:cNvSpPr>
            <a:spLocks noGrp="1"/>
          </p:cNvSpPr>
          <p:nvPr>
            <p:ph type="body" sz="quarter" idx="18" hasCustomPrompt="1"/>
          </p:nvPr>
        </p:nvSpPr>
        <p:spPr>
          <a:xfrm>
            <a:off x="667512" y="7324344"/>
            <a:ext cx="6172200" cy="457200"/>
          </a:xfrm>
        </p:spPr>
        <p:txBody>
          <a:bodyPr rtlCol="0">
            <a:normAutofit/>
          </a:bodyPr>
          <a:lstStyle>
            <a:lvl1pPr algn="ctr">
              <a:defRPr sz="2400">
                <a:solidFill>
                  <a:schemeClr val="accent1"/>
                </a:solidFill>
                <a:latin typeface="Arial" panose="020B0604020202020204" pitchFamily="34" charset="0"/>
              </a:defRPr>
            </a:lvl1pPr>
          </a:lstStyle>
          <a:p>
            <a:pPr lvl="0" rtl="0"/>
            <a:r>
              <a:rPr lang="ru-RU" noProof="0"/>
              <a:t>Добавить текст</a:t>
            </a:r>
          </a:p>
        </p:txBody>
      </p:sp>
      <p:pic>
        <p:nvPicPr>
          <p:cNvPr id="2" name="Графический объект 1">
            <a:extLst>
              <a:ext uri="{FF2B5EF4-FFF2-40B4-BE49-F238E27FC236}">
                <a16:creationId xmlns:a16="http://schemas.microsoft.com/office/drawing/2014/main" id="{09B829D8-B99D-46E4-9AB1-2F85E8F103C4}"/>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xmlns="" r:embed="rId5"/>
              </a:ext>
            </a:extLst>
          </a:blip>
          <a:stretch>
            <a:fillRect/>
          </a:stretch>
        </p:blipFill>
        <p:spPr>
          <a:xfrm>
            <a:off x="1409075" y="4752472"/>
            <a:ext cx="4721902" cy="196745"/>
          </a:xfrm>
          <a:prstGeom prst="rect">
            <a:avLst/>
          </a:prstGeom>
        </p:spPr>
      </p:pic>
      <p:sp>
        <p:nvSpPr>
          <p:cNvPr id="13" name="Заголовок 8">
            <a:extLst>
              <a:ext uri="{FF2B5EF4-FFF2-40B4-BE49-F238E27FC236}">
                <a16:creationId xmlns:a16="http://schemas.microsoft.com/office/drawing/2014/main" id="{21CA475E-99C4-4A45-ACFB-690C5AE930BB}"/>
              </a:ext>
            </a:extLst>
          </p:cNvPr>
          <p:cNvSpPr>
            <a:spLocks noGrp="1"/>
          </p:cNvSpPr>
          <p:nvPr>
            <p:ph type="title" hasCustomPrompt="1"/>
          </p:nvPr>
        </p:nvSpPr>
        <p:spPr>
          <a:xfrm>
            <a:off x="621791" y="1847088"/>
            <a:ext cx="6217920" cy="1124712"/>
          </a:xfrm>
        </p:spPr>
        <p:txBody>
          <a:bodyPr rtlCol="0">
            <a:noAutofit/>
          </a:bodyPr>
          <a:lstStyle>
            <a:lvl1pPr algn="ctr">
              <a:lnSpc>
                <a:spcPct val="100000"/>
              </a:lnSpc>
              <a:defRPr sz="7200">
                <a:solidFill>
                  <a:schemeClr val="accent1"/>
                </a:solidFill>
              </a:defRPr>
            </a:lvl1pPr>
          </a:lstStyle>
          <a:p>
            <a:pPr rtl="0"/>
            <a:r>
              <a:rPr lang="ru-RU" noProof="0"/>
              <a:t>Добавить заголовок</a:t>
            </a:r>
          </a:p>
        </p:txBody>
      </p:sp>
    </p:spTree>
    <p:extLst>
      <p:ext uri="{BB962C8B-B14F-4D97-AF65-F5344CB8AC3E}">
        <p14:creationId xmlns:p14="http://schemas.microsoft.com/office/powerpoint/2010/main" val="86516582"/>
      </p:ext>
    </p:extLst>
  </p:cSld>
  <p:clrMapOvr>
    <a:masterClrMapping/>
  </p:clrMapOvr>
  <p:extLst>
    <p:ext uri="{DCECCB84-F9BA-43D5-87BE-67443E8EF086}">
      <p15:sldGuideLst xmlns:p15="http://schemas.microsoft.com/office/powerpoint/2012/main">
        <p15:guide id="1" pos="111" userDrawn="1">
          <p15:clr>
            <a:srgbClr val="FBAE40"/>
          </p15:clr>
        </p15:guide>
        <p15:guide id="2" orient="horz" pos="186" userDrawn="1">
          <p15:clr>
            <a:srgbClr val="FBAE40"/>
          </p15:clr>
        </p15:guide>
        <p15:guide id="3" pos="4785" userDrawn="1">
          <p15:clr>
            <a:srgbClr val="FBAE40"/>
          </p15:clr>
        </p15:guide>
        <p15:guide id="4" orient="horz" pos="6150" userDrawn="1">
          <p15:clr>
            <a:srgbClr val="FBAE40"/>
          </p15:clr>
        </p15:guide>
        <p15:guide id="5" orient="horz" pos="3168"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Простой знак">
    <p:bg>
      <p:bgPr>
        <a:solidFill>
          <a:schemeClr val="accent1">
            <a:lumMod val="60000"/>
            <a:lumOff val="40000"/>
          </a:schemeClr>
        </a:solidFill>
        <a:effectLst/>
      </p:bgPr>
    </p:bg>
    <p:spTree>
      <p:nvGrpSpPr>
        <p:cNvPr id="1" name=""/>
        <p:cNvGrpSpPr/>
        <p:nvPr/>
      </p:nvGrpSpPr>
      <p:grpSpPr>
        <a:xfrm>
          <a:off x="0" y="0"/>
          <a:ext cx="0" cy="0"/>
          <a:chOff x="0" y="0"/>
          <a:chExt cx="0" cy="0"/>
        </a:xfrm>
      </p:grpSpPr>
      <p:pic>
        <p:nvPicPr>
          <p:cNvPr id="3" name="Графический объект 2">
            <a:extLst>
              <a:ext uri="{FF2B5EF4-FFF2-40B4-BE49-F238E27FC236}">
                <a16:creationId xmlns:a16="http://schemas.microsoft.com/office/drawing/2014/main" id="{5E16785F-E16D-4167-8931-205650D5D043}"/>
              </a:ext>
            </a:extLst>
          </p:cNvPr>
          <p:cNvPicPr>
            <a:picLocks noChangeAspect="1"/>
          </p:cNvPicPr>
          <p:nvPr userDrawn="1"/>
        </p:nvPicPr>
        <p:blipFill>
          <a:blip r:embed="rId2">
            <a:extLst>
              <a:ext uri="{96DAC541-7B7A-43D3-8B79-37D633B846F1}">
                <asvg:svgBlip xmlns:asvg="http://schemas.microsoft.com/office/drawing/2016/SVG/main" xmlns="" r:embed="rId3"/>
              </a:ext>
            </a:extLst>
          </a:blip>
          <a:stretch>
            <a:fillRect/>
          </a:stretch>
        </p:blipFill>
        <p:spPr>
          <a:xfrm>
            <a:off x="601294" y="812131"/>
            <a:ext cx="6569812" cy="8434137"/>
          </a:xfrm>
          <a:prstGeom prst="rect">
            <a:avLst/>
          </a:prstGeom>
        </p:spPr>
      </p:pic>
      <p:sp>
        <p:nvSpPr>
          <p:cNvPr id="6" name="Текст 4">
            <a:extLst>
              <a:ext uri="{FF2B5EF4-FFF2-40B4-BE49-F238E27FC236}">
                <a16:creationId xmlns:a16="http://schemas.microsoft.com/office/drawing/2014/main" id="{2B7E5CA4-BA63-4FBC-A0AA-AE9BE20070EE}"/>
              </a:ext>
            </a:extLst>
          </p:cNvPr>
          <p:cNvSpPr>
            <a:spLocks noGrp="1"/>
          </p:cNvSpPr>
          <p:nvPr>
            <p:ph type="body" sz="quarter" idx="12" hasCustomPrompt="1"/>
          </p:nvPr>
        </p:nvSpPr>
        <p:spPr>
          <a:xfrm>
            <a:off x="621792" y="3108960"/>
            <a:ext cx="6217920" cy="731520"/>
          </a:xfrm>
        </p:spPr>
        <p:txBody>
          <a:bodyPr rtlCol="0">
            <a:normAutofit/>
          </a:bodyPr>
          <a:lstStyle>
            <a:lvl1pPr algn="ctr">
              <a:defRPr sz="3600">
                <a:solidFill>
                  <a:schemeClr val="tx1">
                    <a:lumMod val="75000"/>
                    <a:lumOff val="25000"/>
                  </a:schemeClr>
                </a:solidFill>
                <a:latin typeface="Arial" panose="020B0604020202020204" pitchFamily="34" charset="0"/>
              </a:defRPr>
            </a:lvl1pPr>
          </a:lstStyle>
          <a:p>
            <a:pPr lvl="0" rtl="0"/>
            <a:r>
              <a:rPr lang="ru-RU" noProof="0"/>
              <a:t>Добавить подзаголовок</a:t>
            </a:r>
          </a:p>
        </p:txBody>
      </p:sp>
      <p:sp>
        <p:nvSpPr>
          <p:cNvPr id="7" name="Текст 4">
            <a:extLst>
              <a:ext uri="{FF2B5EF4-FFF2-40B4-BE49-F238E27FC236}">
                <a16:creationId xmlns:a16="http://schemas.microsoft.com/office/drawing/2014/main" id="{B6AAD39F-3F3E-460A-B930-32B2A5131508}"/>
              </a:ext>
            </a:extLst>
          </p:cNvPr>
          <p:cNvSpPr>
            <a:spLocks noGrp="1"/>
          </p:cNvSpPr>
          <p:nvPr>
            <p:ph type="body" sz="quarter" idx="13" hasCustomPrompt="1"/>
          </p:nvPr>
        </p:nvSpPr>
        <p:spPr>
          <a:xfrm>
            <a:off x="621792" y="3831336"/>
            <a:ext cx="6217920" cy="457200"/>
          </a:xfrm>
        </p:spPr>
        <p:txBody>
          <a:bodyPr rtlCol="0">
            <a:normAutofit/>
          </a:bodyPr>
          <a:lstStyle>
            <a:lvl1pPr algn="ctr">
              <a:defRPr sz="2400">
                <a:solidFill>
                  <a:schemeClr val="tx1">
                    <a:lumMod val="75000"/>
                    <a:lumOff val="25000"/>
                  </a:schemeClr>
                </a:solidFill>
                <a:latin typeface="Arial" panose="020B0604020202020204" pitchFamily="34" charset="0"/>
              </a:defRPr>
            </a:lvl1pPr>
          </a:lstStyle>
          <a:p>
            <a:pPr lvl="0" rtl="0"/>
            <a:r>
              <a:rPr lang="ru-RU" noProof="0"/>
              <a:t>Добавить текст</a:t>
            </a:r>
          </a:p>
        </p:txBody>
      </p:sp>
      <p:sp>
        <p:nvSpPr>
          <p:cNvPr id="8" name="Текст 4">
            <a:extLst>
              <a:ext uri="{FF2B5EF4-FFF2-40B4-BE49-F238E27FC236}">
                <a16:creationId xmlns:a16="http://schemas.microsoft.com/office/drawing/2014/main" id="{DF550580-53CF-4B11-B6C1-58E36F6C7E3D}"/>
              </a:ext>
            </a:extLst>
          </p:cNvPr>
          <p:cNvSpPr>
            <a:spLocks noGrp="1"/>
          </p:cNvSpPr>
          <p:nvPr>
            <p:ph type="body" sz="quarter" idx="14" hasCustomPrompt="1"/>
          </p:nvPr>
        </p:nvSpPr>
        <p:spPr>
          <a:xfrm>
            <a:off x="621792" y="8238744"/>
            <a:ext cx="6217920" cy="457200"/>
          </a:xfrm>
        </p:spPr>
        <p:txBody>
          <a:bodyPr rtlCol="0">
            <a:normAutofit/>
          </a:bodyPr>
          <a:lstStyle>
            <a:lvl1pPr algn="ctr">
              <a:defRPr sz="2000">
                <a:solidFill>
                  <a:schemeClr val="tx1">
                    <a:lumMod val="75000"/>
                    <a:lumOff val="25000"/>
                  </a:schemeClr>
                </a:solidFill>
                <a:latin typeface="Arial" panose="020B0604020202020204" pitchFamily="34" charset="0"/>
              </a:defRPr>
            </a:lvl1pPr>
          </a:lstStyle>
          <a:p>
            <a:pPr lvl="0" rtl="0"/>
            <a:r>
              <a:rPr lang="ru-RU" noProof="0"/>
              <a:t>Добавить текст</a:t>
            </a:r>
          </a:p>
        </p:txBody>
      </p:sp>
      <p:pic>
        <p:nvPicPr>
          <p:cNvPr id="2" name="Графический объект 1">
            <a:extLst>
              <a:ext uri="{FF2B5EF4-FFF2-40B4-BE49-F238E27FC236}">
                <a16:creationId xmlns:a16="http://schemas.microsoft.com/office/drawing/2014/main" id="{505E4357-7985-4EDC-8697-0099EB298564}"/>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xmlns="" r:embed="rId5"/>
              </a:ext>
            </a:extLst>
          </a:blip>
          <a:stretch>
            <a:fillRect/>
          </a:stretch>
        </p:blipFill>
        <p:spPr>
          <a:xfrm>
            <a:off x="1424607" y="4532610"/>
            <a:ext cx="4721902" cy="196745"/>
          </a:xfrm>
          <a:prstGeom prst="rect">
            <a:avLst/>
          </a:prstGeom>
        </p:spPr>
      </p:pic>
      <p:pic>
        <p:nvPicPr>
          <p:cNvPr id="4" name="Графический объект 3">
            <a:extLst>
              <a:ext uri="{FF2B5EF4-FFF2-40B4-BE49-F238E27FC236}">
                <a16:creationId xmlns:a16="http://schemas.microsoft.com/office/drawing/2014/main" id="{9CE08318-E7D1-4A13-8ADB-D0DA2485DA2F}"/>
              </a:ext>
            </a:extLst>
          </p:cNvPr>
          <p:cNvPicPr>
            <a:picLocks noChangeAspect="1"/>
          </p:cNvPicPr>
          <p:nvPr userDrawn="1"/>
        </p:nvPicPr>
        <p:blipFill>
          <a:blip r:embed="rId6">
            <a:extLst>
              <a:ext uri="{96DAC541-7B7A-43D3-8B79-37D633B846F1}">
                <asvg:svgBlip xmlns:asvg="http://schemas.microsoft.com/office/drawing/2016/SVG/main" xmlns="" r:embed="rId7"/>
              </a:ext>
            </a:extLst>
          </a:blip>
          <a:stretch>
            <a:fillRect/>
          </a:stretch>
        </p:blipFill>
        <p:spPr>
          <a:xfrm rot="21077964">
            <a:off x="3011238" y="5207332"/>
            <a:ext cx="1548641" cy="2641804"/>
          </a:xfrm>
          <a:prstGeom prst="rect">
            <a:avLst/>
          </a:prstGeom>
        </p:spPr>
      </p:pic>
      <p:sp>
        <p:nvSpPr>
          <p:cNvPr id="9" name="Заголовок 8">
            <a:extLst>
              <a:ext uri="{FF2B5EF4-FFF2-40B4-BE49-F238E27FC236}">
                <a16:creationId xmlns:a16="http://schemas.microsoft.com/office/drawing/2014/main" id="{BB5FEDF0-13DF-4D65-9DC9-501305ECD0A5}"/>
              </a:ext>
            </a:extLst>
          </p:cNvPr>
          <p:cNvSpPr>
            <a:spLocks noGrp="1"/>
          </p:cNvSpPr>
          <p:nvPr>
            <p:ph type="title" hasCustomPrompt="1"/>
          </p:nvPr>
        </p:nvSpPr>
        <p:spPr>
          <a:xfrm>
            <a:off x="621791" y="1847088"/>
            <a:ext cx="6217920" cy="914400"/>
          </a:xfrm>
        </p:spPr>
        <p:txBody>
          <a:bodyPr rtlCol="0">
            <a:noAutofit/>
          </a:bodyPr>
          <a:lstStyle>
            <a:lvl1pPr algn="ctr">
              <a:lnSpc>
                <a:spcPct val="100000"/>
              </a:lnSpc>
              <a:defRPr sz="7200">
                <a:solidFill>
                  <a:schemeClr val="accent1"/>
                </a:solidFill>
              </a:defRPr>
            </a:lvl1pPr>
          </a:lstStyle>
          <a:p>
            <a:pPr rtl="0"/>
            <a:r>
              <a:rPr lang="ru-RU" noProof="0"/>
              <a:t>Добавить заголовок</a:t>
            </a:r>
          </a:p>
        </p:txBody>
      </p:sp>
    </p:spTree>
    <p:extLst>
      <p:ext uri="{BB962C8B-B14F-4D97-AF65-F5344CB8AC3E}">
        <p14:creationId xmlns:p14="http://schemas.microsoft.com/office/powerpoint/2010/main" val="4254557051"/>
      </p:ext>
    </p:extLst>
  </p:cSld>
  <p:clrMapOvr>
    <a:masterClrMapping/>
  </p:clrMapOvr>
  <p:extLst>
    <p:ext uri="{DCECCB84-F9BA-43D5-87BE-67443E8EF086}">
      <p15:sldGuideLst xmlns:p15="http://schemas.microsoft.com/office/powerpoint/2012/main">
        <p15:guide id="1" pos="111">
          <p15:clr>
            <a:srgbClr val="FBAE40"/>
          </p15:clr>
        </p15:guide>
        <p15:guide id="2" orient="horz" pos="186">
          <p15:clr>
            <a:srgbClr val="FBAE40"/>
          </p15:clr>
        </p15:guide>
        <p15:guide id="3" pos="4785">
          <p15:clr>
            <a:srgbClr val="FBAE40"/>
          </p15:clr>
        </p15:guide>
        <p15:guide id="4" orient="horz" pos="6150">
          <p15:clr>
            <a:srgbClr val="FBAE40"/>
          </p15:clr>
        </p15:guide>
        <p15:guide id="5" orient="horz" pos="3168">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4353" y="535521"/>
            <a:ext cx="6703695" cy="1944159"/>
          </a:xfrm>
          <a:prstGeom prst="rect">
            <a:avLst/>
          </a:prstGeom>
        </p:spPr>
        <p:txBody>
          <a:bodyPr vert="horz" lIns="91440" tIns="45720" rIns="91440" bIns="45720" rtlCol="0" anchor="ctr">
            <a:normAutofit/>
          </a:bodyPr>
          <a:lstStyle/>
          <a:p>
            <a:pPr rtl="0"/>
            <a:r>
              <a:rPr lang="ru-RU" noProof="0"/>
              <a:t>Образец заголовка</a:t>
            </a:r>
          </a:p>
        </p:txBody>
      </p:sp>
      <p:sp>
        <p:nvSpPr>
          <p:cNvPr id="3" name="Текст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rtl="0"/>
            <a:r>
              <a:rPr lang="ru-RU" noProof="0" dirty="0"/>
              <a:t>Щелкните, чтобы изменить стили текста образца слайда</a:t>
            </a:r>
          </a:p>
          <a:p>
            <a:pPr lvl="1" rtl="0"/>
            <a:r>
              <a:rPr lang="ru-RU" noProof="0" dirty="0"/>
              <a:t>Второй уровень</a:t>
            </a:r>
          </a:p>
          <a:p>
            <a:pPr lvl="2" rtl="0"/>
            <a:r>
              <a:rPr lang="ru-RU" noProof="0" dirty="0"/>
              <a:t>Третий уровень</a:t>
            </a:r>
          </a:p>
          <a:p>
            <a:pPr lvl="3" rtl="0"/>
            <a:r>
              <a:rPr lang="ru-RU" noProof="0" dirty="0"/>
              <a:t>Четвертый уровень</a:t>
            </a:r>
          </a:p>
          <a:p>
            <a:pPr lvl="4" rtl="0"/>
            <a:r>
              <a:rPr lang="ru-RU" noProof="0" dirty="0"/>
              <a:t>Пятый уровень</a:t>
            </a:r>
          </a:p>
        </p:txBody>
      </p:sp>
    </p:spTree>
    <p:extLst>
      <p:ext uri="{BB962C8B-B14F-4D97-AF65-F5344CB8AC3E}">
        <p14:creationId xmlns:p14="http://schemas.microsoft.com/office/powerpoint/2010/main" val="880597152"/>
      </p:ext>
    </p:extLst>
  </p:cSld>
  <p:clrMap bg1="lt1" tx1="dk1" bg2="lt2" tx2="dk2" accent1="accent1" accent2="accent2" accent3="accent3" accent4="accent4" accent5="accent5" accent6="accent6" hlink="hlink" folHlink="folHlink"/>
  <p:sldLayoutIdLst>
    <p:sldLayoutId id="2147483680" r:id="rId1"/>
    <p:sldLayoutId id="2147483682" r:id="rId2"/>
  </p:sldLayoutIdLst>
  <p:hf sldNum="0" hdr="0" ftr="0" dt="0"/>
  <p:txStyles>
    <p:titleStyle>
      <a:lvl1pPr algn="l" defTabSz="1301594" rtl="0" eaLnBrk="1" latinLnBrk="0" hangingPunct="1">
        <a:lnSpc>
          <a:spcPct val="90000"/>
        </a:lnSpc>
        <a:spcBef>
          <a:spcPct val="0"/>
        </a:spcBef>
        <a:buNone/>
        <a:defRPr sz="4800" kern="1200">
          <a:solidFill>
            <a:schemeClr val="tx1"/>
          </a:solidFill>
          <a:latin typeface="Arial" panose="020B0604020202020204" pitchFamily="34" charset="0"/>
          <a:ea typeface="+mj-ea"/>
          <a:cs typeface="+mj-cs"/>
        </a:defRPr>
      </a:lvl1pPr>
    </p:titleStyle>
    <p:bodyStyle>
      <a:lvl1pPr marL="0" indent="0" algn="l" defTabSz="1301594" rtl="0" eaLnBrk="1" latinLnBrk="0" hangingPunct="1">
        <a:lnSpc>
          <a:spcPct val="90000"/>
        </a:lnSpc>
        <a:spcBef>
          <a:spcPts val="1424"/>
        </a:spcBef>
        <a:buFont typeface="Arial" panose="020B0604020202020204" pitchFamily="34" charset="0"/>
        <a:buNone/>
        <a:defRPr sz="2800" kern="1200">
          <a:solidFill>
            <a:schemeClr val="tx1"/>
          </a:solidFill>
          <a:latin typeface="+mn-lt"/>
          <a:ea typeface="+mn-ea"/>
          <a:cs typeface="+mn-cs"/>
        </a:defRPr>
      </a:lvl1pPr>
      <a:lvl2pPr marL="650796" indent="0" algn="l" defTabSz="1301594" rtl="0" eaLnBrk="1" latinLnBrk="0" hangingPunct="1">
        <a:lnSpc>
          <a:spcPct val="90000"/>
        </a:lnSpc>
        <a:spcBef>
          <a:spcPts val="712"/>
        </a:spcBef>
        <a:buFont typeface="Arial" panose="020B0604020202020204" pitchFamily="34" charset="0"/>
        <a:buNone/>
        <a:defRPr sz="2800" kern="1200">
          <a:solidFill>
            <a:schemeClr val="tx1"/>
          </a:solidFill>
          <a:latin typeface="+mn-lt"/>
          <a:ea typeface="+mn-ea"/>
          <a:cs typeface="+mn-cs"/>
        </a:defRPr>
      </a:lvl2pPr>
      <a:lvl3pPr marL="1301594" indent="0" algn="l" defTabSz="1301594" rtl="0" eaLnBrk="1" latinLnBrk="0" hangingPunct="1">
        <a:lnSpc>
          <a:spcPct val="90000"/>
        </a:lnSpc>
        <a:spcBef>
          <a:spcPts val="712"/>
        </a:spcBef>
        <a:buFont typeface="Arial" panose="020B0604020202020204" pitchFamily="34" charset="0"/>
        <a:buNone/>
        <a:defRPr sz="2800" kern="1200">
          <a:solidFill>
            <a:schemeClr val="tx1"/>
          </a:solidFill>
          <a:latin typeface="+mn-lt"/>
          <a:ea typeface="+mn-ea"/>
          <a:cs typeface="+mn-cs"/>
        </a:defRPr>
      </a:lvl3pPr>
      <a:lvl4pPr marL="1952390" indent="0" algn="l" defTabSz="1301594" rtl="0" eaLnBrk="1" latinLnBrk="0" hangingPunct="1">
        <a:lnSpc>
          <a:spcPct val="90000"/>
        </a:lnSpc>
        <a:spcBef>
          <a:spcPts val="712"/>
        </a:spcBef>
        <a:buFont typeface="Arial" panose="020B0604020202020204" pitchFamily="34" charset="0"/>
        <a:buNone/>
        <a:defRPr sz="2800" kern="1200">
          <a:solidFill>
            <a:schemeClr val="tx1"/>
          </a:solidFill>
          <a:latin typeface="+mn-lt"/>
          <a:ea typeface="+mn-ea"/>
          <a:cs typeface="+mn-cs"/>
        </a:defRPr>
      </a:lvl4pPr>
      <a:lvl5pPr marL="2603187" indent="0" algn="l" defTabSz="1301594" rtl="0" eaLnBrk="1" latinLnBrk="0" hangingPunct="1">
        <a:lnSpc>
          <a:spcPct val="90000"/>
        </a:lnSpc>
        <a:spcBef>
          <a:spcPts val="712"/>
        </a:spcBef>
        <a:buFont typeface="Arial" panose="020B0604020202020204" pitchFamily="34" charset="0"/>
        <a:buNone/>
        <a:defRPr sz="2800" kern="1200">
          <a:solidFill>
            <a:schemeClr val="tx1"/>
          </a:solidFill>
          <a:latin typeface="+mn-lt"/>
          <a:ea typeface="+mn-ea"/>
          <a:cs typeface="+mn-cs"/>
        </a:defRPr>
      </a:lvl5pPr>
      <a:lvl6pPr marL="3579384" indent="-325399" algn="l" defTabSz="1301594" rtl="0" eaLnBrk="1" latinLnBrk="0" hangingPunct="1">
        <a:lnSpc>
          <a:spcPct val="90000"/>
        </a:lnSpc>
        <a:spcBef>
          <a:spcPts val="712"/>
        </a:spcBef>
        <a:buFont typeface="Arial" panose="020B0604020202020204" pitchFamily="34" charset="0"/>
        <a:buChar char="•"/>
        <a:defRPr sz="2562" kern="1200">
          <a:solidFill>
            <a:schemeClr val="tx1"/>
          </a:solidFill>
          <a:latin typeface="+mn-lt"/>
          <a:ea typeface="+mn-ea"/>
          <a:cs typeface="+mn-cs"/>
        </a:defRPr>
      </a:lvl6pPr>
      <a:lvl7pPr marL="4230180" indent="-325399" algn="l" defTabSz="1301594" rtl="0" eaLnBrk="1" latinLnBrk="0" hangingPunct="1">
        <a:lnSpc>
          <a:spcPct val="90000"/>
        </a:lnSpc>
        <a:spcBef>
          <a:spcPts val="712"/>
        </a:spcBef>
        <a:buFont typeface="Arial" panose="020B0604020202020204" pitchFamily="34" charset="0"/>
        <a:buChar char="•"/>
        <a:defRPr sz="2562" kern="1200">
          <a:solidFill>
            <a:schemeClr val="tx1"/>
          </a:solidFill>
          <a:latin typeface="+mn-lt"/>
          <a:ea typeface="+mn-ea"/>
          <a:cs typeface="+mn-cs"/>
        </a:defRPr>
      </a:lvl7pPr>
      <a:lvl8pPr marL="4880976" indent="-325399" algn="l" defTabSz="1301594" rtl="0" eaLnBrk="1" latinLnBrk="0" hangingPunct="1">
        <a:lnSpc>
          <a:spcPct val="90000"/>
        </a:lnSpc>
        <a:spcBef>
          <a:spcPts val="712"/>
        </a:spcBef>
        <a:buFont typeface="Arial" panose="020B0604020202020204" pitchFamily="34" charset="0"/>
        <a:buChar char="•"/>
        <a:defRPr sz="2562" kern="1200">
          <a:solidFill>
            <a:schemeClr val="tx1"/>
          </a:solidFill>
          <a:latin typeface="+mn-lt"/>
          <a:ea typeface="+mn-ea"/>
          <a:cs typeface="+mn-cs"/>
        </a:defRPr>
      </a:lvl8pPr>
      <a:lvl9pPr marL="5531773" indent="-325399" algn="l" defTabSz="1301594" rtl="0" eaLnBrk="1" latinLnBrk="0" hangingPunct="1">
        <a:lnSpc>
          <a:spcPct val="90000"/>
        </a:lnSpc>
        <a:spcBef>
          <a:spcPts val="712"/>
        </a:spcBef>
        <a:buFont typeface="Arial" panose="020B0604020202020204" pitchFamily="34" charset="0"/>
        <a:buChar char="•"/>
        <a:defRPr sz="2562" kern="1200">
          <a:solidFill>
            <a:schemeClr val="tx1"/>
          </a:solidFill>
          <a:latin typeface="+mn-lt"/>
          <a:ea typeface="+mn-ea"/>
          <a:cs typeface="+mn-cs"/>
        </a:defRPr>
      </a:lvl9pPr>
    </p:bodyStyle>
    <p:otherStyle>
      <a:defPPr>
        <a:defRPr lang="en-US"/>
      </a:defPPr>
      <a:lvl1pPr marL="0" algn="l" defTabSz="1301594" rtl="0" eaLnBrk="1" latinLnBrk="0" hangingPunct="1">
        <a:defRPr sz="2562" kern="1200">
          <a:solidFill>
            <a:schemeClr val="tx1"/>
          </a:solidFill>
          <a:latin typeface="+mn-lt"/>
          <a:ea typeface="+mn-ea"/>
          <a:cs typeface="+mn-cs"/>
        </a:defRPr>
      </a:lvl1pPr>
      <a:lvl2pPr marL="650796" algn="l" defTabSz="1301594" rtl="0" eaLnBrk="1" latinLnBrk="0" hangingPunct="1">
        <a:defRPr sz="2562" kern="1200">
          <a:solidFill>
            <a:schemeClr val="tx1"/>
          </a:solidFill>
          <a:latin typeface="+mn-lt"/>
          <a:ea typeface="+mn-ea"/>
          <a:cs typeface="+mn-cs"/>
        </a:defRPr>
      </a:lvl2pPr>
      <a:lvl3pPr marL="1301594" algn="l" defTabSz="1301594" rtl="0" eaLnBrk="1" latinLnBrk="0" hangingPunct="1">
        <a:defRPr sz="2562" kern="1200">
          <a:solidFill>
            <a:schemeClr val="tx1"/>
          </a:solidFill>
          <a:latin typeface="+mn-lt"/>
          <a:ea typeface="+mn-ea"/>
          <a:cs typeface="+mn-cs"/>
        </a:defRPr>
      </a:lvl3pPr>
      <a:lvl4pPr marL="1952391" algn="l" defTabSz="1301594" rtl="0" eaLnBrk="1" latinLnBrk="0" hangingPunct="1">
        <a:defRPr sz="2562" kern="1200">
          <a:solidFill>
            <a:schemeClr val="tx1"/>
          </a:solidFill>
          <a:latin typeface="+mn-lt"/>
          <a:ea typeface="+mn-ea"/>
          <a:cs typeface="+mn-cs"/>
        </a:defRPr>
      </a:lvl4pPr>
      <a:lvl5pPr marL="2603187" algn="l" defTabSz="1301594" rtl="0" eaLnBrk="1" latinLnBrk="0" hangingPunct="1">
        <a:defRPr sz="2562" kern="1200">
          <a:solidFill>
            <a:schemeClr val="tx1"/>
          </a:solidFill>
          <a:latin typeface="+mn-lt"/>
          <a:ea typeface="+mn-ea"/>
          <a:cs typeface="+mn-cs"/>
        </a:defRPr>
      </a:lvl5pPr>
      <a:lvl6pPr marL="3253983" algn="l" defTabSz="1301594" rtl="0" eaLnBrk="1" latinLnBrk="0" hangingPunct="1">
        <a:defRPr sz="2562" kern="1200">
          <a:solidFill>
            <a:schemeClr val="tx1"/>
          </a:solidFill>
          <a:latin typeface="+mn-lt"/>
          <a:ea typeface="+mn-ea"/>
          <a:cs typeface="+mn-cs"/>
        </a:defRPr>
      </a:lvl6pPr>
      <a:lvl7pPr marL="3904782" algn="l" defTabSz="1301594" rtl="0" eaLnBrk="1" latinLnBrk="0" hangingPunct="1">
        <a:defRPr sz="2562" kern="1200">
          <a:solidFill>
            <a:schemeClr val="tx1"/>
          </a:solidFill>
          <a:latin typeface="+mn-lt"/>
          <a:ea typeface="+mn-ea"/>
          <a:cs typeface="+mn-cs"/>
        </a:defRPr>
      </a:lvl7pPr>
      <a:lvl8pPr marL="4555579" algn="l" defTabSz="1301594" rtl="0" eaLnBrk="1" latinLnBrk="0" hangingPunct="1">
        <a:defRPr sz="2562" kern="1200">
          <a:solidFill>
            <a:schemeClr val="tx1"/>
          </a:solidFill>
          <a:latin typeface="+mn-lt"/>
          <a:ea typeface="+mn-ea"/>
          <a:cs typeface="+mn-cs"/>
        </a:defRPr>
      </a:lvl8pPr>
      <a:lvl9pPr marL="5206375" algn="l" defTabSz="1301594" rtl="0" eaLnBrk="1" latinLnBrk="0" hangingPunct="1">
        <a:defRPr sz="2562" kern="1200">
          <a:solidFill>
            <a:schemeClr val="tx1"/>
          </a:solidFill>
          <a:latin typeface="+mn-lt"/>
          <a:ea typeface="+mn-ea"/>
          <a:cs typeface="+mn-cs"/>
        </a:defRPr>
      </a:lvl9pPr>
    </p:otherStyle>
  </p:txStyles>
  <p:extLst>
    <p:ext uri="{27BBF7A9-308A-43DC-89C8-2F10F3537804}">
      <p15:sldGuideLst xmlns:p15="http://schemas.microsoft.com/office/powerpoint/2012/main">
        <p15:guide id="1" pos="111" userDrawn="1">
          <p15:clr>
            <a:srgbClr val="F26B43"/>
          </p15:clr>
        </p15:guide>
        <p15:guide id="2" orient="horz" pos="186" userDrawn="1">
          <p15:clr>
            <a:srgbClr val="F26B43"/>
          </p15:clr>
        </p15:guide>
        <p15:guide id="3" pos="4785" userDrawn="1">
          <p15:clr>
            <a:srgbClr val="F26B43"/>
          </p15:clr>
        </p15:guide>
        <p15:guide id="4" orient="horz" pos="615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6.sv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6">
            <a:extLst>
              <a:ext uri="{FF2B5EF4-FFF2-40B4-BE49-F238E27FC236}">
                <a16:creationId xmlns:a16="http://schemas.microsoft.com/office/drawing/2014/main" id="{5C763D99-65DF-4FA7-BCC2-647E54EDDA4F}"/>
              </a:ext>
            </a:extLst>
          </p:cNvPr>
          <p:cNvSpPr>
            <a:spLocks noGrp="1"/>
          </p:cNvSpPr>
          <p:nvPr>
            <p:ph type="title"/>
          </p:nvPr>
        </p:nvSpPr>
        <p:spPr>
          <a:xfrm>
            <a:off x="1200911" y="1786128"/>
            <a:ext cx="5059681" cy="6138672"/>
          </a:xfrm>
        </p:spPr>
        <p:txBody>
          <a:bodyPr rtlCol="0"/>
          <a:lstStyle/>
          <a:p>
            <a:r>
              <a:rPr lang="ru-RU" sz="3600" b="1" dirty="0">
                <a:solidFill>
                  <a:srgbClr val="C00000"/>
                </a:solidFill>
                <a:latin typeface="Times New Roman" panose="02020603050405020304" pitchFamily="18" charset="0"/>
                <a:cs typeface="Times New Roman" panose="02020603050405020304" pitchFamily="18" charset="0"/>
              </a:rPr>
              <a:t>	</a:t>
            </a:r>
            <a:r>
              <a:rPr lang="ru-RU" sz="3600" b="1" dirty="0" smtClean="0">
                <a:solidFill>
                  <a:srgbClr val="C00000"/>
                </a:solidFill>
                <a:latin typeface="Times New Roman" panose="02020603050405020304" pitchFamily="18" charset="0"/>
                <a:cs typeface="Times New Roman" panose="02020603050405020304" pitchFamily="18" charset="0"/>
              </a:rPr>
              <a:t> «</a:t>
            </a:r>
            <a:r>
              <a:rPr lang="ru-RU" sz="3600" b="1" dirty="0">
                <a:solidFill>
                  <a:srgbClr val="C00000"/>
                </a:solidFill>
                <a:latin typeface="Times New Roman" panose="02020603050405020304" pitchFamily="18" charset="0"/>
                <a:cs typeface="Times New Roman" panose="02020603050405020304" pitchFamily="18" charset="0"/>
              </a:rPr>
              <a:t>Совершенствование профессионального мастерства воспитателей: результаты работы методического объединения</a:t>
            </a:r>
            <a:r>
              <a:rPr lang="ru-RU" sz="3600" b="1" dirty="0" smtClean="0">
                <a:solidFill>
                  <a:srgbClr val="C00000"/>
                </a:solidFill>
                <a:latin typeface="Times New Roman" panose="02020603050405020304" pitchFamily="18" charset="0"/>
                <a:cs typeface="Times New Roman" panose="02020603050405020304" pitchFamily="18" charset="0"/>
              </a:rPr>
              <a:t>».</a:t>
            </a:r>
            <a:br>
              <a:rPr lang="ru-RU" sz="3600" b="1" dirty="0" smtClean="0">
                <a:solidFill>
                  <a:srgbClr val="C00000"/>
                </a:solidFill>
                <a:latin typeface="Times New Roman" panose="02020603050405020304" pitchFamily="18" charset="0"/>
                <a:cs typeface="Times New Roman" panose="02020603050405020304" pitchFamily="18" charset="0"/>
              </a:rPr>
            </a:br>
            <a:r>
              <a:rPr lang="ru-RU" sz="3600" b="1" dirty="0">
                <a:solidFill>
                  <a:srgbClr val="C00000"/>
                </a:solidFill>
                <a:latin typeface="Times New Roman" panose="02020603050405020304" pitchFamily="18" charset="0"/>
                <a:cs typeface="Times New Roman" panose="02020603050405020304" pitchFamily="18" charset="0"/>
              </a:rPr>
              <a:t/>
            </a:r>
            <a:br>
              <a:rPr lang="ru-RU" sz="3600" b="1" dirty="0">
                <a:solidFill>
                  <a:srgbClr val="C00000"/>
                </a:solidFill>
                <a:latin typeface="Times New Roman" panose="02020603050405020304" pitchFamily="18" charset="0"/>
                <a:cs typeface="Times New Roman" panose="02020603050405020304" pitchFamily="18" charset="0"/>
              </a:rPr>
            </a:br>
            <a:r>
              <a:rPr lang="ru-RU" sz="2000" b="1" dirty="0">
                <a:solidFill>
                  <a:srgbClr val="C00000"/>
                </a:solidFill>
                <a:latin typeface="Times New Roman" panose="02020603050405020304" pitchFamily="18" charset="0"/>
                <a:cs typeface="Times New Roman" panose="02020603050405020304" pitchFamily="18" charset="0"/>
              </a:rPr>
              <a:t>Анализ деятельности ГМО "Познавательное развитие" за 2024-2025 учебный год</a:t>
            </a:r>
          </a:p>
        </p:txBody>
      </p:sp>
    </p:spTree>
    <p:extLst>
      <p:ext uri="{BB962C8B-B14F-4D97-AF65-F5344CB8AC3E}">
        <p14:creationId xmlns:p14="http://schemas.microsoft.com/office/powerpoint/2010/main" val="28484340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Заголовок 9"/>
          <p:cNvSpPr>
            <a:spLocks noGrp="1"/>
          </p:cNvSpPr>
          <p:nvPr>
            <p:ph type="title"/>
          </p:nvPr>
        </p:nvSpPr>
        <p:spPr>
          <a:xfrm>
            <a:off x="1219200" y="1971040"/>
            <a:ext cx="5364480" cy="5506720"/>
          </a:xfrm>
        </p:spPr>
        <p:txBody>
          <a:bodyPr/>
          <a:lstStyle/>
          <a:p>
            <a:pPr algn="l"/>
            <a:r>
              <a:rPr lang="ru-RU" sz="2000" b="1" dirty="0">
                <a:solidFill>
                  <a:srgbClr val="FF0000"/>
                </a:solidFill>
                <a:latin typeface="Times New Roman" panose="02020603050405020304" pitchFamily="18" charset="0"/>
                <a:cs typeface="Times New Roman" panose="02020603050405020304" pitchFamily="18" charset="0"/>
              </a:rPr>
              <a:t>Трудности в работе ГМО:</a:t>
            </a:r>
            <a:br>
              <a:rPr lang="ru-RU" sz="2000" b="1" dirty="0">
                <a:solidFill>
                  <a:srgbClr val="FF0000"/>
                </a:solidFill>
                <a:latin typeface="Times New Roman" panose="02020603050405020304" pitchFamily="18" charset="0"/>
                <a:cs typeface="Times New Roman" panose="02020603050405020304" pitchFamily="18" charset="0"/>
              </a:rPr>
            </a:br>
            <a:r>
              <a:rPr lang="ru-RU" sz="2000" dirty="0">
                <a:solidFill>
                  <a:schemeClr val="tx1"/>
                </a:solidFill>
                <a:latin typeface="Times New Roman" panose="02020603050405020304" pitchFamily="18" charset="0"/>
                <a:cs typeface="Times New Roman" panose="02020603050405020304" pitchFamily="18" charset="0"/>
              </a:rPr>
              <a:t/>
            </a:r>
            <a:br>
              <a:rPr lang="ru-RU" sz="2000" dirty="0">
                <a:solidFill>
                  <a:schemeClr val="tx1"/>
                </a:solidFill>
                <a:latin typeface="Times New Roman" panose="02020603050405020304" pitchFamily="18" charset="0"/>
                <a:cs typeface="Times New Roman" panose="02020603050405020304" pitchFamily="18" charset="0"/>
              </a:rPr>
            </a:br>
            <a:r>
              <a:rPr lang="ru-RU" sz="2000" dirty="0" smtClean="0">
                <a:solidFill>
                  <a:schemeClr val="tx1"/>
                </a:solidFill>
                <a:latin typeface="Times New Roman" panose="02020603050405020304" pitchFamily="18" charset="0"/>
                <a:cs typeface="Times New Roman" panose="02020603050405020304" pitchFamily="18" charset="0"/>
              </a:rPr>
              <a:t>•Недостаточная </a:t>
            </a:r>
            <a:r>
              <a:rPr lang="ru-RU" sz="2000" dirty="0">
                <a:solidFill>
                  <a:schemeClr val="tx1"/>
                </a:solidFill>
                <a:latin typeface="Times New Roman" panose="02020603050405020304" pitchFamily="18" charset="0"/>
                <a:cs typeface="Times New Roman" panose="02020603050405020304" pitchFamily="18" charset="0"/>
              </a:rPr>
              <a:t>посещаемость мероприятий: </a:t>
            </a:r>
            <a:r>
              <a:rPr lang="ru-RU" sz="2000" dirty="0" smtClean="0">
                <a:solidFill>
                  <a:schemeClr val="tx1"/>
                </a:solidFill>
                <a:latin typeface="Times New Roman" panose="02020603050405020304" pitchFamily="18" charset="0"/>
                <a:cs typeface="Times New Roman" panose="02020603050405020304" pitchFamily="18" charset="0"/>
              </a:rPr>
              <a:t>занятость </a:t>
            </a:r>
            <a:r>
              <a:rPr lang="ru-RU" sz="2000" dirty="0">
                <a:solidFill>
                  <a:schemeClr val="tx1"/>
                </a:solidFill>
                <a:latin typeface="Times New Roman" panose="02020603050405020304" pitchFamily="18" charset="0"/>
                <a:cs typeface="Times New Roman" panose="02020603050405020304" pitchFamily="18" charset="0"/>
              </a:rPr>
              <a:t>воспитателей, большая нагрузка, отсутствие мотивации к участию в методической работе.</a:t>
            </a:r>
            <a:br>
              <a:rPr lang="ru-RU" sz="2000" dirty="0">
                <a:solidFill>
                  <a:schemeClr val="tx1"/>
                </a:solidFill>
                <a:latin typeface="Times New Roman" panose="02020603050405020304" pitchFamily="18" charset="0"/>
                <a:cs typeface="Times New Roman" panose="02020603050405020304" pitchFamily="18" charset="0"/>
              </a:rPr>
            </a:br>
            <a:r>
              <a:rPr lang="ru-RU" sz="2000" dirty="0" smtClean="0">
                <a:solidFill>
                  <a:schemeClr val="tx1"/>
                </a:solidFill>
                <a:latin typeface="Times New Roman" panose="02020603050405020304" pitchFamily="18" charset="0"/>
                <a:cs typeface="Times New Roman" panose="02020603050405020304" pitchFamily="18" charset="0"/>
              </a:rPr>
              <a:t/>
            </a:r>
            <a:br>
              <a:rPr lang="ru-RU" sz="2000" dirty="0" smtClean="0">
                <a:solidFill>
                  <a:schemeClr val="tx1"/>
                </a:solidFill>
                <a:latin typeface="Times New Roman" panose="02020603050405020304" pitchFamily="18" charset="0"/>
                <a:cs typeface="Times New Roman" panose="02020603050405020304" pitchFamily="18" charset="0"/>
              </a:rPr>
            </a:br>
            <a:r>
              <a:rPr lang="ru-RU" sz="2000" dirty="0" smtClean="0">
                <a:solidFill>
                  <a:schemeClr val="tx1"/>
                </a:solidFill>
                <a:latin typeface="Times New Roman" panose="02020603050405020304" pitchFamily="18" charset="0"/>
                <a:cs typeface="Times New Roman" panose="02020603050405020304" pitchFamily="18" charset="0"/>
              </a:rPr>
              <a:t>•Недостаточная </a:t>
            </a:r>
            <a:r>
              <a:rPr lang="ru-RU" sz="2000" dirty="0">
                <a:solidFill>
                  <a:schemeClr val="tx1"/>
                </a:solidFill>
                <a:latin typeface="Times New Roman" panose="02020603050405020304" pitchFamily="18" charset="0"/>
                <a:cs typeface="Times New Roman" panose="02020603050405020304" pitchFamily="18" charset="0"/>
              </a:rPr>
              <a:t>активность некоторых членов ГМО: </a:t>
            </a:r>
            <a:r>
              <a:rPr lang="ru-RU" sz="2000" dirty="0" smtClean="0">
                <a:solidFill>
                  <a:schemeClr val="tx1"/>
                </a:solidFill>
                <a:latin typeface="Times New Roman" panose="02020603050405020304" pitchFamily="18" charset="0"/>
                <a:cs typeface="Times New Roman" panose="02020603050405020304" pitchFamily="18" charset="0"/>
              </a:rPr>
              <a:t>не </a:t>
            </a:r>
            <a:r>
              <a:rPr lang="ru-RU" sz="2000" dirty="0">
                <a:solidFill>
                  <a:schemeClr val="tx1"/>
                </a:solidFill>
                <a:latin typeface="Times New Roman" panose="02020603050405020304" pitchFamily="18" charset="0"/>
                <a:cs typeface="Times New Roman" panose="02020603050405020304" pitchFamily="18" charset="0"/>
              </a:rPr>
              <a:t>все воспитатели готовы делиться своим опытом и участвовать в разработке новых методических материалов.</a:t>
            </a:r>
            <a:br>
              <a:rPr lang="ru-RU" sz="2000" dirty="0">
                <a:solidFill>
                  <a:schemeClr val="tx1"/>
                </a:solidFill>
                <a:latin typeface="Times New Roman" panose="02020603050405020304" pitchFamily="18" charset="0"/>
                <a:cs typeface="Times New Roman" panose="02020603050405020304" pitchFamily="18" charset="0"/>
              </a:rPr>
            </a:br>
            <a:endParaRPr lang="ru-RU"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914925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1036319" y="2092960"/>
            <a:ext cx="5466081" cy="6197600"/>
          </a:xfrm>
        </p:spPr>
        <p:txBody>
          <a:bodyPr/>
          <a:lstStyle/>
          <a:p>
            <a:pPr algn="l"/>
            <a:r>
              <a:rPr lang="ru-RU" sz="2400" b="1" dirty="0">
                <a:solidFill>
                  <a:schemeClr val="tx1"/>
                </a:solidFill>
                <a:latin typeface="Times New Roman" panose="02020603050405020304" pitchFamily="18" charset="0"/>
                <a:cs typeface="Times New Roman" panose="02020603050405020304" pitchFamily="18" charset="0"/>
              </a:rPr>
              <a:t>Перспективы развития ГМО:</a:t>
            </a:r>
            <a:br>
              <a:rPr lang="ru-RU" sz="2400" b="1" dirty="0">
                <a:solidFill>
                  <a:schemeClr val="tx1"/>
                </a:solidFill>
                <a:latin typeface="Times New Roman" panose="02020603050405020304" pitchFamily="18" charset="0"/>
                <a:cs typeface="Times New Roman" panose="02020603050405020304" pitchFamily="18" charset="0"/>
              </a:rPr>
            </a:br>
            <a:r>
              <a:rPr lang="ru-RU" sz="2400" dirty="0">
                <a:solidFill>
                  <a:schemeClr val="tx1"/>
                </a:solidFill>
                <a:latin typeface="Times New Roman" panose="02020603050405020304" pitchFamily="18" charset="0"/>
                <a:cs typeface="Times New Roman" panose="02020603050405020304" pitchFamily="18" charset="0"/>
              </a:rPr>
              <a:t/>
            </a:r>
            <a:br>
              <a:rPr lang="ru-RU" sz="2400" dirty="0">
                <a:solidFill>
                  <a:schemeClr val="tx1"/>
                </a:solidFill>
                <a:latin typeface="Times New Roman" panose="02020603050405020304" pitchFamily="18" charset="0"/>
                <a:cs typeface="Times New Roman" panose="02020603050405020304" pitchFamily="18" charset="0"/>
              </a:rPr>
            </a:br>
            <a:r>
              <a:rPr lang="ru-RU" sz="2400" dirty="0">
                <a:solidFill>
                  <a:schemeClr val="tx1"/>
                </a:solidFill>
                <a:latin typeface="Times New Roman" panose="02020603050405020304" pitchFamily="18" charset="0"/>
                <a:cs typeface="Times New Roman" panose="02020603050405020304" pitchFamily="18" charset="0"/>
              </a:rPr>
              <a:t>Для повышения эффективности работы ГМО "Познавательное развитие" необходимо</a:t>
            </a:r>
            <a:r>
              <a:rPr lang="ru-RU" sz="2400" dirty="0" smtClean="0">
                <a:solidFill>
                  <a:schemeClr val="tx1"/>
                </a:solidFill>
                <a:latin typeface="Times New Roman" panose="02020603050405020304" pitchFamily="18" charset="0"/>
                <a:cs typeface="Times New Roman" panose="02020603050405020304" pitchFamily="18" charset="0"/>
              </a:rPr>
              <a:t>:</a:t>
            </a:r>
            <a:br>
              <a:rPr lang="ru-RU" sz="2400" dirty="0" smtClean="0">
                <a:solidFill>
                  <a:schemeClr val="tx1"/>
                </a:solidFill>
                <a:latin typeface="Times New Roman" panose="02020603050405020304" pitchFamily="18" charset="0"/>
                <a:cs typeface="Times New Roman" panose="02020603050405020304" pitchFamily="18" charset="0"/>
              </a:rPr>
            </a:br>
            <a:r>
              <a:rPr lang="ru-RU" sz="2400" dirty="0">
                <a:solidFill>
                  <a:schemeClr val="tx1"/>
                </a:solidFill>
                <a:latin typeface="Times New Roman" panose="02020603050405020304" pitchFamily="18" charset="0"/>
                <a:cs typeface="Times New Roman" panose="02020603050405020304" pitchFamily="18" charset="0"/>
              </a:rPr>
              <a:t/>
            </a:r>
            <a:br>
              <a:rPr lang="ru-RU" sz="2400" dirty="0">
                <a:solidFill>
                  <a:schemeClr val="tx1"/>
                </a:solidFill>
                <a:latin typeface="Times New Roman" panose="02020603050405020304" pitchFamily="18" charset="0"/>
                <a:cs typeface="Times New Roman" panose="02020603050405020304" pitchFamily="18" charset="0"/>
              </a:rPr>
            </a:br>
            <a:r>
              <a:rPr lang="ru-RU" sz="2400" dirty="0" smtClean="0">
                <a:solidFill>
                  <a:schemeClr val="tx1"/>
                </a:solidFill>
                <a:latin typeface="Times New Roman" panose="02020603050405020304" pitchFamily="18" charset="0"/>
                <a:cs typeface="Times New Roman" panose="02020603050405020304" pitchFamily="18" charset="0"/>
              </a:rPr>
              <a:t>•Повышение </a:t>
            </a:r>
            <a:r>
              <a:rPr lang="ru-RU" sz="2400" dirty="0">
                <a:solidFill>
                  <a:schemeClr val="tx1"/>
                </a:solidFill>
                <a:latin typeface="Times New Roman" panose="02020603050405020304" pitchFamily="18" charset="0"/>
                <a:cs typeface="Times New Roman" panose="02020603050405020304" pitchFamily="18" charset="0"/>
              </a:rPr>
              <a:t>мотивации воспитателей к участию в методической работе: </a:t>
            </a:r>
            <a:r>
              <a:rPr lang="ru-RU" sz="2400" dirty="0" smtClean="0">
                <a:solidFill>
                  <a:schemeClr val="tx1"/>
                </a:solidFill>
                <a:latin typeface="Times New Roman" panose="02020603050405020304" pitchFamily="18" charset="0"/>
                <a:cs typeface="Times New Roman" panose="02020603050405020304" pitchFamily="18" charset="0"/>
              </a:rPr>
              <a:t>разработка </a:t>
            </a:r>
            <a:r>
              <a:rPr lang="ru-RU" sz="2400" dirty="0">
                <a:solidFill>
                  <a:schemeClr val="tx1"/>
                </a:solidFill>
                <a:latin typeface="Times New Roman" panose="02020603050405020304" pitchFamily="18" charset="0"/>
                <a:cs typeface="Times New Roman" panose="02020603050405020304" pitchFamily="18" charset="0"/>
              </a:rPr>
              <a:t>системы поощрений, признание заслуг, создание благоприятной атмосферы для профессионального общения</a:t>
            </a:r>
            <a:r>
              <a:rPr lang="ru-RU" sz="2400" dirty="0" smtClean="0">
                <a:solidFill>
                  <a:schemeClr val="tx1"/>
                </a:solidFill>
                <a:latin typeface="Times New Roman" panose="02020603050405020304" pitchFamily="18" charset="0"/>
                <a:cs typeface="Times New Roman" panose="02020603050405020304" pitchFamily="18" charset="0"/>
              </a:rPr>
              <a:t>.</a:t>
            </a:r>
            <a:br>
              <a:rPr lang="ru-RU" sz="2400" dirty="0" smtClean="0">
                <a:solidFill>
                  <a:schemeClr val="tx1"/>
                </a:solidFill>
                <a:latin typeface="Times New Roman" panose="02020603050405020304" pitchFamily="18" charset="0"/>
                <a:cs typeface="Times New Roman" panose="02020603050405020304" pitchFamily="18" charset="0"/>
              </a:rPr>
            </a:br>
            <a:r>
              <a:rPr lang="ru-RU" sz="2400" dirty="0">
                <a:solidFill>
                  <a:schemeClr val="tx1"/>
                </a:solidFill>
                <a:latin typeface="Times New Roman" panose="02020603050405020304" pitchFamily="18" charset="0"/>
                <a:cs typeface="Times New Roman" panose="02020603050405020304" pitchFamily="18" charset="0"/>
              </a:rPr>
              <a:t/>
            </a:r>
            <a:br>
              <a:rPr lang="ru-RU" sz="2400" dirty="0">
                <a:solidFill>
                  <a:schemeClr val="tx1"/>
                </a:solidFill>
                <a:latin typeface="Times New Roman" panose="02020603050405020304" pitchFamily="18" charset="0"/>
                <a:cs typeface="Times New Roman" panose="02020603050405020304" pitchFamily="18" charset="0"/>
              </a:rPr>
            </a:br>
            <a:r>
              <a:rPr lang="ru-RU" sz="2400" dirty="0" smtClean="0">
                <a:solidFill>
                  <a:schemeClr val="tx1"/>
                </a:solidFill>
                <a:latin typeface="Times New Roman" panose="02020603050405020304" pitchFamily="18" charset="0"/>
                <a:cs typeface="Times New Roman" panose="02020603050405020304" pitchFamily="18" charset="0"/>
              </a:rPr>
              <a:t>•Дифференцированный </a:t>
            </a:r>
            <a:r>
              <a:rPr lang="ru-RU" sz="2400" dirty="0">
                <a:solidFill>
                  <a:schemeClr val="tx1"/>
                </a:solidFill>
                <a:latin typeface="Times New Roman" panose="02020603050405020304" pitchFamily="18" charset="0"/>
                <a:cs typeface="Times New Roman" panose="02020603050405020304" pitchFamily="18" charset="0"/>
              </a:rPr>
              <a:t>подход к обучению: </a:t>
            </a:r>
            <a:r>
              <a:rPr lang="ru-RU" sz="2400" dirty="0" smtClean="0">
                <a:solidFill>
                  <a:schemeClr val="tx1"/>
                </a:solidFill>
                <a:latin typeface="Times New Roman" panose="02020603050405020304" pitchFamily="18" charset="0"/>
                <a:cs typeface="Times New Roman" panose="02020603050405020304" pitchFamily="18" charset="0"/>
              </a:rPr>
              <a:t>учет </a:t>
            </a:r>
            <a:r>
              <a:rPr lang="ru-RU" sz="2400" dirty="0">
                <a:solidFill>
                  <a:schemeClr val="tx1"/>
                </a:solidFill>
                <a:latin typeface="Times New Roman" panose="02020603050405020304" pitchFamily="18" charset="0"/>
                <a:cs typeface="Times New Roman" panose="02020603050405020304" pitchFamily="18" charset="0"/>
              </a:rPr>
              <a:t>индивидуальных потребностей и уровня подготовки воспитателей, организация обучения по разным направлениям познавательного развития</a:t>
            </a:r>
            <a:r>
              <a:rPr lang="ru-RU" sz="2400" dirty="0" smtClean="0">
                <a:solidFill>
                  <a:schemeClr val="tx1"/>
                </a:solidFill>
                <a:latin typeface="Times New Roman" panose="02020603050405020304" pitchFamily="18" charset="0"/>
                <a:cs typeface="Times New Roman" panose="02020603050405020304" pitchFamily="18" charset="0"/>
              </a:rPr>
              <a:t>.</a:t>
            </a:r>
            <a:br>
              <a:rPr lang="ru-RU" sz="2400" dirty="0" smtClean="0">
                <a:solidFill>
                  <a:schemeClr val="tx1"/>
                </a:solidFill>
                <a:latin typeface="Times New Roman" panose="02020603050405020304" pitchFamily="18" charset="0"/>
                <a:cs typeface="Times New Roman" panose="02020603050405020304" pitchFamily="18" charset="0"/>
              </a:rPr>
            </a:br>
            <a:r>
              <a:rPr lang="ru-RU" sz="2400" dirty="0">
                <a:solidFill>
                  <a:schemeClr val="tx1"/>
                </a:solidFill>
                <a:latin typeface="Times New Roman" panose="02020603050405020304" pitchFamily="18" charset="0"/>
                <a:cs typeface="Times New Roman" panose="02020603050405020304" pitchFamily="18" charset="0"/>
              </a:rPr>
              <a:t/>
            </a:r>
            <a:br>
              <a:rPr lang="ru-RU" sz="2400" dirty="0">
                <a:solidFill>
                  <a:schemeClr val="tx1"/>
                </a:solidFill>
                <a:latin typeface="Times New Roman" panose="02020603050405020304" pitchFamily="18" charset="0"/>
                <a:cs typeface="Times New Roman" panose="02020603050405020304" pitchFamily="18" charset="0"/>
              </a:rPr>
            </a:br>
            <a:endParaRPr lang="ru-RU"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382140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968688" y="1711733"/>
            <a:ext cx="5384800" cy="6278642"/>
          </a:xfrm>
          <a:prstGeom prst="rect">
            <a:avLst/>
          </a:prstGeom>
          <a:noFill/>
        </p:spPr>
        <p:txBody>
          <a:bodyPr wrap="square" rtlCol="0">
            <a:spAutoFit/>
          </a:bodyPr>
          <a:lstStyle/>
          <a:p>
            <a:pPr algn="ctr"/>
            <a:r>
              <a:rPr lang="ru-RU" sz="2800" b="1" dirty="0">
                <a:latin typeface="Times New Roman" panose="02020603050405020304" pitchFamily="18" charset="0"/>
                <a:cs typeface="Times New Roman" panose="02020603050405020304" pitchFamily="18" charset="0"/>
              </a:rPr>
              <a:t>Педагоги отметили желаемые темы и направления работы в следующем учебном году</a:t>
            </a:r>
            <a:r>
              <a:rPr lang="ru-RU" sz="2800" b="1" dirty="0" smtClean="0">
                <a:latin typeface="Times New Roman" panose="02020603050405020304" pitchFamily="18" charset="0"/>
                <a:cs typeface="Times New Roman" panose="02020603050405020304" pitchFamily="18" charset="0"/>
              </a:rPr>
              <a:t>:</a:t>
            </a:r>
          </a:p>
          <a:p>
            <a:pPr algn="ctr"/>
            <a:endParaRPr lang="ru-RU" sz="2800" b="1" dirty="0" smtClean="0">
              <a:latin typeface="Times New Roman" panose="02020603050405020304" pitchFamily="18" charset="0"/>
              <a:cs typeface="Times New Roman" panose="02020603050405020304" pitchFamily="18" charset="0"/>
            </a:endParaRPr>
          </a:p>
          <a:p>
            <a:pPr algn="ctr"/>
            <a:r>
              <a:rPr lang="ru-RU" sz="2800" b="1" dirty="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"Формирование и развитие психических процессов как основа познавательного роста дошкольников</a:t>
            </a:r>
            <a:r>
              <a:rPr lang="ru-RU" dirty="0" smtClean="0">
                <a:latin typeface="Times New Roman" panose="02020603050405020304" pitchFamily="18" charset="0"/>
                <a:cs typeface="Times New Roman" panose="02020603050405020304" pitchFamily="18" charset="0"/>
              </a:rPr>
              <a:t>".</a:t>
            </a:r>
          </a:p>
          <a:p>
            <a:pPr algn="ctr"/>
            <a:endParaRPr lang="ru-RU" dirty="0">
              <a:latin typeface="Times New Roman" panose="02020603050405020304" pitchFamily="18" charset="0"/>
              <a:cs typeface="Times New Roman" panose="02020603050405020304" pitchFamily="18" charset="0"/>
            </a:endParaRPr>
          </a:p>
          <a:p>
            <a:pPr algn="ctr"/>
            <a:r>
              <a:rPr lang="ru-RU" dirty="0">
                <a:latin typeface="Times New Roman" panose="02020603050405020304" pitchFamily="18" charset="0"/>
                <a:cs typeface="Times New Roman" panose="02020603050405020304" pitchFamily="18" charset="0"/>
              </a:rPr>
              <a:t>•	"Инновационные технологии в познавательном развитии детей: возможности и перспективы</a:t>
            </a:r>
            <a:r>
              <a:rPr lang="ru-RU" dirty="0" smtClean="0">
                <a:latin typeface="Times New Roman" panose="02020603050405020304" pitchFamily="18" charset="0"/>
                <a:cs typeface="Times New Roman" panose="02020603050405020304" pitchFamily="18" charset="0"/>
              </a:rPr>
              <a:t>".</a:t>
            </a:r>
          </a:p>
          <a:p>
            <a:pPr algn="ctr"/>
            <a:endParaRPr lang="ru-RU" dirty="0">
              <a:latin typeface="Times New Roman" panose="02020603050405020304" pitchFamily="18" charset="0"/>
              <a:cs typeface="Times New Roman" panose="02020603050405020304" pitchFamily="18" charset="0"/>
            </a:endParaRPr>
          </a:p>
          <a:p>
            <a:pPr algn="ctr"/>
            <a:r>
              <a:rPr lang="ru-RU" dirty="0">
                <a:latin typeface="Times New Roman" panose="02020603050405020304" pitchFamily="18" charset="0"/>
                <a:cs typeface="Times New Roman" panose="02020603050405020304" pitchFamily="18" charset="0"/>
              </a:rPr>
              <a:t>•	"Экологическое воспитание как основа познавательного развития детей: формирование ответственности и осознанного отношения к окружающей среде</a:t>
            </a:r>
            <a:r>
              <a:rPr lang="ru-RU" dirty="0" smtClean="0">
                <a:latin typeface="Times New Roman" panose="02020603050405020304" pitchFamily="18" charset="0"/>
                <a:cs typeface="Times New Roman" panose="02020603050405020304" pitchFamily="18" charset="0"/>
              </a:rPr>
              <a:t>".</a:t>
            </a:r>
          </a:p>
          <a:p>
            <a:pPr algn="ctr"/>
            <a:endParaRPr lang="ru-RU" dirty="0" smtClean="0">
              <a:latin typeface="Times New Roman" panose="02020603050405020304" pitchFamily="18" charset="0"/>
              <a:cs typeface="Times New Roman" panose="02020603050405020304" pitchFamily="18" charset="0"/>
            </a:endParaRPr>
          </a:p>
          <a:p>
            <a:pPr marL="285750" indent="-285750" algn="ctr">
              <a:buFont typeface="Arial" panose="020B0604020202020204" pitchFamily="34" charset="0"/>
              <a:buChar char="•"/>
            </a:pPr>
            <a:r>
              <a:rPr lang="ru-RU" dirty="0" smtClean="0">
                <a:latin typeface="Times New Roman" panose="02020603050405020304" pitchFamily="18" charset="0"/>
                <a:cs typeface="Times New Roman" panose="02020603050405020304" pitchFamily="18" charset="0"/>
              </a:rPr>
              <a:t>«Познавательно-исследовательская деятельность дошкольников».</a:t>
            </a:r>
            <a:endParaRPr lang="ru-RU" dirty="0">
              <a:latin typeface="Times New Roman" panose="02020603050405020304" pitchFamily="18" charset="0"/>
              <a:cs typeface="Times New Roman" panose="02020603050405020304" pitchFamily="18" charset="0"/>
            </a:endParaRPr>
          </a:p>
          <a:p>
            <a:pPr algn="ctr"/>
            <a:endParaRPr lang="ru-RU" sz="28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503359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Заголовок 1">
            <a:extLst>
              <a:ext uri="{FF2B5EF4-FFF2-40B4-BE49-F238E27FC236}">
                <a16:creationId xmlns:a16="http://schemas.microsoft.com/office/drawing/2014/main" id="{0C45434B-B620-42BB-B978-A77700C2B5CE}"/>
              </a:ext>
            </a:extLst>
          </p:cNvPr>
          <p:cNvSpPr>
            <a:spLocks noGrp="1"/>
          </p:cNvSpPr>
          <p:nvPr>
            <p:ph type="title"/>
          </p:nvPr>
        </p:nvSpPr>
        <p:spPr>
          <a:xfrm>
            <a:off x="900752" y="1392072"/>
            <a:ext cx="5813948" cy="7396480"/>
          </a:xfrm>
        </p:spPr>
        <p:txBody>
          <a:bodyPr>
            <a:noAutofit/>
          </a:bodyPr>
          <a:lstStyle/>
          <a:p>
            <a:r>
              <a:rPr lang="ru-RU" sz="2000" b="1" dirty="0">
                <a:solidFill>
                  <a:srgbClr val="002060"/>
                </a:solidFill>
                <a:latin typeface="Times New Roman" panose="02020603050405020304" pitchFamily="18" charset="0"/>
                <a:cs typeface="Times New Roman" panose="02020603050405020304" pitchFamily="18" charset="0"/>
              </a:rPr>
              <a:t>Предложения по итогам заседаний (по результатам анкетирования</a:t>
            </a:r>
            <a:r>
              <a:rPr lang="ru-RU" sz="2000" b="1" dirty="0" smtClean="0">
                <a:solidFill>
                  <a:srgbClr val="002060"/>
                </a:solidFill>
                <a:latin typeface="Times New Roman" panose="02020603050405020304" pitchFamily="18" charset="0"/>
                <a:cs typeface="Times New Roman" panose="02020603050405020304" pitchFamily="18" charset="0"/>
              </a:rPr>
              <a:t>)</a:t>
            </a:r>
            <a:br>
              <a:rPr lang="ru-RU" sz="2000" b="1" dirty="0" smtClean="0">
                <a:solidFill>
                  <a:srgbClr val="002060"/>
                </a:solidFill>
                <a:latin typeface="Times New Roman" panose="02020603050405020304" pitchFamily="18" charset="0"/>
                <a:cs typeface="Times New Roman" panose="02020603050405020304" pitchFamily="18" charset="0"/>
              </a:rPr>
            </a:br>
            <a:r>
              <a:rPr lang="ru-RU" sz="1600" b="1" dirty="0">
                <a:solidFill>
                  <a:srgbClr val="002060"/>
                </a:solidFill>
                <a:latin typeface="Times New Roman" panose="02020603050405020304" pitchFamily="18" charset="0"/>
                <a:cs typeface="Times New Roman" panose="02020603050405020304" pitchFamily="18" charset="0"/>
              </a:rPr>
              <a:t/>
            </a:r>
            <a:br>
              <a:rPr lang="ru-RU" sz="1600" b="1" dirty="0">
                <a:solidFill>
                  <a:srgbClr val="002060"/>
                </a:solidFill>
                <a:latin typeface="Times New Roman" panose="02020603050405020304" pitchFamily="18" charset="0"/>
                <a:cs typeface="Times New Roman" panose="02020603050405020304" pitchFamily="18" charset="0"/>
              </a:rPr>
            </a:br>
            <a:r>
              <a:rPr lang="ru-RU" sz="1600" b="1" dirty="0">
                <a:solidFill>
                  <a:schemeClr val="tx1"/>
                </a:solidFill>
                <a:latin typeface="Times New Roman" panose="02020603050405020304" pitchFamily="18" charset="0"/>
                <a:cs typeface="Times New Roman" panose="02020603050405020304" pitchFamily="18" charset="0"/>
              </a:rPr>
              <a:t>В целях повышения эффективности деятельности ГМО в предстоящем учебном году предлагаем рассмотреть следующие направления</a:t>
            </a:r>
            <a:r>
              <a:rPr lang="ru-RU" sz="1600" b="1" dirty="0" smtClean="0">
                <a:solidFill>
                  <a:schemeClr val="tx1"/>
                </a:solidFill>
                <a:latin typeface="Times New Roman" panose="02020603050405020304" pitchFamily="18" charset="0"/>
                <a:cs typeface="Times New Roman" panose="02020603050405020304" pitchFamily="18" charset="0"/>
              </a:rPr>
              <a:t>:</a:t>
            </a:r>
            <a:br>
              <a:rPr lang="ru-RU" sz="1600" b="1" dirty="0" smtClean="0">
                <a:solidFill>
                  <a:schemeClr val="tx1"/>
                </a:solidFill>
                <a:latin typeface="Times New Roman" panose="02020603050405020304" pitchFamily="18" charset="0"/>
                <a:cs typeface="Times New Roman" panose="02020603050405020304" pitchFamily="18" charset="0"/>
              </a:rPr>
            </a:br>
            <a:r>
              <a:rPr lang="ru-RU" sz="1600" b="1" dirty="0" smtClean="0">
                <a:solidFill>
                  <a:schemeClr val="tx1"/>
                </a:solidFill>
                <a:latin typeface="Times New Roman" panose="02020603050405020304" pitchFamily="18" charset="0"/>
                <a:cs typeface="Times New Roman" panose="02020603050405020304" pitchFamily="18" charset="0"/>
              </a:rPr>
              <a:t/>
            </a:r>
            <a:br>
              <a:rPr lang="ru-RU" sz="1600" b="1" dirty="0" smtClean="0">
                <a:solidFill>
                  <a:schemeClr val="tx1"/>
                </a:solidFill>
                <a:latin typeface="Times New Roman" panose="02020603050405020304" pitchFamily="18" charset="0"/>
                <a:cs typeface="Times New Roman" panose="02020603050405020304" pitchFamily="18" charset="0"/>
              </a:rPr>
            </a:br>
            <a:r>
              <a:rPr lang="ru-RU" sz="1600" b="1" dirty="0" smtClean="0">
                <a:solidFill>
                  <a:schemeClr val="tx1"/>
                </a:solidFill>
                <a:latin typeface="Times New Roman" panose="02020603050405020304" pitchFamily="18" charset="0"/>
                <a:cs typeface="Times New Roman" panose="02020603050405020304" pitchFamily="18" charset="0"/>
              </a:rPr>
              <a:t>Оптимизация </a:t>
            </a:r>
            <a:r>
              <a:rPr lang="ru-RU" sz="1600" b="1" dirty="0">
                <a:solidFill>
                  <a:schemeClr val="tx1"/>
                </a:solidFill>
                <a:latin typeface="Times New Roman" panose="02020603050405020304" pitchFamily="18" charset="0"/>
                <a:cs typeface="Times New Roman" panose="02020603050405020304" pitchFamily="18" charset="0"/>
              </a:rPr>
              <a:t>формата проведения заседаний: </a:t>
            </a:r>
            <a:r>
              <a:rPr lang="ru-RU" sz="1600" dirty="0" smtClean="0">
                <a:solidFill>
                  <a:schemeClr val="tx1"/>
                </a:solidFill>
                <a:latin typeface="Times New Roman" panose="02020603050405020304" pitchFamily="18" charset="0"/>
                <a:cs typeface="Times New Roman" panose="02020603050405020304" pitchFamily="18" charset="0"/>
              </a:rPr>
              <a:t>считаем </a:t>
            </a:r>
            <a:r>
              <a:rPr lang="ru-RU" sz="1600" dirty="0">
                <a:solidFill>
                  <a:schemeClr val="tx1"/>
                </a:solidFill>
                <a:latin typeface="Times New Roman" panose="02020603050405020304" pitchFamily="18" charset="0"/>
                <a:cs typeface="Times New Roman" panose="02020603050405020304" pitchFamily="18" charset="0"/>
              </a:rPr>
              <a:t>целесообразным </a:t>
            </a:r>
            <a:r>
              <a:rPr lang="ru-RU" sz="1600" dirty="0" smtClean="0">
                <a:solidFill>
                  <a:schemeClr val="tx1"/>
                </a:solidFill>
                <a:latin typeface="Times New Roman" panose="02020603050405020304" pitchFamily="18" charset="0"/>
                <a:cs typeface="Times New Roman" panose="02020603050405020304" pitchFamily="18" charset="0"/>
              </a:rPr>
              <a:t>по возможности вернуться </a:t>
            </a:r>
            <a:r>
              <a:rPr lang="ru-RU" sz="1600" dirty="0">
                <a:solidFill>
                  <a:schemeClr val="tx1"/>
                </a:solidFill>
                <a:latin typeface="Times New Roman" panose="02020603050405020304" pitchFamily="18" charset="0"/>
                <a:cs typeface="Times New Roman" panose="02020603050405020304" pitchFamily="18" charset="0"/>
              </a:rPr>
              <a:t>к проведению ГМО в очном формате, что позволит обеспечить более продуктивное взаимодействие между участниками, оперативный обмен опытом и эффективное обсуждение актуальных вопросов</a:t>
            </a:r>
            <a:r>
              <a:rPr lang="ru-RU" sz="1600" b="1" dirty="0" smtClean="0">
                <a:solidFill>
                  <a:schemeClr val="tx1"/>
                </a:solidFill>
                <a:latin typeface="Times New Roman" panose="02020603050405020304" pitchFamily="18" charset="0"/>
                <a:cs typeface="Times New Roman" panose="02020603050405020304" pitchFamily="18" charset="0"/>
              </a:rPr>
              <a:t>.</a:t>
            </a:r>
            <a:br>
              <a:rPr lang="ru-RU" sz="1600" b="1" dirty="0" smtClean="0">
                <a:solidFill>
                  <a:schemeClr val="tx1"/>
                </a:solidFill>
                <a:latin typeface="Times New Roman" panose="02020603050405020304" pitchFamily="18" charset="0"/>
                <a:cs typeface="Times New Roman" panose="02020603050405020304" pitchFamily="18" charset="0"/>
              </a:rPr>
            </a:br>
            <a:r>
              <a:rPr lang="ru-RU" sz="1600" b="1" dirty="0" smtClean="0">
                <a:solidFill>
                  <a:schemeClr val="tx1"/>
                </a:solidFill>
                <a:latin typeface="Times New Roman" panose="02020603050405020304" pitchFamily="18" charset="0"/>
                <a:cs typeface="Times New Roman" panose="02020603050405020304" pitchFamily="18" charset="0"/>
              </a:rPr>
              <a:t/>
            </a:r>
            <a:br>
              <a:rPr lang="ru-RU" sz="1600" b="1" dirty="0" smtClean="0">
                <a:solidFill>
                  <a:schemeClr val="tx1"/>
                </a:solidFill>
                <a:latin typeface="Times New Roman" panose="02020603050405020304" pitchFamily="18" charset="0"/>
                <a:cs typeface="Times New Roman" panose="02020603050405020304" pitchFamily="18" charset="0"/>
              </a:rPr>
            </a:br>
            <a:r>
              <a:rPr lang="ru-RU" sz="1600" b="1" dirty="0" smtClean="0">
                <a:solidFill>
                  <a:schemeClr val="tx1"/>
                </a:solidFill>
                <a:latin typeface="Times New Roman" panose="02020603050405020304" pitchFamily="18" charset="0"/>
                <a:cs typeface="Times New Roman" panose="02020603050405020304" pitchFamily="18" charset="0"/>
              </a:rPr>
              <a:t>Привлечение </a:t>
            </a:r>
            <a:r>
              <a:rPr lang="ru-RU" sz="1600" b="1" dirty="0">
                <a:solidFill>
                  <a:schemeClr val="tx1"/>
                </a:solidFill>
                <a:latin typeface="Times New Roman" panose="02020603050405020304" pitchFamily="18" charset="0"/>
                <a:cs typeface="Times New Roman" panose="02020603050405020304" pitchFamily="18" charset="0"/>
              </a:rPr>
              <a:t>экспертов: </a:t>
            </a:r>
            <a:r>
              <a:rPr lang="ru-RU" sz="1600" dirty="0" smtClean="0">
                <a:solidFill>
                  <a:schemeClr val="tx1"/>
                </a:solidFill>
                <a:latin typeface="Times New Roman" panose="02020603050405020304" pitchFamily="18" charset="0"/>
                <a:cs typeface="Times New Roman" panose="02020603050405020304" pitchFamily="18" charset="0"/>
              </a:rPr>
              <a:t>предлагаем </a:t>
            </a:r>
            <a:r>
              <a:rPr lang="ru-RU" sz="1600" dirty="0">
                <a:solidFill>
                  <a:schemeClr val="tx1"/>
                </a:solidFill>
                <a:latin typeface="Times New Roman" panose="02020603050405020304" pitchFamily="18" charset="0"/>
                <a:cs typeface="Times New Roman" panose="02020603050405020304" pitchFamily="18" charset="0"/>
              </a:rPr>
              <a:t>расширить программу ГМО за счет организации семинаров и мастер-классов с приглашением профильных специалистов. Это позволит повысить профессиональную компетентность участников и ознакомиться с передовыми методиками и практиками</a:t>
            </a:r>
            <a:r>
              <a:rPr lang="ru-RU" sz="1600" dirty="0" smtClean="0">
                <a:solidFill>
                  <a:schemeClr val="tx1"/>
                </a:solidFill>
                <a:latin typeface="Times New Roman" panose="02020603050405020304" pitchFamily="18" charset="0"/>
                <a:cs typeface="Times New Roman" panose="02020603050405020304" pitchFamily="18" charset="0"/>
              </a:rPr>
              <a:t>.</a:t>
            </a:r>
            <a:br>
              <a:rPr lang="ru-RU" sz="1600" dirty="0" smtClean="0">
                <a:solidFill>
                  <a:schemeClr val="tx1"/>
                </a:solidFill>
                <a:latin typeface="Times New Roman" panose="02020603050405020304" pitchFamily="18" charset="0"/>
                <a:cs typeface="Times New Roman" panose="02020603050405020304" pitchFamily="18" charset="0"/>
              </a:rPr>
            </a:br>
            <a:r>
              <a:rPr lang="ru-RU" sz="1600" dirty="0" smtClean="0">
                <a:solidFill>
                  <a:schemeClr val="tx1"/>
                </a:solidFill>
                <a:latin typeface="Times New Roman" panose="02020603050405020304" pitchFamily="18" charset="0"/>
                <a:cs typeface="Times New Roman" panose="02020603050405020304" pitchFamily="18" charset="0"/>
              </a:rPr>
              <a:t/>
            </a:r>
            <a:br>
              <a:rPr lang="ru-RU" sz="1600" dirty="0" smtClean="0">
                <a:solidFill>
                  <a:schemeClr val="tx1"/>
                </a:solidFill>
                <a:latin typeface="Times New Roman" panose="02020603050405020304" pitchFamily="18" charset="0"/>
                <a:cs typeface="Times New Roman" panose="02020603050405020304" pitchFamily="18" charset="0"/>
              </a:rPr>
            </a:br>
            <a:r>
              <a:rPr lang="ru-RU" sz="1600" b="1" dirty="0" smtClean="0">
                <a:solidFill>
                  <a:schemeClr val="tx1"/>
                </a:solidFill>
                <a:latin typeface="Times New Roman" panose="02020603050405020304" pitchFamily="18" charset="0"/>
                <a:cs typeface="Times New Roman" panose="02020603050405020304" pitchFamily="18" charset="0"/>
              </a:rPr>
              <a:t>Увеличение </a:t>
            </a:r>
            <a:r>
              <a:rPr lang="ru-RU" sz="1600" b="1" dirty="0">
                <a:solidFill>
                  <a:schemeClr val="tx1"/>
                </a:solidFill>
                <a:latin typeface="Times New Roman" panose="02020603050405020304" pitchFamily="18" charset="0"/>
                <a:cs typeface="Times New Roman" panose="02020603050405020304" pitchFamily="18" charset="0"/>
              </a:rPr>
              <a:t>частоты заседаний: </a:t>
            </a:r>
            <a:r>
              <a:rPr lang="ru-RU" sz="1600" dirty="0" smtClean="0">
                <a:solidFill>
                  <a:schemeClr val="tx1"/>
                </a:solidFill>
                <a:latin typeface="Times New Roman" panose="02020603050405020304" pitchFamily="18" charset="0"/>
                <a:cs typeface="Times New Roman" panose="02020603050405020304" pitchFamily="18" charset="0"/>
              </a:rPr>
              <a:t>учитывая </a:t>
            </a:r>
            <a:r>
              <a:rPr lang="ru-RU" sz="1600" dirty="0">
                <a:solidFill>
                  <a:schemeClr val="tx1"/>
                </a:solidFill>
                <a:latin typeface="Times New Roman" panose="02020603050405020304" pitchFamily="18" charset="0"/>
                <a:cs typeface="Times New Roman" panose="02020603050405020304" pitchFamily="18" charset="0"/>
              </a:rPr>
              <a:t>положительные отзывы о работе ГМО и заинтересованность участников, предлагаем рассмотреть возможность увеличения частоты проведения заседаний. Это позволит более оперативно реагировать на возникающие вопросы и поддерживать непрерывный процесс профессионального развития</a:t>
            </a:r>
            <a:r>
              <a:rPr lang="ru-RU" sz="1600" dirty="0" smtClean="0">
                <a:solidFill>
                  <a:schemeClr val="tx1"/>
                </a:solidFill>
                <a:latin typeface="Times New Roman" panose="02020603050405020304" pitchFamily="18" charset="0"/>
                <a:cs typeface="Times New Roman" panose="02020603050405020304" pitchFamily="18" charset="0"/>
              </a:rPr>
              <a:t>.</a:t>
            </a:r>
            <a:br>
              <a:rPr lang="ru-RU" sz="1600" dirty="0" smtClean="0">
                <a:solidFill>
                  <a:schemeClr val="tx1"/>
                </a:solidFill>
                <a:latin typeface="Times New Roman" panose="02020603050405020304" pitchFamily="18" charset="0"/>
                <a:cs typeface="Times New Roman" panose="02020603050405020304" pitchFamily="18" charset="0"/>
              </a:rPr>
            </a:br>
            <a:r>
              <a:rPr lang="ru-RU" sz="1600" dirty="0">
                <a:solidFill>
                  <a:schemeClr val="tx1"/>
                </a:solidFill>
                <a:latin typeface="Times New Roman" panose="02020603050405020304" pitchFamily="18" charset="0"/>
                <a:cs typeface="Times New Roman" panose="02020603050405020304" pitchFamily="18" charset="0"/>
              </a:rPr>
              <a:t/>
            </a:r>
            <a:br>
              <a:rPr lang="ru-RU" sz="1600" dirty="0">
                <a:solidFill>
                  <a:schemeClr val="tx1"/>
                </a:solidFill>
                <a:latin typeface="Times New Roman" panose="02020603050405020304" pitchFamily="18" charset="0"/>
                <a:cs typeface="Times New Roman" panose="02020603050405020304" pitchFamily="18" charset="0"/>
              </a:rPr>
            </a:br>
            <a:endParaRPr lang="ru-RU" sz="16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043817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Заголовок 8"/>
          <p:cNvSpPr>
            <a:spLocks noGrp="1"/>
          </p:cNvSpPr>
          <p:nvPr>
            <p:ph type="title"/>
          </p:nvPr>
        </p:nvSpPr>
        <p:spPr>
          <a:xfrm>
            <a:off x="934719" y="1259840"/>
            <a:ext cx="5608321" cy="7172960"/>
          </a:xfrm>
        </p:spPr>
        <p:txBody>
          <a:bodyPr/>
          <a:lstStyle/>
          <a:p>
            <a:r>
              <a:rPr lang="ru-RU" sz="2600" b="1" dirty="0" smtClean="0">
                <a:solidFill>
                  <a:srgbClr val="FF0000"/>
                </a:solidFill>
                <a:latin typeface="Times New Roman" panose="02020603050405020304" pitchFamily="18" charset="0"/>
                <a:cs typeface="Times New Roman" panose="02020603050405020304" pitchFamily="18" charset="0"/>
              </a:rPr>
              <a:t>Таким образом, считаю, что работа </a:t>
            </a:r>
            <a:r>
              <a:rPr lang="ru-RU" sz="2600" b="1" dirty="0">
                <a:solidFill>
                  <a:srgbClr val="FF0000"/>
                </a:solidFill>
                <a:latin typeface="Times New Roman" panose="02020603050405020304" pitchFamily="18" charset="0"/>
                <a:cs typeface="Times New Roman" panose="02020603050405020304" pitchFamily="18" charset="0"/>
              </a:rPr>
              <a:t>ГМО в </a:t>
            </a:r>
            <a:r>
              <a:rPr lang="ru-RU" sz="2600" b="1" dirty="0" smtClean="0">
                <a:solidFill>
                  <a:srgbClr val="FF0000"/>
                </a:solidFill>
                <a:latin typeface="Times New Roman" panose="02020603050405020304" pitchFamily="18" charset="0"/>
                <a:cs typeface="Times New Roman" panose="02020603050405020304" pitchFamily="18" charset="0"/>
              </a:rPr>
              <a:t>2024-2025 </a:t>
            </a:r>
            <a:r>
              <a:rPr lang="ru-RU" sz="2600" b="1" dirty="0">
                <a:solidFill>
                  <a:srgbClr val="FF0000"/>
                </a:solidFill>
                <a:latin typeface="Times New Roman" panose="02020603050405020304" pitchFamily="18" charset="0"/>
                <a:cs typeface="Times New Roman" panose="02020603050405020304" pitchFamily="18" charset="0"/>
              </a:rPr>
              <a:t>учебном году соответствует установленным требованиям и заслуживает удовлетворительной оценки</a:t>
            </a:r>
            <a:r>
              <a:rPr lang="ru-RU" sz="2600" b="1" dirty="0" smtClean="0">
                <a:solidFill>
                  <a:srgbClr val="FF0000"/>
                </a:solidFill>
                <a:latin typeface="Times New Roman" panose="02020603050405020304" pitchFamily="18" charset="0"/>
                <a:cs typeface="Times New Roman" panose="02020603050405020304" pitchFamily="18" charset="0"/>
              </a:rPr>
              <a:t>.</a:t>
            </a:r>
            <a:r>
              <a:rPr lang="ru-RU" sz="2600" b="1" dirty="0">
                <a:solidFill>
                  <a:srgbClr val="FF0000"/>
                </a:solidFill>
                <a:latin typeface="Times New Roman" panose="02020603050405020304" pitchFamily="18" charset="0"/>
                <a:cs typeface="Times New Roman" panose="02020603050405020304" pitchFamily="18" charset="0"/>
              </a:rPr>
              <a:t/>
            </a:r>
            <a:br>
              <a:rPr lang="ru-RU" sz="2600" b="1" dirty="0">
                <a:solidFill>
                  <a:srgbClr val="FF0000"/>
                </a:solidFill>
                <a:latin typeface="Times New Roman" panose="02020603050405020304" pitchFamily="18" charset="0"/>
                <a:cs typeface="Times New Roman" panose="02020603050405020304" pitchFamily="18" charset="0"/>
              </a:rPr>
            </a:br>
            <a:r>
              <a:rPr lang="ru-RU" sz="2600" b="1" dirty="0" smtClean="0">
                <a:solidFill>
                  <a:srgbClr val="FF0000"/>
                </a:solidFill>
                <a:latin typeface="Times New Roman" panose="02020603050405020304" pitchFamily="18" charset="0"/>
                <a:cs typeface="Times New Roman" panose="02020603050405020304" pitchFamily="18" charset="0"/>
              </a:rPr>
              <a:t/>
            </a:r>
            <a:br>
              <a:rPr lang="ru-RU" sz="2600" b="1" dirty="0" smtClean="0">
                <a:solidFill>
                  <a:srgbClr val="FF0000"/>
                </a:solidFill>
                <a:latin typeface="Times New Roman" panose="02020603050405020304" pitchFamily="18" charset="0"/>
                <a:cs typeface="Times New Roman" panose="02020603050405020304" pitchFamily="18" charset="0"/>
              </a:rPr>
            </a:br>
            <a:r>
              <a:rPr lang="ru-RU" sz="2600" b="1" i="1" dirty="0" smtClean="0">
                <a:solidFill>
                  <a:srgbClr val="0070C0"/>
                </a:solidFill>
                <a:latin typeface="Times New Roman" panose="02020603050405020304" pitchFamily="18" charset="0"/>
                <a:cs typeface="Times New Roman" panose="02020603050405020304" pitchFamily="18" charset="0"/>
              </a:rPr>
              <a:t>Хочу </a:t>
            </a:r>
            <a:r>
              <a:rPr lang="ru-RU" sz="2600" b="1" i="1" dirty="0">
                <a:solidFill>
                  <a:srgbClr val="0070C0"/>
                </a:solidFill>
                <a:latin typeface="Times New Roman" panose="02020603050405020304" pitchFamily="18" charset="0"/>
                <a:cs typeface="Times New Roman" panose="02020603050405020304" pitchFamily="18" charset="0"/>
              </a:rPr>
              <a:t>сказать огромное спасибо каждому из вас за отличную работу в этом учебном году! </a:t>
            </a:r>
            <a:r>
              <a:rPr lang="ru-RU" sz="2600" b="1" i="1" dirty="0" smtClean="0">
                <a:solidFill>
                  <a:srgbClr val="0070C0"/>
                </a:solidFill>
                <a:latin typeface="Times New Roman" panose="02020603050405020304" pitchFamily="18" charset="0"/>
                <a:cs typeface="Times New Roman" panose="02020603050405020304" pitchFamily="18" charset="0"/>
              </a:rPr>
              <a:t/>
            </a:r>
            <a:br>
              <a:rPr lang="ru-RU" sz="2600" b="1" i="1" dirty="0" smtClean="0">
                <a:solidFill>
                  <a:srgbClr val="0070C0"/>
                </a:solidFill>
                <a:latin typeface="Times New Roman" panose="02020603050405020304" pitchFamily="18" charset="0"/>
                <a:cs typeface="Times New Roman" panose="02020603050405020304" pitchFamily="18" charset="0"/>
              </a:rPr>
            </a:br>
            <a:r>
              <a:rPr lang="ru-RU" sz="2600" b="1" i="1" dirty="0">
                <a:solidFill>
                  <a:srgbClr val="0070C0"/>
                </a:solidFill>
                <a:latin typeface="Times New Roman" panose="02020603050405020304" pitchFamily="18" charset="0"/>
                <a:cs typeface="Times New Roman" panose="02020603050405020304" pitchFamily="18" charset="0"/>
              </a:rPr>
              <a:t/>
            </a:r>
            <a:br>
              <a:rPr lang="ru-RU" sz="2600" b="1" i="1" dirty="0">
                <a:solidFill>
                  <a:srgbClr val="0070C0"/>
                </a:solidFill>
                <a:latin typeface="Times New Roman" panose="02020603050405020304" pitchFamily="18" charset="0"/>
                <a:cs typeface="Times New Roman" panose="02020603050405020304" pitchFamily="18" charset="0"/>
              </a:rPr>
            </a:br>
            <a:r>
              <a:rPr lang="ru-RU" sz="2600" b="1" i="1" dirty="0" smtClean="0">
                <a:solidFill>
                  <a:srgbClr val="0070C0"/>
                </a:solidFill>
                <a:latin typeface="Times New Roman" panose="02020603050405020304" pitchFamily="18" charset="0"/>
                <a:cs typeface="Times New Roman" panose="02020603050405020304" pitchFamily="18" charset="0"/>
              </a:rPr>
              <a:t>Вместе </a:t>
            </a:r>
            <a:r>
              <a:rPr lang="ru-RU" sz="2600" b="1" i="1" dirty="0">
                <a:solidFill>
                  <a:srgbClr val="0070C0"/>
                </a:solidFill>
                <a:latin typeface="Times New Roman" panose="02020603050405020304" pitchFamily="18" charset="0"/>
                <a:cs typeface="Times New Roman" panose="02020603050405020304" pitchFamily="18" charset="0"/>
              </a:rPr>
              <a:t>мы здорово потрудились и справились со всеми задачами – это все благодаря вашему опыту, энтузиазму и креативности</a:t>
            </a:r>
            <a:r>
              <a:rPr lang="ru-RU" sz="2600" b="1" i="1" dirty="0" smtClean="0">
                <a:solidFill>
                  <a:srgbClr val="0070C0"/>
                </a:solidFill>
                <a:latin typeface="Times New Roman" panose="02020603050405020304" pitchFamily="18" charset="0"/>
                <a:cs typeface="Times New Roman" panose="02020603050405020304" pitchFamily="18" charset="0"/>
              </a:rPr>
              <a:t>. </a:t>
            </a:r>
            <a:br>
              <a:rPr lang="ru-RU" sz="2600" b="1" i="1" dirty="0" smtClean="0">
                <a:solidFill>
                  <a:srgbClr val="0070C0"/>
                </a:solidFill>
                <a:latin typeface="Times New Roman" panose="02020603050405020304" pitchFamily="18" charset="0"/>
                <a:cs typeface="Times New Roman" panose="02020603050405020304" pitchFamily="18" charset="0"/>
              </a:rPr>
            </a:br>
            <a:r>
              <a:rPr lang="ru-RU" sz="2600" b="1" i="1" dirty="0" smtClean="0">
                <a:solidFill>
                  <a:srgbClr val="0070C0"/>
                </a:solidFill>
                <a:latin typeface="Times New Roman" panose="02020603050405020304" pitchFamily="18" charset="0"/>
                <a:cs typeface="Times New Roman" panose="02020603050405020304" pitchFamily="18" charset="0"/>
              </a:rPr>
              <a:t>Пусть </a:t>
            </a:r>
            <a:r>
              <a:rPr lang="ru-RU" sz="2600" b="1" i="1" dirty="0">
                <a:solidFill>
                  <a:srgbClr val="0070C0"/>
                </a:solidFill>
                <a:latin typeface="Times New Roman" panose="02020603050405020304" pitchFamily="18" charset="0"/>
                <a:cs typeface="Times New Roman" panose="02020603050405020304" pitchFamily="18" charset="0"/>
              </a:rPr>
              <a:t>новый учебный год принесет вам вдохновение, силы и много новых возможностей для развития и успехов! </a:t>
            </a:r>
          </a:p>
        </p:txBody>
      </p:sp>
    </p:spTree>
    <p:extLst>
      <p:ext uri="{BB962C8B-B14F-4D97-AF65-F5344CB8AC3E}">
        <p14:creationId xmlns:p14="http://schemas.microsoft.com/office/powerpoint/2010/main" val="35633160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pic>
        <p:nvPicPr>
          <p:cNvPr id="13" name="Графический объект 12" descr="Изображение символа карандаша с улыбающейся рожицей">
            <a:extLst>
              <a:ext uri="{FF2B5EF4-FFF2-40B4-BE49-F238E27FC236}">
                <a16:creationId xmlns:a16="http://schemas.microsoft.com/office/drawing/2014/main" id="{A79511A4-8551-234D-928A-92E0B718E33C}"/>
              </a:ext>
            </a:extLst>
          </p:cNvPr>
          <p:cNvPicPr>
            <a:picLocks noChangeAspect="1"/>
          </p:cNvPicPr>
          <p:nvPr/>
        </p:nvPicPr>
        <p:blipFill>
          <a:blip r:embed="rId3">
            <a:extLst>
              <a:ext uri="{96DAC541-7B7A-43D3-8B79-37D633B846F1}">
                <asvg:svgBlip xmlns:asvg="http://schemas.microsoft.com/office/drawing/2016/SVG/main" xmlns="" r:embed="rId4"/>
              </a:ext>
            </a:extLst>
          </a:blip>
          <a:stretch>
            <a:fillRect/>
          </a:stretch>
        </p:blipFill>
        <p:spPr>
          <a:xfrm rot="21180425">
            <a:off x="904037" y="1638461"/>
            <a:ext cx="942886" cy="1608453"/>
          </a:xfrm>
          <a:prstGeom prst="rect">
            <a:avLst/>
          </a:prstGeom>
        </p:spPr>
      </p:pic>
      <p:sp>
        <p:nvSpPr>
          <p:cNvPr id="21" name="Текст 20">
            <a:extLst>
              <a:ext uri="{FF2B5EF4-FFF2-40B4-BE49-F238E27FC236}">
                <a16:creationId xmlns:a16="http://schemas.microsoft.com/office/drawing/2014/main" id="{246CCA4E-A612-4C5B-A8B4-55026D27159E}"/>
              </a:ext>
            </a:extLst>
          </p:cNvPr>
          <p:cNvSpPr>
            <a:spLocks noGrp="1"/>
          </p:cNvSpPr>
          <p:nvPr>
            <p:ph type="body" sz="quarter" idx="12"/>
          </p:nvPr>
        </p:nvSpPr>
        <p:spPr>
          <a:xfrm>
            <a:off x="1124592" y="1341120"/>
            <a:ext cx="5408667" cy="7274560"/>
          </a:xfrm>
        </p:spPr>
        <p:txBody>
          <a:bodyPr rtlCol="0">
            <a:noAutofit/>
          </a:bodyPr>
          <a:lstStyle/>
          <a:p>
            <a:pPr>
              <a:lnSpc>
                <a:spcPct val="100000"/>
              </a:lnSpc>
            </a:pPr>
            <a:r>
              <a:rPr lang="ru-RU" sz="2800" dirty="0">
                <a:solidFill>
                  <a:schemeClr val="tx1"/>
                </a:solidFill>
                <a:latin typeface="Times New Roman" panose="02020603050405020304" pitchFamily="18" charset="0"/>
                <a:cs typeface="Times New Roman" panose="02020603050405020304" pitchFamily="18" charset="0"/>
              </a:rPr>
              <a:t/>
            </a:r>
            <a:br>
              <a:rPr lang="ru-RU" sz="2800" dirty="0">
                <a:solidFill>
                  <a:schemeClr val="tx1"/>
                </a:solidFill>
                <a:latin typeface="Times New Roman" panose="02020603050405020304" pitchFamily="18" charset="0"/>
                <a:cs typeface="Times New Roman" panose="02020603050405020304" pitchFamily="18" charset="0"/>
              </a:rPr>
            </a:br>
            <a:r>
              <a:rPr lang="ru-RU" sz="2800" b="1" i="1" dirty="0" smtClean="0">
                <a:solidFill>
                  <a:srgbClr val="FF0000"/>
                </a:solidFill>
                <a:latin typeface="Times New Roman" panose="02020603050405020304" pitchFamily="18" charset="0"/>
                <a:cs typeface="Times New Roman" panose="02020603050405020304" pitchFamily="18" charset="0"/>
              </a:rPr>
              <a:t>Уважаемые коллеги, </a:t>
            </a:r>
          </a:p>
          <a:p>
            <a:pPr>
              <a:lnSpc>
                <a:spcPct val="100000"/>
              </a:lnSpc>
            </a:pPr>
            <a:r>
              <a:rPr lang="ru-RU" sz="2800" b="1" i="1" dirty="0" smtClean="0">
                <a:solidFill>
                  <a:srgbClr val="FF0000"/>
                </a:solidFill>
                <a:latin typeface="Times New Roman" panose="02020603050405020304" pitchFamily="18" charset="0"/>
                <a:cs typeface="Times New Roman" panose="02020603050405020304" pitchFamily="18" charset="0"/>
              </a:rPr>
              <a:t>участники объединения!</a:t>
            </a:r>
          </a:p>
          <a:p>
            <a:pPr>
              <a:lnSpc>
                <a:spcPct val="100000"/>
              </a:lnSpc>
            </a:pPr>
            <a:r>
              <a:rPr lang="ru-RU" sz="2800" b="1" i="1" dirty="0" smtClean="0">
                <a:solidFill>
                  <a:srgbClr val="0070C0"/>
                </a:solidFill>
                <a:latin typeface="Times New Roman" panose="02020603050405020304" pitchFamily="18" charset="0"/>
                <a:cs typeface="Times New Roman" panose="02020603050405020304" pitchFamily="18" charset="0"/>
              </a:rPr>
              <a:t>Подошёл к концу ещё один плодотворный учебный год и пришло время анализа нашей совместной работы.</a:t>
            </a:r>
          </a:p>
          <a:p>
            <a:pPr>
              <a:lnSpc>
                <a:spcPct val="100000"/>
              </a:lnSpc>
            </a:pPr>
            <a:endParaRPr lang="ru-RU" sz="2800" dirty="0" smtClean="0">
              <a:solidFill>
                <a:schemeClr val="tx1"/>
              </a:solidFill>
              <a:latin typeface="Times New Roman" panose="02020603050405020304" pitchFamily="18" charset="0"/>
              <a:cs typeface="Times New Roman" panose="02020603050405020304" pitchFamily="18" charset="0"/>
            </a:endParaRPr>
          </a:p>
          <a:p>
            <a:pPr>
              <a:lnSpc>
                <a:spcPct val="100000"/>
              </a:lnSpc>
            </a:pPr>
            <a:r>
              <a:rPr lang="ru-RU" sz="2800" dirty="0" smtClean="0">
                <a:solidFill>
                  <a:schemeClr val="tx1"/>
                </a:solidFill>
                <a:latin typeface="Times New Roman" panose="02020603050405020304" pitchFamily="18" charset="0"/>
                <a:cs typeface="Times New Roman" panose="02020603050405020304" pitchFamily="18" charset="0"/>
              </a:rPr>
              <a:t>Данный </a:t>
            </a:r>
            <a:r>
              <a:rPr lang="ru-RU" sz="2800" dirty="0">
                <a:solidFill>
                  <a:schemeClr val="tx1"/>
                </a:solidFill>
                <a:latin typeface="Times New Roman" panose="02020603050405020304" pitchFamily="18" charset="0"/>
                <a:cs typeface="Times New Roman" panose="02020603050405020304" pitchFamily="18" charset="0"/>
              </a:rPr>
              <a:t>анализ направлен на выявление сильных и слабых сторон деятельности ГМО, определение перспектив развития и путей преодоления возникающих трудностей.</a:t>
            </a:r>
            <a:br>
              <a:rPr lang="ru-RU" sz="2800" dirty="0">
                <a:solidFill>
                  <a:schemeClr val="tx1"/>
                </a:solidFill>
                <a:latin typeface="Times New Roman" panose="02020603050405020304" pitchFamily="18" charset="0"/>
                <a:cs typeface="Times New Roman" panose="02020603050405020304" pitchFamily="18" charset="0"/>
              </a:rPr>
            </a:br>
            <a:endParaRPr lang="ru-RU" sz="2800" dirty="0">
              <a:solidFill>
                <a:schemeClr val="tx1"/>
              </a:solidFill>
              <a:latin typeface="Times New Roman" panose="02020603050405020304" pitchFamily="18" charset="0"/>
              <a:cs typeface="Times New Roman" panose="02020603050405020304" pitchFamily="18" charset="0"/>
            </a:endParaRPr>
          </a:p>
        </p:txBody>
      </p:sp>
      <p:pic>
        <p:nvPicPr>
          <p:cNvPr id="3" name="Графический объект 2" descr="Изображение символа карандаша с улыбающейся рожицей">
            <a:extLst>
              <a:ext uri="{FF2B5EF4-FFF2-40B4-BE49-F238E27FC236}">
                <a16:creationId xmlns:a16="http://schemas.microsoft.com/office/drawing/2014/main" id="{2791D8FA-72BD-4B1A-93F1-977D29C5EF14}"/>
              </a:ext>
            </a:extLst>
          </p:cNvPr>
          <p:cNvPicPr>
            <a:picLocks noChangeAspect="1"/>
          </p:cNvPicPr>
          <p:nvPr/>
        </p:nvPicPr>
        <p:blipFill>
          <a:blip r:embed="rId3">
            <a:extLst>
              <a:ext uri="{96DAC541-7B7A-43D3-8B79-37D633B846F1}">
                <asvg:svgBlip xmlns:asvg="http://schemas.microsoft.com/office/drawing/2016/SVG/main" xmlns="" r:embed="rId4"/>
              </a:ext>
            </a:extLst>
          </a:blip>
          <a:stretch>
            <a:fillRect/>
          </a:stretch>
        </p:blipFill>
        <p:spPr>
          <a:xfrm rot="419575" flipH="1">
            <a:off x="5810927" y="2925110"/>
            <a:ext cx="942886" cy="1608453"/>
          </a:xfrm>
          <a:prstGeom prst="rect">
            <a:avLst/>
          </a:prstGeom>
        </p:spPr>
      </p:pic>
    </p:spTree>
    <p:extLst>
      <p:ext uri="{BB962C8B-B14F-4D97-AF65-F5344CB8AC3E}">
        <p14:creationId xmlns:p14="http://schemas.microsoft.com/office/powerpoint/2010/main" val="41024136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1117599" y="1684528"/>
            <a:ext cx="5384801" cy="3964432"/>
          </a:xfrm>
        </p:spPr>
        <p:txBody>
          <a:bodyPr/>
          <a:lstStyle/>
          <a:p>
            <a:r>
              <a:rPr lang="ru-RU" sz="2400" b="1" dirty="0">
                <a:solidFill>
                  <a:srgbClr val="FF0000"/>
                </a:solidFill>
                <a:latin typeface="Times New Roman" panose="02020603050405020304" pitchFamily="18" charset="0"/>
                <a:ea typeface="Times New Roman" panose="02020603050405020304" pitchFamily="18" charset="0"/>
              </a:rPr>
              <a:t>Цель деятельности ГМО:</a:t>
            </a:r>
            <a:r>
              <a:rPr lang="ru-RU" sz="2400" dirty="0">
                <a:solidFill>
                  <a:srgbClr val="FF0000"/>
                </a:solidFill>
                <a:latin typeface="Times New Roman" panose="02020603050405020304" pitchFamily="18" charset="0"/>
                <a:ea typeface="Times New Roman" panose="02020603050405020304" pitchFamily="18" charset="0"/>
              </a:rPr>
              <a:t/>
            </a:r>
            <a:br>
              <a:rPr lang="ru-RU" sz="2400" dirty="0">
                <a:solidFill>
                  <a:srgbClr val="FF0000"/>
                </a:solidFill>
                <a:latin typeface="Times New Roman" panose="02020603050405020304" pitchFamily="18" charset="0"/>
                <a:ea typeface="Times New Roman" panose="02020603050405020304" pitchFamily="18" charset="0"/>
              </a:rPr>
            </a:br>
            <a:r>
              <a:rPr lang="ru-RU" sz="2400" dirty="0">
                <a:solidFill>
                  <a:srgbClr val="0070C0"/>
                </a:solidFill>
                <a:latin typeface="Times New Roman" panose="02020603050405020304" pitchFamily="18" charset="0"/>
                <a:ea typeface="Times New Roman" panose="02020603050405020304" pitchFamily="18" charset="0"/>
              </a:rPr>
              <a:t/>
            </a:r>
            <a:br>
              <a:rPr lang="ru-RU" sz="2400" dirty="0">
                <a:solidFill>
                  <a:srgbClr val="0070C0"/>
                </a:solidFill>
                <a:latin typeface="Times New Roman" panose="02020603050405020304" pitchFamily="18" charset="0"/>
                <a:ea typeface="Times New Roman" panose="02020603050405020304" pitchFamily="18" charset="0"/>
              </a:rPr>
            </a:br>
            <a:r>
              <a:rPr lang="ru-RU" sz="2400" b="1" dirty="0">
                <a:solidFill>
                  <a:srgbClr val="0070C0"/>
                </a:solidFill>
                <a:latin typeface="Times New Roman" panose="02020603050405020304" pitchFamily="18" charset="0"/>
                <a:ea typeface="Times New Roman" panose="02020603050405020304" pitchFamily="18" charset="0"/>
              </a:rPr>
              <a:t>Основная цель ГМО "Познавательное развитие" заключается в создании эффективной системы методической поддержки воспитателей, направленной на повышение качества образовательного процесса в области познавательного развития дошкольников. </a:t>
            </a:r>
            <a:endParaRPr lang="ru-RU" sz="2400" b="1" dirty="0">
              <a:solidFill>
                <a:srgbClr val="0070C0"/>
              </a:solidFill>
            </a:endParaRPr>
          </a:p>
        </p:txBody>
      </p:sp>
    </p:spTree>
    <p:extLst>
      <p:ext uri="{BB962C8B-B14F-4D97-AF65-F5344CB8AC3E}">
        <p14:creationId xmlns:p14="http://schemas.microsoft.com/office/powerpoint/2010/main" val="17046793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1137919" y="1747520"/>
            <a:ext cx="5262881" cy="6949440"/>
          </a:xfrm>
        </p:spPr>
        <p:txBody>
          <a:bodyPr/>
          <a:lstStyle/>
          <a:p>
            <a:pPr algn="l"/>
            <a:r>
              <a:rPr lang="ru-RU" sz="2400" b="1" dirty="0">
                <a:solidFill>
                  <a:srgbClr val="FF0000"/>
                </a:solidFill>
                <a:latin typeface="Times New Roman" panose="02020603050405020304" pitchFamily="18" charset="0"/>
                <a:cs typeface="Times New Roman" panose="02020603050405020304" pitchFamily="18" charset="0"/>
              </a:rPr>
              <a:t>Задачи ГМО:</a:t>
            </a:r>
            <a:r>
              <a:rPr lang="ru-RU" sz="2400" dirty="0">
                <a:solidFill>
                  <a:srgbClr val="FF0000"/>
                </a:solidFill>
                <a:latin typeface="Times New Roman" panose="02020603050405020304" pitchFamily="18" charset="0"/>
                <a:cs typeface="Times New Roman" panose="02020603050405020304" pitchFamily="18" charset="0"/>
              </a:rPr>
              <a:t/>
            </a:r>
            <a:br>
              <a:rPr lang="ru-RU" sz="2400" dirty="0">
                <a:solidFill>
                  <a:srgbClr val="FF0000"/>
                </a:solidFill>
                <a:latin typeface="Times New Roman" panose="02020603050405020304" pitchFamily="18" charset="0"/>
                <a:cs typeface="Times New Roman" panose="02020603050405020304" pitchFamily="18" charset="0"/>
              </a:rPr>
            </a:br>
            <a:r>
              <a:rPr lang="ru-RU" sz="2400" dirty="0">
                <a:solidFill>
                  <a:schemeClr val="tx1"/>
                </a:solidFill>
                <a:latin typeface="Times New Roman" panose="02020603050405020304" pitchFamily="18" charset="0"/>
                <a:cs typeface="Times New Roman" panose="02020603050405020304" pitchFamily="18" charset="0"/>
              </a:rPr>
              <a:t/>
            </a:r>
            <a:br>
              <a:rPr lang="ru-RU" sz="2400" dirty="0">
                <a:solidFill>
                  <a:schemeClr val="tx1"/>
                </a:solidFill>
                <a:latin typeface="Times New Roman" panose="02020603050405020304" pitchFamily="18" charset="0"/>
                <a:cs typeface="Times New Roman" panose="02020603050405020304" pitchFamily="18" charset="0"/>
              </a:rPr>
            </a:br>
            <a:r>
              <a:rPr lang="ru-RU" sz="2400" dirty="0">
                <a:solidFill>
                  <a:schemeClr val="tx1"/>
                </a:solidFill>
                <a:latin typeface="Times New Roman" panose="02020603050405020304" pitchFamily="18" charset="0"/>
                <a:cs typeface="Times New Roman" panose="02020603050405020304" pitchFamily="18" charset="0"/>
              </a:rPr>
              <a:t>Для достижения поставленной цели ГМО решает следующие задачи</a:t>
            </a:r>
            <a:r>
              <a:rPr lang="ru-RU" sz="2400" dirty="0" smtClean="0">
                <a:solidFill>
                  <a:schemeClr val="tx1"/>
                </a:solidFill>
                <a:latin typeface="Times New Roman" panose="02020603050405020304" pitchFamily="18" charset="0"/>
                <a:cs typeface="Times New Roman" panose="02020603050405020304" pitchFamily="18" charset="0"/>
              </a:rPr>
              <a:t>:</a:t>
            </a:r>
            <a:br>
              <a:rPr lang="ru-RU" sz="2400" dirty="0" smtClean="0">
                <a:solidFill>
                  <a:schemeClr val="tx1"/>
                </a:solidFill>
                <a:latin typeface="Times New Roman" panose="02020603050405020304" pitchFamily="18" charset="0"/>
                <a:cs typeface="Times New Roman" panose="02020603050405020304" pitchFamily="18" charset="0"/>
              </a:rPr>
            </a:br>
            <a:r>
              <a:rPr lang="ru-RU" sz="2400" dirty="0">
                <a:solidFill>
                  <a:schemeClr val="tx1"/>
                </a:solidFill>
                <a:latin typeface="Times New Roman" panose="02020603050405020304" pitchFamily="18" charset="0"/>
                <a:cs typeface="Times New Roman" panose="02020603050405020304" pitchFamily="18" charset="0"/>
              </a:rPr>
              <a:t/>
            </a:r>
            <a:br>
              <a:rPr lang="ru-RU" sz="2400" dirty="0">
                <a:solidFill>
                  <a:schemeClr val="tx1"/>
                </a:solidFill>
                <a:latin typeface="Times New Roman" panose="02020603050405020304" pitchFamily="18" charset="0"/>
                <a:cs typeface="Times New Roman" panose="02020603050405020304" pitchFamily="18" charset="0"/>
              </a:rPr>
            </a:br>
            <a:r>
              <a:rPr lang="ru-RU" sz="2400" b="1" dirty="0">
                <a:solidFill>
                  <a:schemeClr val="tx1"/>
                </a:solidFill>
                <a:latin typeface="Times New Roman" panose="02020603050405020304" pitchFamily="18" charset="0"/>
                <a:cs typeface="Times New Roman" panose="02020603050405020304" pitchFamily="18" charset="0"/>
              </a:rPr>
              <a:t>Организация и проведение методических </a:t>
            </a:r>
            <a:r>
              <a:rPr lang="ru-RU" sz="2400" b="1" dirty="0" smtClean="0">
                <a:solidFill>
                  <a:schemeClr val="tx1"/>
                </a:solidFill>
                <a:latin typeface="Times New Roman" panose="02020603050405020304" pitchFamily="18" charset="0"/>
                <a:cs typeface="Times New Roman" panose="02020603050405020304" pitchFamily="18" charset="0"/>
              </a:rPr>
              <a:t>мероприятий.</a:t>
            </a:r>
            <a:br>
              <a:rPr lang="ru-RU" sz="2400" b="1" dirty="0" smtClean="0">
                <a:solidFill>
                  <a:schemeClr val="tx1"/>
                </a:solidFill>
                <a:latin typeface="Times New Roman" panose="02020603050405020304" pitchFamily="18" charset="0"/>
                <a:cs typeface="Times New Roman" panose="02020603050405020304" pitchFamily="18" charset="0"/>
              </a:rPr>
            </a:br>
            <a:r>
              <a:rPr lang="ru-RU" sz="2400" b="1" dirty="0" smtClean="0">
                <a:solidFill>
                  <a:schemeClr val="tx1"/>
                </a:solidFill>
                <a:latin typeface="Times New Roman" panose="02020603050405020304" pitchFamily="18" charset="0"/>
                <a:cs typeface="Times New Roman" panose="02020603050405020304" pitchFamily="18" charset="0"/>
              </a:rPr>
              <a:t/>
            </a:r>
            <a:br>
              <a:rPr lang="ru-RU" sz="2400" b="1" dirty="0" smtClean="0">
                <a:solidFill>
                  <a:schemeClr val="tx1"/>
                </a:solidFill>
                <a:latin typeface="Times New Roman" panose="02020603050405020304" pitchFamily="18" charset="0"/>
                <a:cs typeface="Times New Roman" panose="02020603050405020304" pitchFamily="18" charset="0"/>
              </a:rPr>
            </a:br>
            <a:r>
              <a:rPr lang="ru-RU" sz="2400" b="1" dirty="0" smtClean="0">
                <a:solidFill>
                  <a:schemeClr val="tx1"/>
                </a:solidFill>
                <a:latin typeface="Times New Roman" panose="02020603050405020304" pitchFamily="18" charset="0"/>
                <a:cs typeface="Times New Roman" panose="02020603050405020304" pitchFamily="18" charset="0"/>
              </a:rPr>
              <a:t>Выявление</a:t>
            </a:r>
            <a:r>
              <a:rPr lang="ru-RU" sz="2400" b="1" dirty="0">
                <a:solidFill>
                  <a:schemeClr val="tx1"/>
                </a:solidFill>
                <a:latin typeface="Times New Roman" panose="02020603050405020304" pitchFamily="18" charset="0"/>
                <a:cs typeface="Times New Roman" panose="02020603050405020304" pitchFamily="18" charset="0"/>
              </a:rPr>
              <a:t>, обобщение и распространение передового педагогического </a:t>
            </a:r>
            <a:r>
              <a:rPr lang="ru-RU" sz="2400" b="1" dirty="0" smtClean="0">
                <a:solidFill>
                  <a:schemeClr val="tx1"/>
                </a:solidFill>
                <a:latin typeface="Times New Roman" panose="02020603050405020304" pitchFamily="18" charset="0"/>
                <a:cs typeface="Times New Roman" panose="02020603050405020304" pitchFamily="18" charset="0"/>
              </a:rPr>
              <a:t>опыта.</a:t>
            </a:r>
            <a:br>
              <a:rPr lang="ru-RU" sz="2400" b="1" dirty="0" smtClean="0">
                <a:solidFill>
                  <a:schemeClr val="tx1"/>
                </a:solidFill>
                <a:latin typeface="Times New Roman" panose="02020603050405020304" pitchFamily="18" charset="0"/>
                <a:cs typeface="Times New Roman" panose="02020603050405020304" pitchFamily="18" charset="0"/>
              </a:rPr>
            </a:br>
            <a:r>
              <a:rPr lang="ru-RU" sz="2400" b="1" dirty="0" smtClean="0">
                <a:solidFill>
                  <a:schemeClr val="tx1"/>
                </a:solidFill>
                <a:latin typeface="Times New Roman" panose="02020603050405020304" pitchFamily="18" charset="0"/>
                <a:cs typeface="Times New Roman" panose="02020603050405020304" pitchFamily="18" charset="0"/>
              </a:rPr>
              <a:t/>
            </a:r>
            <a:br>
              <a:rPr lang="ru-RU" sz="2400" b="1" dirty="0" smtClean="0">
                <a:solidFill>
                  <a:schemeClr val="tx1"/>
                </a:solidFill>
                <a:latin typeface="Times New Roman" panose="02020603050405020304" pitchFamily="18" charset="0"/>
                <a:cs typeface="Times New Roman" panose="02020603050405020304" pitchFamily="18" charset="0"/>
              </a:rPr>
            </a:br>
            <a:r>
              <a:rPr lang="ru-RU" sz="2400" b="1" dirty="0" smtClean="0">
                <a:solidFill>
                  <a:schemeClr val="tx1"/>
                </a:solidFill>
                <a:latin typeface="Times New Roman" panose="02020603050405020304" pitchFamily="18" charset="0"/>
                <a:cs typeface="Times New Roman" panose="02020603050405020304" pitchFamily="18" charset="0"/>
              </a:rPr>
              <a:t>Оказание </a:t>
            </a:r>
            <a:r>
              <a:rPr lang="ru-RU" sz="2400" b="1" dirty="0">
                <a:solidFill>
                  <a:schemeClr val="tx1"/>
                </a:solidFill>
                <a:latin typeface="Times New Roman" panose="02020603050405020304" pitchFamily="18" charset="0"/>
                <a:cs typeface="Times New Roman" panose="02020603050405020304" pitchFamily="18" charset="0"/>
              </a:rPr>
              <a:t>консультативной помощи </a:t>
            </a:r>
            <a:r>
              <a:rPr lang="ru-RU" sz="2400" b="1" dirty="0" smtClean="0">
                <a:solidFill>
                  <a:schemeClr val="tx1"/>
                </a:solidFill>
                <a:latin typeface="Times New Roman" panose="02020603050405020304" pitchFamily="18" charset="0"/>
                <a:cs typeface="Times New Roman" panose="02020603050405020304" pitchFamily="18" charset="0"/>
              </a:rPr>
              <a:t>воспитателям.</a:t>
            </a:r>
            <a:br>
              <a:rPr lang="ru-RU" sz="2400" b="1" dirty="0" smtClean="0">
                <a:solidFill>
                  <a:schemeClr val="tx1"/>
                </a:solidFill>
                <a:latin typeface="Times New Roman" panose="02020603050405020304" pitchFamily="18" charset="0"/>
                <a:cs typeface="Times New Roman" panose="02020603050405020304" pitchFamily="18" charset="0"/>
              </a:rPr>
            </a:br>
            <a:r>
              <a:rPr lang="ru-RU" sz="2400" b="1" dirty="0">
                <a:solidFill>
                  <a:schemeClr val="tx1"/>
                </a:solidFill>
                <a:latin typeface="Times New Roman" panose="02020603050405020304" pitchFamily="18" charset="0"/>
                <a:cs typeface="Times New Roman" panose="02020603050405020304" pitchFamily="18" charset="0"/>
              </a:rPr>
              <a:t/>
            </a:r>
            <a:br>
              <a:rPr lang="ru-RU" sz="2400" b="1" dirty="0">
                <a:solidFill>
                  <a:schemeClr val="tx1"/>
                </a:solidFill>
                <a:latin typeface="Times New Roman" panose="02020603050405020304" pitchFamily="18" charset="0"/>
                <a:cs typeface="Times New Roman" panose="02020603050405020304" pitchFamily="18" charset="0"/>
              </a:rPr>
            </a:br>
            <a:r>
              <a:rPr lang="ru-RU" sz="2400" dirty="0" smtClean="0">
                <a:solidFill>
                  <a:schemeClr val="tx1"/>
                </a:solidFill>
                <a:latin typeface="Times New Roman" panose="02020603050405020304" pitchFamily="18" charset="0"/>
                <a:cs typeface="Times New Roman" panose="02020603050405020304" pitchFamily="18" charset="0"/>
              </a:rPr>
              <a:t> </a:t>
            </a:r>
            <a:r>
              <a:rPr lang="ru-RU" sz="2400" b="1" dirty="0" smtClean="0">
                <a:solidFill>
                  <a:schemeClr val="tx1"/>
                </a:solidFill>
                <a:latin typeface="Times New Roman" panose="02020603050405020304" pitchFamily="18" charset="0"/>
                <a:cs typeface="Times New Roman" panose="02020603050405020304" pitchFamily="18" charset="0"/>
              </a:rPr>
              <a:t>Взаимодействие </a:t>
            </a:r>
            <a:r>
              <a:rPr lang="ru-RU" sz="2400" b="1" dirty="0">
                <a:solidFill>
                  <a:schemeClr val="tx1"/>
                </a:solidFill>
                <a:latin typeface="Times New Roman" panose="02020603050405020304" pitchFamily="18" charset="0"/>
                <a:cs typeface="Times New Roman" panose="02020603050405020304" pitchFamily="18" charset="0"/>
              </a:rPr>
              <a:t>с другими методическими объединениями и </a:t>
            </a:r>
            <a:r>
              <a:rPr lang="ru-RU" sz="2400" b="1" dirty="0" smtClean="0">
                <a:solidFill>
                  <a:schemeClr val="tx1"/>
                </a:solidFill>
                <a:latin typeface="Times New Roman" panose="02020603050405020304" pitchFamily="18" charset="0"/>
                <a:cs typeface="Times New Roman" panose="02020603050405020304" pitchFamily="18" charset="0"/>
              </a:rPr>
              <a:t>организациями.</a:t>
            </a:r>
            <a:br>
              <a:rPr lang="ru-RU" sz="2400" b="1" dirty="0" smtClean="0">
                <a:solidFill>
                  <a:schemeClr val="tx1"/>
                </a:solidFill>
                <a:latin typeface="Times New Roman" panose="02020603050405020304" pitchFamily="18" charset="0"/>
                <a:cs typeface="Times New Roman" panose="02020603050405020304" pitchFamily="18" charset="0"/>
              </a:rPr>
            </a:br>
            <a:endParaRPr lang="ru-RU"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753749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Заголовок 8"/>
          <p:cNvSpPr>
            <a:spLocks noGrp="1"/>
          </p:cNvSpPr>
          <p:nvPr>
            <p:ph type="title"/>
          </p:nvPr>
        </p:nvSpPr>
        <p:spPr>
          <a:xfrm>
            <a:off x="1036319" y="1463040"/>
            <a:ext cx="5783071" cy="7376160"/>
          </a:xfrm>
        </p:spPr>
        <p:txBody>
          <a:bodyPr/>
          <a:lstStyle/>
          <a:p>
            <a:pPr algn="l"/>
            <a:r>
              <a:rPr lang="ru-RU" sz="2400" b="1" dirty="0">
                <a:solidFill>
                  <a:srgbClr val="FF0000"/>
                </a:solidFill>
                <a:latin typeface="Times New Roman" panose="02020603050405020304" pitchFamily="18" charset="0"/>
                <a:cs typeface="Times New Roman" panose="02020603050405020304" pitchFamily="18" charset="0"/>
              </a:rPr>
              <a:t>Это достигается путем:</a:t>
            </a:r>
            <a:br>
              <a:rPr lang="ru-RU" sz="2400" b="1" dirty="0">
                <a:solidFill>
                  <a:srgbClr val="FF0000"/>
                </a:solidFill>
                <a:latin typeface="Times New Roman" panose="02020603050405020304" pitchFamily="18" charset="0"/>
                <a:cs typeface="Times New Roman" panose="02020603050405020304" pitchFamily="18" charset="0"/>
              </a:rPr>
            </a:br>
            <a:r>
              <a:rPr lang="ru-RU" sz="2400" b="1" dirty="0">
                <a:solidFill>
                  <a:schemeClr val="tx1"/>
                </a:solidFill>
                <a:latin typeface="Times New Roman" panose="02020603050405020304" pitchFamily="18" charset="0"/>
                <a:cs typeface="Times New Roman" panose="02020603050405020304" pitchFamily="18" charset="0"/>
              </a:rPr>
              <a:t>Обновления и углубления теоретических знаний:</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smtClean="0">
                <a:solidFill>
                  <a:schemeClr val="tx1"/>
                </a:solidFill>
                <a:latin typeface="Times New Roman" panose="02020603050405020304" pitchFamily="18" charset="0"/>
                <a:cs typeface="Times New Roman" panose="02020603050405020304" pitchFamily="18" charset="0"/>
              </a:rPr>
              <a:t>изучение </a:t>
            </a:r>
            <a:r>
              <a:rPr lang="ru-RU" sz="2400" dirty="0">
                <a:solidFill>
                  <a:schemeClr val="tx1"/>
                </a:solidFill>
                <a:latin typeface="Times New Roman" panose="02020603050405020304" pitchFamily="18" charset="0"/>
                <a:cs typeface="Times New Roman" panose="02020603050405020304" pitchFamily="18" charset="0"/>
              </a:rPr>
              <a:t>современных подходов, технологий и методик познавательного </a:t>
            </a:r>
            <a:r>
              <a:rPr lang="ru-RU" sz="2400" dirty="0" smtClean="0">
                <a:solidFill>
                  <a:schemeClr val="tx1"/>
                </a:solidFill>
                <a:latin typeface="Times New Roman" panose="02020603050405020304" pitchFamily="18" charset="0"/>
                <a:cs typeface="Times New Roman" panose="02020603050405020304" pitchFamily="18" charset="0"/>
              </a:rPr>
              <a:t/>
            </a:r>
            <a:br>
              <a:rPr lang="ru-RU" sz="2400" dirty="0" smtClean="0">
                <a:solidFill>
                  <a:schemeClr val="tx1"/>
                </a:solidFill>
                <a:latin typeface="Times New Roman" panose="02020603050405020304" pitchFamily="18" charset="0"/>
                <a:cs typeface="Times New Roman" panose="02020603050405020304" pitchFamily="18" charset="0"/>
              </a:rPr>
            </a:br>
            <a:r>
              <a:rPr lang="ru-RU" sz="2400" dirty="0" smtClean="0">
                <a:solidFill>
                  <a:schemeClr val="tx1"/>
                </a:solidFill>
                <a:latin typeface="Times New Roman" panose="02020603050405020304" pitchFamily="18" charset="0"/>
                <a:cs typeface="Times New Roman" panose="02020603050405020304" pitchFamily="18" charset="0"/>
              </a:rPr>
              <a:t>детей </a:t>
            </a:r>
            <a:r>
              <a:rPr lang="ru-RU" sz="2400" dirty="0">
                <a:solidFill>
                  <a:schemeClr val="tx1"/>
                </a:solidFill>
                <a:latin typeface="Times New Roman" panose="02020603050405020304" pitchFamily="18" charset="0"/>
                <a:cs typeface="Times New Roman" panose="02020603050405020304" pitchFamily="18" charset="0"/>
              </a:rPr>
              <a:t>дошкольного возраста</a:t>
            </a:r>
            <a:r>
              <a:rPr lang="ru-RU" sz="2400" dirty="0" smtClean="0">
                <a:solidFill>
                  <a:schemeClr val="tx1"/>
                </a:solidFill>
                <a:latin typeface="Times New Roman" panose="02020603050405020304" pitchFamily="18" charset="0"/>
                <a:cs typeface="Times New Roman" panose="02020603050405020304" pitchFamily="18" charset="0"/>
              </a:rPr>
              <a:t>.</a:t>
            </a:r>
            <a:br>
              <a:rPr lang="ru-RU" sz="2400" dirty="0" smtClean="0">
                <a:solidFill>
                  <a:schemeClr val="tx1"/>
                </a:solidFill>
                <a:latin typeface="Times New Roman" panose="02020603050405020304" pitchFamily="18" charset="0"/>
                <a:cs typeface="Times New Roman" panose="02020603050405020304" pitchFamily="18" charset="0"/>
              </a:rPr>
            </a:br>
            <a:r>
              <a:rPr lang="ru-RU" sz="2400" dirty="0">
                <a:solidFill>
                  <a:schemeClr val="tx1"/>
                </a:solidFill>
                <a:latin typeface="Times New Roman" panose="02020603050405020304" pitchFamily="18" charset="0"/>
                <a:cs typeface="Times New Roman" panose="02020603050405020304" pitchFamily="18" charset="0"/>
              </a:rPr>
              <a:t/>
            </a:r>
            <a:br>
              <a:rPr lang="ru-RU" sz="2400" dirty="0">
                <a:solidFill>
                  <a:schemeClr val="tx1"/>
                </a:solidFill>
                <a:latin typeface="Times New Roman" panose="02020603050405020304" pitchFamily="18" charset="0"/>
                <a:cs typeface="Times New Roman" panose="02020603050405020304" pitchFamily="18" charset="0"/>
              </a:rPr>
            </a:br>
            <a:r>
              <a:rPr lang="ru-RU" sz="2400" b="1" dirty="0">
                <a:solidFill>
                  <a:schemeClr val="tx1"/>
                </a:solidFill>
                <a:latin typeface="Times New Roman" panose="02020603050405020304" pitchFamily="18" charset="0"/>
                <a:cs typeface="Times New Roman" panose="02020603050405020304" pitchFamily="18" charset="0"/>
              </a:rPr>
              <a:t>Совершенствования практических навыков:</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smtClean="0">
                <a:solidFill>
                  <a:schemeClr val="tx1"/>
                </a:solidFill>
                <a:latin typeface="Times New Roman" panose="02020603050405020304" pitchFamily="18" charset="0"/>
                <a:cs typeface="Times New Roman" panose="02020603050405020304" pitchFamily="18" charset="0"/>
              </a:rPr>
              <a:t>обмен </a:t>
            </a:r>
            <a:r>
              <a:rPr lang="ru-RU" sz="2400" dirty="0">
                <a:solidFill>
                  <a:schemeClr val="tx1"/>
                </a:solidFill>
                <a:latin typeface="Times New Roman" panose="02020603050405020304" pitchFamily="18" charset="0"/>
                <a:cs typeface="Times New Roman" panose="02020603050405020304" pitchFamily="18" charset="0"/>
              </a:rPr>
              <a:t>опытом, демонстрация эффективных практик, разработка и апробация новых методических материалов</a:t>
            </a:r>
            <a:r>
              <a:rPr lang="ru-RU" sz="2400" dirty="0" smtClean="0">
                <a:solidFill>
                  <a:schemeClr val="tx1"/>
                </a:solidFill>
                <a:latin typeface="Times New Roman" panose="02020603050405020304" pitchFamily="18" charset="0"/>
                <a:cs typeface="Times New Roman" panose="02020603050405020304" pitchFamily="18" charset="0"/>
              </a:rPr>
              <a:t>.</a:t>
            </a:r>
            <a:br>
              <a:rPr lang="ru-RU" sz="2400" dirty="0" smtClean="0">
                <a:solidFill>
                  <a:schemeClr val="tx1"/>
                </a:solidFill>
                <a:latin typeface="Times New Roman" panose="02020603050405020304" pitchFamily="18" charset="0"/>
                <a:cs typeface="Times New Roman" panose="02020603050405020304" pitchFamily="18" charset="0"/>
              </a:rPr>
            </a:br>
            <a:r>
              <a:rPr lang="ru-RU" sz="2400" dirty="0">
                <a:solidFill>
                  <a:schemeClr val="tx1"/>
                </a:solidFill>
                <a:latin typeface="Times New Roman" panose="02020603050405020304" pitchFamily="18" charset="0"/>
                <a:cs typeface="Times New Roman" panose="02020603050405020304" pitchFamily="18" charset="0"/>
              </a:rPr>
              <a:t/>
            </a:r>
            <a:br>
              <a:rPr lang="ru-RU" sz="2400" dirty="0">
                <a:solidFill>
                  <a:schemeClr val="tx1"/>
                </a:solidFill>
                <a:latin typeface="Times New Roman" panose="02020603050405020304" pitchFamily="18" charset="0"/>
                <a:cs typeface="Times New Roman" panose="02020603050405020304" pitchFamily="18" charset="0"/>
              </a:rPr>
            </a:br>
            <a:r>
              <a:rPr lang="ru-RU" sz="2400" b="1" dirty="0">
                <a:solidFill>
                  <a:schemeClr val="tx1"/>
                </a:solidFill>
                <a:latin typeface="Times New Roman" panose="02020603050405020304" pitchFamily="18" charset="0"/>
                <a:cs typeface="Times New Roman" panose="02020603050405020304" pitchFamily="18" charset="0"/>
              </a:rPr>
              <a:t>Повышения мотивации к профессиональному росту:</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smtClean="0">
                <a:solidFill>
                  <a:schemeClr val="tx1"/>
                </a:solidFill>
                <a:latin typeface="Times New Roman" panose="02020603050405020304" pitchFamily="18" charset="0"/>
                <a:cs typeface="Times New Roman" panose="02020603050405020304" pitchFamily="18" charset="0"/>
              </a:rPr>
              <a:t>создание </a:t>
            </a:r>
            <a:r>
              <a:rPr lang="ru-RU" sz="2400" dirty="0">
                <a:solidFill>
                  <a:schemeClr val="tx1"/>
                </a:solidFill>
                <a:latin typeface="Times New Roman" panose="02020603050405020304" pitchFamily="18" charset="0"/>
                <a:cs typeface="Times New Roman" panose="02020603050405020304" pitchFamily="18" charset="0"/>
              </a:rPr>
              <a:t>благоприятной среды для профессионального общения, самообразования и творческой деятельности.</a:t>
            </a:r>
            <a:br>
              <a:rPr lang="ru-RU" sz="2400" dirty="0">
                <a:solidFill>
                  <a:schemeClr val="tx1"/>
                </a:solidFill>
                <a:latin typeface="Times New Roman" panose="02020603050405020304" pitchFamily="18" charset="0"/>
                <a:cs typeface="Times New Roman" panose="02020603050405020304" pitchFamily="18" charset="0"/>
              </a:rPr>
            </a:br>
            <a:endParaRPr lang="ru-RU"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859197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1097279" y="2479040"/>
            <a:ext cx="5567681" cy="6258560"/>
          </a:xfrm>
        </p:spPr>
        <p:txBody>
          <a:bodyPr/>
          <a:lstStyle/>
          <a:p>
            <a:pPr algn="l"/>
            <a:r>
              <a:rPr lang="ru-RU" sz="2400" b="1" dirty="0">
                <a:solidFill>
                  <a:srgbClr val="FF0000"/>
                </a:solidFill>
                <a:latin typeface="Times New Roman" panose="02020603050405020304" pitchFamily="18" charset="0"/>
                <a:cs typeface="Times New Roman" panose="02020603050405020304" pitchFamily="18" charset="0"/>
              </a:rPr>
              <a:t>Количество участников – 36 человек</a:t>
            </a:r>
            <a:r>
              <a:rPr lang="ru-RU" sz="2400" b="1" dirty="0" smtClean="0">
                <a:solidFill>
                  <a:srgbClr val="FF0000"/>
                </a:solidFill>
                <a:latin typeface="Times New Roman" panose="02020603050405020304" pitchFamily="18" charset="0"/>
                <a:cs typeface="Times New Roman" panose="02020603050405020304" pitchFamily="18" charset="0"/>
              </a:rPr>
              <a:t>.</a:t>
            </a:r>
            <a:br>
              <a:rPr lang="ru-RU" sz="2400" b="1" dirty="0" smtClean="0">
                <a:solidFill>
                  <a:srgbClr val="FF0000"/>
                </a:solidFill>
                <a:latin typeface="Times New Roman" panose="02020603050405020304" pitchFamily="18" charset="0"/>
                <a:cs typeface="Times New Roman" panose="02020603050405020304" pitchFamily="18" charset="0"/>
              </a:rPr>
            </a:br>
            <a:r>
              <a:rPr lang="ru-RU" sz="2400" b="1" dirty="0">
                <a:solidFill>
                  <a:srgbClr val="FF0000"/>
                </a:solidFill>
                <a:latin typeface="Times New Roman" panose="02020603050405020304" pitchFamily="18" charset="0"/>
                <a:cs typeface="Times New Roman" panose="02020603050405020304" pitchFamily="18" charset="0"/>
              </a:rPr>
              <a:t/>
            </a:r>
            <a:br>
              <a:rPr lang="ru-RU" sz="2400" b="1" dirty="0">
                <a:solidFill>
                  <a:srgbClr val="FF0000"/>
                </a:solidFill>
                <a:latin typeface="Times New Roman" panose="02020603050405020304" pitchFamily="18" charset="0"/>
                <a:cs typeface="Times New Roman" panose="02020603050405020304" pitchFamily="18" charset="0"/>
              </a:rPr>
            </a:br>
            <a:r>
              <a:rPr lang="ru-RU" sz="2400" b="1" dirty="0">
                <a:solidFill>
                  <a:srgbClr val="0070C0"/>
                </a:solidFill>
                <a:latin typeface="Times New Roman" panose="02020603050405020304" pitchFamily="18" charset="0"/>
                <a:cs typeface="Times New Roman" panose="02020603050405020304" pitchFamily="18" charset="0"/>
              </a:rPr>
              <a:t>В течение </a:t>
            </a:r>
            <a:r>
              <a:rPr lang="ru-RU" sz="2400" b="1" dirty="0" smtClean="0">
                <a:solidFill>
                  <a:srgbClr val="0070C0"/>
                </a:solidFill>
                <a:latin typeface="Times New Roman" panose="02020603050405020304" pitchFamily="18" charset="0"/>
                <a:cs typeface="Times New Roman" panose="02020603050405020304" pitchFamily="18" charset="0"/>
              </a:rPr>
              <a:t>2024-2025 </a:t>
            </a:r>
            <a:r>
              <a:rPr lang="ru-RU" sz="2400" b="1" dirty="0">
                <a:solidFill>
                  <a:srgbClr val="0070C0"/>
                </a:solidFill>
                <a:latin typeface="Times New Roman" panose="02020603050405020304" pitchFamily="18" charset="0"/>
                <a:cs typeface="Times New Roman" panose="02020603050405020304" pitchFamily="18" charset="0"/>
              </a:rPr>
              <a:t>учебного года было </a:t>
            </a:r>
            <a:r>
              <a:rPr lang="ru-RU" sz="2400" b="1" dirty="0" smtClean="0">
                <a:solidFill>
                  <a:srgbClr val="0070C0"/>
                </a:solidFill>
                <a:latin typeface="Times New Roman" panose="02020603050405020304" pitchFamily="18" charset="0"/>
                <a:cs typeface="Times New Roman" panose="02020603050405020304" pitchFamily="18" charset="0"/>
              </a:rPr>
              <a:t>проведено 4 заседания:</a:t>
            </a:r>
            <a:r>
              <a:rPr lang="ru-RU" sz="2400" b="1" dirty="0">
                <a:solidFill>
                  <a:srgbClr val="0070C0"/>
                </a:solidFill>
                <a:latin typeface="Times New Roman" panose="02020603050405020304" pitchFamily="18" charset="0"/>
                <a:cs typeface="Times New Roman" panose="02020603050405020304" pitchFamily="18" charset="0"/>
              </a:rPr>
              <a:t/>
            </a:r>
            <a:br>
              <a:rPr lang="ru-RU" sz="2400" b="1" dirty="0">
                <a:solidFill>
                  <a:srgbClr val="0070C0"/>
                </a:solidFill>
                <a:latin typeface="Times New Roman" panose="02020603050405020304" pitchFamily="18" charset="0"/>
                <a:cs typeface="Times New Roman" panose="02020603050405020304" pitchFamily="18" charset="0"/>
              </a:rPr>
            </a:br>
            <a:r>
              <a:rPr lang="ru-RU" sz="2400" b="1" dirty="0" smtClean="0">
                <a:solidFill>
                  <a:schemeClr val="tx1"/>
                </a:solidFill>
                <a:latin typeface="Times New Roman" panose="02020603050405020304" pitchFamily="18" charset="0"/>
                <a:cs typeface="Times New Roman" panose="02020603050405020304" pitchFamily="18" charset="0"/>
              </a:rPr>
              <a:t>1. Круглый стол</a:t>
            </a:r>
            <a:r>
              <a:rPr lang="ru-RU" sz="2400" b="1" dirty="0">
                <a:solidFill>
                  <a:schemeClr val="tx1"/>
                </a:solidFill>
                <a:latin typeface="Times New Roman" panose="02020603050405020304" pitchFamily="18" charset="0"/>
                <a:cs typeface="Times New Roman" panose="02020603050405020304" pitchFamily="18" charset="0"/>
              </a:rPr>
              <a:t/>
            </a:r>
            <a:br>
              <a:rPr lang="ru-RU" sz="2400" b="1" dirty="0">
                <a:solidFill>
                  <a:schemeClr val="tx1"/>
                </a:solidFill>
                <a:latin typeface="Times New Roman" panose="02020603050405020304" pitchFamily="18" charset="0"/>
                <a:cs typeface="Times New Roman" panose="02020603050405020304" pitchFamily="18" charset="0"/>
              </a:rPr>
            </a:br>
            <a:r>
              <a:rPr lang="ru-RU" sz="2400" b="1" dirty="0">
                <a:solidFill>
                  <a:schemeClr val="tx1"/>
                </a:solidFill>
                <a:latin typeface="Times New Roman" panose="02020603050405020304" pitchFamily="18" charset="0"/>
                <a:cs typeface="Times New Roman" panose="02020603050405020304" pitchFamily="18" charset="0"/>
              </a:rPr>
              <a:t>«Работа с родителями в рамках познавательного развития детей</a:t>
            </a:r>
            <a:r>
              <a:rPr lang="ru-RU" sz="2400" b="1" dirty="0" smtClean="0">
                <a:solidFill>
                  <a:schemeClr val="tx1"/>
                </a:solidFill>
                <a:latin typeface="Times New Roman" panose="02020603050405020304" pitchFamily="18" charset="0"/>
                <a:cs typeface="Times New Roman" panose="02020603050405020304" pitchFamily="18" charset="0"/>
              </a:rPr>
              <a:t>».</a:t>
            </a:r>
            <a:br>
              <a:rPr lang="ru-RU" sz="2400" b="1" dirty="0" smtClean="0">
                <a:solidFill>
                  <a:schemeClr val="tx1"/>
                </a:solidFill>
                <a:latin typeface="Times New Roman" panose="02020603050405020304" pitchFamily="18" charset="0"/>
                <a:cs typeface="Times New Roman" panose="02020603050405020304" pitchFamily="18" charset="0"/>
              </a:rPr>
            </a:br>
            <a:r>
              <a:rPr lang="ru-RU" sz="2400" b="1" dirty="0" smtClean="0">
                <a:solidFill>
                  <a:schemeClr val="tx1"/>
                </a:solidFill>
                <a:latin typeface="Times New Roman" panose="02020603050405020304" pitchFamily="18" charset="0"/>
                <a:cs typeface="Times New Roman" panose="02020603050405020304" pitchFamily="18" charset="0"/>
              </a:rPr>
              <a:t/>
            </a:r>
            <a:br>
              <a:rPr lang="ru-RU" sz="2400" b="1" dirty="0" smtClean="0">
                <a:solidFill>
                  <a:schemeClr val="tx1"/>
                </a:solidFill>
                <a:latin typeface="Times New Roman" panose="02020603050405020304" pitchFamily="18" charset="0"/>
                <a:cs typeface="Times New Roman" panose="02020603050405020304" pitchFamily="18" charset="0"/>
              </a:rPr>
            </a:br>
            <a:r>
              <a:rPr lang="ru-RU" sz="2400" b="1" dirty="0" smtClean="0">
                <a:solidFill>
                  <a:schemeClr val="tx1"/>
                </a:solidFill>
                <a:latin typeface="Times New Roman" panose="02020603050405020304" pitchFamily="18" charset="0"/>
                <a:cs typeface="Times New Roman" panose="02020603050405020304" pitchFamily="18" charset="0"/>
              </a:rPr>
              <a:t>2</a:t>
            </a:r>
            <a:r>
              <a:rPr lang="ru-RU" sz="2400" b="1" dirty="0">
                <a:solidFill>
                  <a:schemeClr val="tx1"/>
                </a:solidFill>
                <a:latin typeface="Times New Roman" panose="02020603050405020304" pitchFamily="18" charset="0"/>
                <a:cs typeface="Times New Roman" panose="02020603050405020304" pitchFamily="18" charset="0"/>
              </a:rPr>
              <a:t>. Мастер-класс «Формирование у детей дошкольного возраста математических представлений посредством игровых технологий</a:t>
            </a:r>
            <a:r>
              <a:rPr lang="ru-RU" sz="2400" b="1" dirty="0" smtClean="0">
                <a:solidFill>
                  <a:schemeClr val="tx1"/>
                </a:solidFill>
                <a:latin typeface="Times New Roman" panose="02020603050405020304" pitchFamily="18" charset="0"/>
                <a:cs typeface="Times New Roman" panose="02020603050405020304" pitchFamily="18" charset="0"/>
              </a:rPr>
              <a:t>».</a:t>
            </a:r>
            <a:br>
              <a:rPr lang="ru-RU" sz="2400" b="1" dirty="0" smtClean="0">
                <a:solidFill>
                  <a:schemeClr val="tx1"/>
                </a:solidFill>
                <a:latin typeface="Times New Roman" panose="02020603050405020304" pitchFamily="18" charset="0"/>
                <a:cs typeface="Times New Roman" panose="02020603050405020304" pitchFamily="18" charset="0"/>
              </a:rPr>
            </a:br>
            <a:r>
              <a:rPr lang="ru-RU" sz="2400" b="1" dirty="0">
                <a:solidFill>
                  <a:schemeClr val="tx1"/>
                </a:solidFill>
                <a:latin typeface="Times New Roman" panose="02020603050405020304" pitchFamily="18" charset="0"/>
                <a:cs typeface="Times New Roman" panose="02020603050405020304" pitchFamily="18" charset="0"/>
              </a:rPr>
              <a:t/>
            </a:r>
            <a:br>
              <a:rPr lang="ru-RU" sz="2400" b="1" dirty="0">
                <a:solidFill>
                  <a:schemeClr val="tx1"/>
                </a:solidFill>
                <a:latin typeface="Times New Roman" panose="02020603050405020304" pitchFamily="18" charset="0"/>
                <a:cs typeface="Times New Roman" panose="02020603050405020304" pitchFamily="18" charset="0"/>
              </a:rPr>
            </a:br>
            <a:r>
              <a:rPr lang="ru-RU" sz="2400" b="1" dirty="0" smtClean="0">
                <a:solidFill>
                  <a:schemeClr val="tx1"/>
                </a:solidFill>
                <a:latin typeface="Times New Roman" panose="02020603050405020304" pitchFamily="18" charset="0"/>
                <a:cs typeface="Times New Roman" panose="02020603050405020304" pitchFamily="18" charset="0"/>
              </a:rPr>
              <a:t>3</a:t>
            </a:r>
            <a:r>
              <a:rPr lang="ru-RU" sz="2400" b="1" dirty="0">
                <a:solidFill>
                  <a:schemeClr val="tx1"/>
                </a:solidFill>
                <a:latin typeface="Times New Roman" panose="02020603050405020304" pitchFamily="18" charset="0"/>
                <a:cs typeface="Times New Roman" panose="02020603050405020304" pitchFamily="18" charset="0"/>
              </a:rPr>
              <a:t>. Витрина педагогического опыта «Творчество педагога как условие развития педагогического мастерства</a:t>
            </a:r>
            <a:r>
              <a:rPr lang="ru-RU" sz="2400" b="1" dirty="0" smtClean="0">
                <a:solidFill>
                  <a:schemeClr val="tx1"/>
                </a:solidFill>
                <a:latin typeface="Times New Roman" panose="02020603050405020304" pitchFamily="18" charset="0"/>
                <a:cs typeface="Times New Roman" panose="02020603050405020304" pitchFamily="18" charset="0"/>
              </a:rPr>
              <a:t>».</a:t>
            </a:r>
            <a:br>
              <a:rPr lang="ru-RU" sz="2400" b="1" dirty="0" smtClean="0">
                <a:solidFill>
                  <a:schemeClr val="tx1"/>
                </a:solidFill>
                <a:latin typeface="Times New Roman" panose="02020603050405020304" pitchFamily="18" charset="0"/>
                <a:cs typeface="Times New Roman" panose="02020603050405020304" pitchFamily="18" charset="0"/>
              </a:rPr>
            </a:br>
            <a:r>
              <a:rPr lang="ru-RU" sz="2400" b="1" dirty="0" smtClean="0">
                <a:solidFill>
                  <a:schemeClr val="tx1"/>
                </a:solidFill>
                <a:latin typeface="Times New Roman" panose="02020603050405020304" pitchFamily="18" charset="0"/>
                <a:cs typeface="Times New Roman" panose="02020603050405020304" pitchFamily="18" charset="0"/>
              </a:rPr>
              <a:t/>
            </a:r>
            <a:br>
              <a:rPr lang="ru-RU" sz="2400" b="1" dirty="0" smtClean="0">
                <a:solidFill>
                  <a:schemeClr val="tx1"/>
                </a:solidFill>
                <a:latin typeface="Times New Roman" panose="02020603050405020304" pitchFamily="18" charset="0"/>
                <a:cs typeface="Times New Roman" panose="02020603050405020304" pitchFamily="18" charset="0"/>
              </a:rPr>
            </a:br>
            <a:r>
              <a:rPr lang="ru-RU" sz="2400" b="1" dirty="0" smtClean="0">
                <a:solidFill>
                  <a:schemeClr val="tx1"/>
                </a:solidFill>
                <a:latin typeface="Times New Roman" panose="02020603050405020304" pitchFamily="18" charset="0"/>
                <a:cs typeface="Times New Roman" panose="02020603050405020304" pitchFamily="18" charset="0"/>
              </a:rPr>
              <a:t>4</a:t>
            </a:r>
            <a:r>
              <a:rPr lang="ru-RU" sz="2400" b="1" dirty="0">
                <a:solidFill>
                  <a:schemeClr val="tx1"/>
                </a:solidFill>
                <a:latin typeface="Times New Roman" panose="02020603050405020304" pitchFamily="18" charset="0"/>
                <a:cs typeface="Times New Roman" panose="02020603050405020304" pitchFamily="18" charset="0"/>
              </a:rPr>
              <a:t>. «Подведение итогов работы </a:t>
            </a:r>
            <a:r>
              <a:rPr lang="ru-RU" sz="2400" b="1" dirty="0" smtClean="0">
                <a:solidFill>
                  <a:schemeClr val="tx1"/>
                </a:solidFill>
                <a:latin typeface="Times New Roman" panose="02020603050405020304" pitchFamily="18" charset="0"/>
                <a:cs typeface="Times New Roman" panose="02020603050405020304" pitchFamily="18" charset="0"/>
              </a:rPr>
              <a:t>ГМО».</a:t>
            </a:r>
            <a:br>
              <a:rPr lang="ru-RU" sz="2400" b="1" dirty="0" smtClean="0">
                <a:solidFill>
                  <a:schemeClr val="tx1"/>
                </a:solidFill>
                <a:latin typeface="Times New Roman" panose="02020603050405020304" pitchFamily="18" charset="0"/>
                <a:cs typeface="Times New Roman" panose="02020603050405020304" pitchFamily="18" charset="0"/>
              </a:rPr>
            </a:br>
            <a:r>
              <a:rPr lang="ru-RU" sz="2400" b="1" dirty="0" smtClean="0">
                <a:solidFill>
                  <a:schemeClr val="tx1"/>
                </a:solidFill>
                <a:latin typeface="Times New Roman" panose="02020603050405020304" pitchFamily="18" charset="0"/>
                <a:cs typeface="Times New Roman" panose="02020603050405020304" pitchFamily="18" charset="0"/>
              </a:rPr>
              <a:t/>
            </a:r>
            <a:br>
              <a:rPr lang="ru-RU" sz="2400" b="1" dirty="0" smtClean="0">
                <a:solidFill>
                  <a:schemeClr val="tx1"/>
                </a:solidFill>
                <a:latin typeface="Times New Roman" panose="02020603050405020304" pitchFamily="18" charset="0"/>
                <a:cs typeface="Times New Roman" panose="02020603050405020304" pitchFamily="18" charset="0"/>
              </a:rPr>
            </a:br>
            <a:endParaRPr lang="ru-RU" sz="2400" dirty="0">
              <a:solidFill>
                <a:schemeClr val="tx1"/>
              </a:solidFill>
            </a:endParaRPr>
          </a:p>
        </p:txBody>
      </p:sp>
    </p:spTree>
    <p:extLst>
      <p:ext uri="{BB962C8B-B14F-4D97-AF65-F5344CB8AC3E}">
        <p14:creationId xmlns:p14="http://schemas.microsoft.com/office/powerpoint/2010/main" val="41266485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873761" y="1463040"/>
            <a:ext cx="5811520" cy="6177280"/>
          </a:xfrm>
        </p:spPr>
        <p:txBody>
          <a:bodyPr/>
          <a:lstStyle/>
          <a:p>
            <a:r>
              <a:rPr lang="ru-RU" sz="2400" b="1" dirty="0">
                <a:solidFill>
                  <a:schemeClr val="tx1"/>
                </a:solidFill>
                <a:latin typeface="Times New Roman" panose="02020603050405020304" pitchFamily="18" charset="0"/>
                <a:cs typeface="Times New Roman" panose="02020603050405020304" pitchFamily="18" charset="0"/>
              </a:rPr>
              <a:t>В начале учебного года методическое объединение определило ряд целей, и к настоящему моменту их удалось реализовать в полном объеме. Особое внимание уделялось развитию профессиональных навыков воспитателей, и были созданы все необходимые ресурсы для их </a:t>
            </a:r>
            <a:r>
              <a:rPr lang="ru-RU" sz="2400" b="1" dirty="0" smtClean="0">
                <a:solidFill>
                  <a:schemeClr val="tx1"/>
                </a:solidFill>
                <a:latin typeface="Times New Roman" panose="02020603050405020304" pitchFamily="18" charset="0"/>
                <a:cs typeface="Times New Roman" panose="02020603050405020304" pitchFamily="18" charset="0"/>
              </a:rPr>
              <a:t>роста.</a:t>
            </a:r>
            <a:br>
              <a:rPr lang="ru-RU" sz="2400" b="1" dirty="0" smtClean="0">
                <a:solidFill>
                  <a:schemeClr val="tx1"/>
                </a:solidFill>
                <a:latin typeface="Times New Roman" panose="02020603050405020304" pitchFamily="18" charset="0"/>
                <a:cs typeface="Times New Roman" panose="02020603050405020304" pitchFamily="18" charset="0"/>
              </a:rPr>
            </a:br>
            <a:r>
              <a:rPr lang="ru-RU" sz="2400" b="1" dirty="0">
                <a:solidFill>
                  <a:schemeClr val="tx1"/>
                </a:solidFill>
                <a:latin typeface="Times New Roman" panose="02020603050405020304" pitchFamily="18" charset="0"/>
                <a:cs typeface="Times New Roman" panose="02020603050405020304" pitchFamily="18" charset="0"/>
              </a:rPr>
              <a:t/>
            </a:r>
            <a:br>
              <a:rPr lang="ru-RU" sz="2400" b="1" dirty="0">
                <a:solidFill>
                  <a:schemeClr val="tx1"/>
                </a:solidFill>
                <a:latin typeface="Times New Roman" panose="02020603050405020304" pitchFamily="18" charset="0"/>
                <a:cs typeface="Times New Roman" panose="02020603050405020304" pitchFamily="18" charset="0"/>
              </a:rPr>
            </a:br>
            <a:r>
              <a:rPr lang="ru-RU" sz="2400" b="1" dirty="0">
                <a:solidFill>
                  <a:schemeClr val="tx1"/>
                </a:solidFill>
                <a:latin typeface="Times New Roman" panose="02020603050405020304" pitchFamily="18" charset="0"/>
                <a:cs typeface="Times New Roman" panose="02020603050405020304" pitchFamily="18" charset="0"/>
              </a:rPr>
              <a:t>В этом учебном году работа методического </a:t>
            </a:r>
            <a:r>
              <a:rPr lang="ru-RU" sz="2400" b="1" dirty="0" smtClean="0">
                <a:solidFill>
                  <a:schemeClr val="tx1"/>
                </a:solidFill>
                <a:latin typeface="Times New Roman" panose="02020603050405020304" pitchFamily="18" charset="0"/>
                <a:cs typeface="Times New Roman" panose="02020603050405020304" pitchFamily="18" charset="0"/>
              </a:rPr>
              <a:t>объединения </a:t>
            </a:r>
            <a:r>
              <a:rPr lang="ru-RU" sz="2400" b="1" dirty="0">
                <a:solidFill>
                  <a:schemeClr val="tx1"/>
                </a:solidFill>
                <a:latin typeface="Times New Roman" panose="02020603050405020304" pitchFamily="18" charset="0"/>
                <a:cs typeface="Times New Roman" panose="02020603050405020304" pitchFamily="18" charset="0"/>
              </a:rPr>
              <a:t>была сосредоточена главным образом на обмене </a:t>
            </a:r>
            <a:r>
              <a:rPr lang="ru-RU" sz="2400" b="1" dirty="0" smtClean="0">
                <a:solidFill>
                  <a:schemeClr val="tx1"/>
                </a:solidFill>
                <a:latin typeface="Times New Roman" panose="02020603050405020304" pitchFamily="18" charset="0"/>
                <a:cs typeface="Times New Roman" panose="02020603050405020304" pitchFamily="18" charset="0"/>
              </a:rPr>
              <a:t>практическим опытом </a:t>
            </a:r>
            <a:r>
              <a:rPr lang="ru-RU" sz="2400" b="1" dirty="0">
                <a:solidFill>
                  <a:schemeClr val="tx1"/>
                </a:solidFill>
                <a:latin typeface="Times New Roman" panose="02020603050405020304" pitchFamily="18" charset="0"/>
                <a:cs typeface="Times New Roman" panose="02020603050405020304" pitchFamily="18" charset="0"/>
              </a:rPr>
              <a:t>между </a:t>
            </a:r>
            <a:r>
              <a:rPr lang="ru-RU" sz="2400" b="1" dirty="0" smtClean="0">
                <a:solidFill>
                  <a:schemeClr val="tx1"/>
                </a:solidFill>
                <a:latin typeface="Times New Roman" panose="02020603050405020304" pitchFamily="18" charset="0"/>
                <a:cs typeface="Times New Roman" panose="02020603050405020304" pitchFamily="18" charset="0"/>
              </a:rPr>
              <a:t>педагогами.</a:t>
            </a:r>
            <a:br>
              <a:rPr lang="ru-RU" sz="2400" b="1" dirty="0" smtClean="0">
                <a:solidFill>
                  <a:schemeClr val="tx1"/>
                </a:solidFill>
                <a:latin typeface="Times New Roman" panose="02020603050405020304" pitchFamily="18" charset="0"/>
                <a:cs typeface="Times New Roman" panose="02020603050405020304" pitchFamily="18" charset="0"/>
              </a:rPr>
            </a:br>
            <a:r>
              <a:rPr lang="ru-RU" sz="2400" b="1" dirty="0" smtClean="0">
                <a:solidFill>
                  <a:schemeClr val="tx1"/>
                </a:solidFill>
                <a:latin typeface="Times New Roman" panose="02020603050405020304" pitchFamily="18" charset="0"/>
                <a:cs typeface="Times New Roman" panose="02020603050405020304" pitchFamily="18" charset="0"/>
              </a:rPr>
              <a:t/>
            </a:r>
            <a:br>
              <a:rPr lang="ru-RU" sz="2400" b="1" dirty="0" smtClean="0">
                <a:solidFill>
                  <a:schemeClr val="tx1"/>
                </a:solidFill>
                <a:latin typeface="Times New Roman" panose="02020603050405020304" pitchFamily="18" charset="0"/>
                <a:cs typeface="Times New Roman" panose="02020603050405020304" pitchFamily="18" charset="0"/>
              </a:rPr>
            </a:br>
            <a:endParaRPr lang="ru-RU" sz="24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596016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934720" y="2133600"/>
            <a:ext cx="5730240" cy="6555641"/>
          </a:xfrm>
          <a:prstGeom prst="rect">
            <a:avLst/>
          </a:prstGeom>
          <a:noFill/>
        </p:spPr>
        <p:txBody>
          <a:bodyPr wrap="square" rtlCol="0">
            <a:spAutoFit/>
          </a:bodyPr>
          <a:lstStyle/>
          <a:p>
            <a:r>
              <a:rPr lang="ru-RU" sz="2800" dirty="0">
                <a:latin typeface="Times New Roman" panose="02020603050405020304" pitchFamily="18" charset="0"/>
                <a:cs typeface="Times New Roman" panose="02020603050405020304" pitchFamily="18" charset="0"/>
              </a:rPr>
              <a:t>Из общего числа педагогов посещающих ГМО приняли участие с обобщением и</a:t>
            </a:r>
          </a:p>
          <a:p>
            <a:r>
              <a:rPr lang="ru-RU" sz="2800" dirty="0">
                <a:latin typeface="Times New Roman" panose="02020603050405020304" pitchFamily="18" charset="0"/>
                <a:cs typeface="Times New Roman" panose="02020603050405020304" pitchFamily="18" charset="0"/>
              </a:rPr>
              <a:t>распространением своего опыта: </a:t>
            </a:r>
            <a:r>
              <a:rPr lang="ru-RU" sz="2800" dirty="0" smtClean="0">
                <a:latin typeface="Times New Roman" panose="02020603050405020304" pitchFamily="18" charset="0"/>
                <a:cs typeface="Times New Roman" panose="02020603050405020304" pitchFamily="18" charset="0"/>
              </a:rPr>
              <a:t>18 </a:t>
            </a:r>
            <a:r>
              <a:rPr lang="ru-RU" sz="2800" dirty="0">
                <a:latin typeface="Times New Roman" panose="02020603050405020304" pitchFamily="18" charset="0"/>
                <a:cs typeface="Times New Roman" panose="02020603050405020304" pitchFamily="18" charset="0"/>
              </a:rPr>
              <a:t>человек - это </a:t>
            </a:r>
            <a:r>
              <a:rPr lang="ru-RU" sz="2800" dirty="0" smtClean="0">
                <a:latin typeface="Times New Roman" panose="02020603050405020304" pitchFamily="18" charset="0"/>
                <a:cs typeface="Times New Roman" panose="02020603050405020304" pitchFamily="18" charset="0"/>
              </a:rPr>
              <a:t>65% </a:t>
            </a:r>
            <a:r>
              <a:rPr lang="ru-RU" sz="2800" dirty="0">
                <a:latin typeface="Times New Roman" panose="02020603050405020304" pitchFamily="18" charset="0"/>
                <a:cs typeface="Times New Roman" panose="02020603050405020304" pitchFamily="18" charset="0"/>
              </a:rPr>
              <a:t>от общего количества участников</a:t>
            </a:r>
            <a:r>
              <a:rPr lang="ru-RU" sz="2800" dirty="0" smtClean="0">
                <a:latin typeface="Times New Roman" panose="02020603050405020304" pitchFamily="18" charset="0"/>
                <a:cs typeface="Times New Roman" panose="02020603050405020304" pitchFamily="18" charset="0"/>
              </a:rPr>
              <a:t>.</a:t>
            </a:r>
          </a:p>
          <a:p>
            <a:endParaRPr lang="ru-RU" sz="2800" dirty="0">
              <a:latin typeface="Times New Roman" panose="02020603050405020304" pitchFamily="18" charset="0"/>
              <a:cs typeface="Times New Roman" panose="02020603050405020304" pitchFamily="18" charset="0"/>
            </a:endParaRPr>
          </a:p>
          <a:p>
            <a:r>
              <a:rPr lang="ru-RU" sz="2800" dirty="0">
                <a:latin typeface="Times New Roman" panose="02020603050405020304" pitchFamily="18" charset="0"/>
                <a:cs typeface="Times New Roman" panose="02020603050405020304" pitchFamily="18" charset="0"/>
              </a:rPr>
              <a:t>Приняли участие в обсуждениях: </a:t>
            </a:r>
            <a:r>
              <a:rPr lang="ru-RU" sz="2800" dirty="0" smtClean="0">
                <a:latin typeface="Times New Roman" panose="02020603050405020304" pitchFamily="18" charset="0"/>
                <a:cs typeface="Times New Roman" panose="02020603050405020304" pitchFamily="18" charset="0"/>
              </a:rPr>
              <a:t>22 </a:t>
            </a:r>
            <a:r>
              <a:rPr lang="ru-RU" sz="2800" dirty="0">
                <a:latin typeface="Times New Roman" panose="02020603050405020304" pitchFamily="18" charset="0"/>
                <a:cs typeface="Times New Roman" panose="02020603050405020304" pitchFamily="18" charset="0"/>
              </a:rPr>
              <a:t>педагогов - это </a:t>
            </a:r>
            <a:r>
              <a:rPr lang="ru-RU" sz="2800" dirty="0" smtClean="0">
                <a:latin typeface="Times New Roman" panose="02020603050405020304" pitchFamily="18" charset="0"/>
                <a:cs typeface="Times New Roman" panose="02020603050405020304" pitchFamily="18" charset="0"/>
              </a:rPr>
              <a:t>80% </a:t>
            </a:r>
            <a:r>
              <a:rPr lang="ru-RU" sz="2800" dirty="0">
                <a:latin typeface="Times New Roman" panose="02020603050405020304" pitchFamily="18" charset="0"/>
                <a:cs typeface="Times New Roman" panose="02020603050405020304" pitchFamily="18" charset="0"/>
              </a:rPr>
              <a:t>от общего количества участников</a:t>
            </a:r>
            <a:r>
              <a:rPr lang="ru-RU" sz="2800" dirty="0" smtClean="0">
                <a:latin typeface="Times New Roman" panose="02020603050405020304" pitchFamily="18" charset="0"/>
                <a:cs typeface="Times New Roman" panose="02020603050405020304" pitchFamily="18" charset="0"/>
              </a:rPr>
              <a:t>.</a:t>
            </a:r>
          </a:p>
          <a:p>
            <a:endParaRPr lang="ru-RU" sz="2800" dirty="0">
              <a:latin typeface="Times New Roman" panose="02020603050405020304" pitchFamily="18" charset="0"/>
              <a:cs typeface="Times New Roman" panose="02020603050405020304" pitchFamily="18" charset="0"/>
            </a:endParaRPr>
          </a:p>
          <a:p>
            <a:r>
              <a:rPr lang="ru-RU" sz="2800" dirty="0">
                <a:latin typeface="Times New Roman" panose="02020603050405020304" pitchFamily="18" charset="0"/>
                <a:cs typeface="Times New Roman" panose="02020603050405020304" pitchFamily="18" charset="0"/>
              </a:rPr>
              <a:t>Не посещали ГМО </a:t>
            </a:r>
            <a:r>
              <a:rPr lang="ru-RU" sz="2800" dirty="0" smtClean="0">
                <a:latin typeface="Times New Roman" panose="02020603050405020304" pitchFamily="18" charset="0"/>
                <a:cs typeface="Times New Roman" panose="02020603050405020304" pitchFamily="18" charset="0"/>
              </a:rPr>
              <a:t>8 </a:t>
            </a:r>
            <a:r>
              <a:rPr lang="ru-RU" sz="2800" dirty="0">
                <a:latin typeface="Times New Roman" panose="02020603050405020304" pitchFamily="18" charset="0"/>
                <a:cs typeface="Times New Roman" panose="02020603050405020304" pitchFamily="18" charset="0"/>
              </a:rPr>
              <a:t>педагогов из зарегистрировавшихся на начало учебного года  – </a:t>
            </a:r>
            <a:r>
              <a:rPr lang="ru-RU" sz="2800" dirty="0" smtClean="0">
                <a:latin typeface="Times New Roman" panose="02020603050405020304" pitchFamily="18" charset="0"/>
                <a:cs typeface="Times New Roman" panose="02020603050405020304" pitchFamily="18" charset="0"/>
              </a:rPr>
              <a:t>28% </a:t>
            </a:r>
            <a:r>
              <a:rPr lang="ru-RU" sz="2800" dirty="0">
                <a:latin typeface="Times New Roman" panose="02020603050405020304" pitchFamily="18" charset="0"/>
                <a:cs typeface="Times New Roman" panose="02020603050405020304" pitchFamily="18" charset="0"/>
              </a:rPr>
              <a:t>от общего количества участников.</a:t>
            </a:r>
          </a:p>
        </p:txBody>
      </p:sp>
    </p:spTree>
    <p:extLst>
      <p:ext uri="{BB962C8B-B14F-4D97-AF65-F5344CB8AC3E}">
        <p14:creationId xmlns:p14="http://schemas.microsoft.com/office/powerpoint/2010/main" val="21930706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995679" y="2824480"/>
            <a:ext cx="5506721" cy="5201920"/>
          </a:xfrm>
        </p:spPr>
        <p:txBody>
          <a:bodyPr/>
          <a:lstStyle/>
          <a:p>
            <a:pPr algn="l"/>
            <a:r>
              <a:rPr lang="ru-RU" sz="2800" b="1" dirty="0" smtClean="0">
                <a:solidFill>
                  <a:srgbClr val="FF0000"/>
                </a:solidFill>
                <a:latin typeface="Times New Roman" panose="02020603050405020304" pitchFamily="18" charset="0"/>
                <a:cs typeface="Times New Roman" panose="02020603050405020304" pitchFamily="18" charset="0"/>
              </a:rPr>
              <a:t>Наиболее активные участники ГМО в 2024-25 учебном году:</a:t>
            </a:r>
            <a:br>
              <a:rPr lang="ru-RU" sz="2800" b="1" dirty="0" smtClean="0">
                <a:solidFill>
                  <a:srgbClr val="FF0000"/>
                </a:solidFill>
                <a:latin typeface="Times New Roman" panose="02020603050405020304" pitchFamily="18" charset="0"/>
                <a:cs typeface="Times New Roman" panose="02020603050405020304" pitchFamily="18" charset="0"/>
              </a:rPr>
            </a:br>
            <a:r>
              <a:rPr lang="ru-RU" sz="2800" b="1" dirty="0" smtClean="0">
                <a:solidFill>
                  <a:srgbClr val="FF0000"/>
                </a:solidFill>
                <a:latin typeface="Times New Roman" panose="02020603050405020304" pitchFamily="18" charset="0"/>
                <a:cs typeface="Times New Roman" panose="02020603050405020304" pitchFamily="18" charset="0"/>
              </a:rPr>
              <a:t/>
            </a:r>
            <a:br>
              <a:rPr lang="ru-RU" sz="2800" b="1" dirty="0" smtClean="0">
                <a:solidFill>
                  <a:srgbClr val="FF0000"/>
                </a:solidFill>
                <a:latin typeface="Times New Roman" panose="02020603050405020304" pitchFamily="18" charset="0"/>
                <a:cs typeface="Times New Roman" panose="02020603050405020304" pitchFamily="18" charset="0"/>
              </a:rPr>
            </a:br>
            <a:r>
              <a:rPr lang="ru-RU" sz="2400" b="1" dirty="0" smtClean="0">
                <a:solidFill>
                  <a:srgbClr val="0070C0"/>
                </a:solidFill>
                <a:latin typeface="Times New Roman" panose="02020603050405020304" pitchFamily="18" charset="0"/>
                <a:cs typeface="Times New Roman" panose="02020603050405020304" pitchFamily="18" charset="0"/>
              </a:rPr>
              <a:t>1</a:t>
            </a:r>
            <a:r>
              <a:rPr lang="ru-RU" sz="2000" b="1" dirty="0" smtClean="0">
                <a:solidFill>
                  <a:srgbClr val="0070C0"/>
                </a:solidFill>
                <a:latin typeface="Times New Roman" panose="02020603050405020304" pitchFamily="18" charset="0"/>
                <a:cs typeface="Times New Roman" panose="02020603050405020304" pitchFamily="18" charset="0"/>
              </a:rPr>
              <a:t>. </a:t>
            </a:r>
            <a:r>
              <a:rPr lang="ru-RU" sz="2000" b="1" u="sng" dirty="0" smtClean="0">
                <a:solidFill>
                  <a:srgbClr val="0070C0"/>
                </a:solidFill>
                <a:latin typeface="Times New Roman" panose="02020603050405020304" pitchFamily="18" charset="0"/>
                <a:cs typeface="Times New Roman" panose="02020603050405020304" pitchFamily="18" charset="0"/>
              </a:rPr>
              <a:t>Афанасьева Александра Михайловна</a:t>
            </a:r>
            <a:br>
              <a:rPr lang="ru-RU" sz="2000" b="1" u="sng" dirty="0" smtClean="0">
                <a:solidFill>
                  <a:srgbClr val="0070C0"/>
                </a:solidFill>
                <a:latin typeface="Times New Roman" panose="02020603050405020304" pitchFamily="18" charset="0"/>
                <a:cs typeface="Times New Roman" panose="02020603050405020304" pitchFamily="18" charset="0"/>
              </a:rPr>
            </a:br>
            <a:r>
              <a:rPr lang="ru-RU" sz="2000" b="1" u="sng" dirty="0" smtClean="0">
                <a:solidFill>
                  <a:srgbClr val="0070C0"/>
                </a:solidFill>
                <a:latin typeface="Times New Roman" panose="02020603050405020304" pitchFamily="18" charset="0"/>
                <a:cs typeface="Times New Roman" panose="02020603050405020304" pitchFamily="18" charset="0"/>
              </a:rPr>
              <a:t>2. Матушкина Валентина Геннадьевна</a:t>
            </a:r>
            <a:br>
              <a:rPr lang="ru-RU" sz="2000" b="1" u="sng" dirty="0" smtClean="0">
                <a:solidFill>
                  <a:srgbClr val="0070C0"/>
                </a:solidFill>
                <a:latin typeface="Times New Roman" panose="02020603050405020304" pitchFamily="18" charset="0"/>
                <a:cs typeface="Times New Roman" panose="02020603050405020304" pitchFamily="18" charset="0"/>
              </a:rPr>
            </a:br>
            <a:r>
              <a:rPr lang="ru-RU" sz="2000" b="1" u="sng" dirty="0" smtClean="0">
                <a:solidFill>
                  <a:srgbClr val="0070C0"/>
                </a:solidFill>
                <a:latin typeface="Times New Roman" panose="02020603050405020304" pitchFamily="18" charset="0"/>
                <a:cs typeface="Times New Roman" panose="02020603050405020304" pitchFamily="18" charset="0"/>
              </a:rPr>
              <a:t>3. </a:t>
            </a:r>
            <a:r>
              <a:rPr lang="ru-RU" sz="2000" b="1" u="sng" dirty="0" err="1" smtClean="0">
                <a:solidFill>
                  <a:srgbClr val="0070C0"/>
                </a:solidFill>
                <a:latin typeface="Times New Roman" panose="02020603050405020304" pitchFamily="18" charset="0"/>
                <a:cs typeface="Times New Roman" panose="02020603050405020304" pitchFamily="18" charset="0"/>
              </a:rPr>
              <a:t>Этенко</a:t>
            </a:r>
            <a:r>
              <a:rPr lang="ru-RU" sz="2000" b="1" u="sng" dirty="0" smtClean="0">
                <a:solidFill>
                  <a:srgbClr val="0070C0"/>
                </a:solidFill>
                <a:latin typeface="Times New Roman" panose="02020603050405020304" pitchFamily="18" charset="0"/>
                <a:cs typeface="Times New Roman" panose="02020603050405020304" pitchFamily="18" charset="0"/>
              </a:rPr>
              <a:t> Наталья Александровна</a:t>
            </a:r>
            <a:br>
              <a:rPr lang="ru-RU" sz="2000" b="1" u="sng" dirty="0" smtClean="0">
                <a:solidFill>
                  <a:srgbClr val="0070C0"/>
                </a:solidFill>
                <a:latin typeface="Times New Roman" panose="02020603050405020304" pitchFamily="18" charset="0"/>
                <a:cs typeface="Times New Roman" panose="02020603050405020304" pitchFamily="18" charset="0"/>
              </a:rPr>
            </a:br>
            <a:r>
              <a:rPr lang="ru-RU" sz="2000" b="1" u="sng" dirty="0" smtClean="0">
                <a:solidFill>
                  <a:srgbClr val="0070C0"/>
                </a:solidFill>
                <a:latin typeface="Times New Roman" panose="02020603050405020304" pitchFamily="18" charset="0"/>
                <a:cs typeface="Times New Roman" panose="02020603050405020304" pitchFamily="18" charset="0"/>
              </a:rPr>
              <a:t>4. Чеботарева Светлана Михайловна</a:t>
            </a:r>
            <a:br>
              <a:rPr lang="ru-RU" sz="2000" b="1" u="sng" dirty="0" smtClean="0">
                <a:solidFill>
                  <a:srgbClr val="0070C0"/>
                </a:solidFill>
                <a:latin typeface="Times New Roman" panose="02020603050405020304" pitchFamily="18" charset="0"/>
                <a:cs typeface="Times New Roman" panose="02020603050405020304" pitchFamily="18" charset="0"/>
              </a:rPr>
            </a:br>
            <a:r>
              <a:rPr lang="ru-RU" sz="2000" b="1" u="sng" dirty="0">
                <a:solidFill>
                  <a:srgbClr val="0070C0"/>
                </a:solidFill>
                <a:latin typeface="Times New Roman" panose="02020603050405020304" pitchFamily="18" charset="0"/>
                <a:cs typeface="Times New Roman" panose="02020603050405020304" pitchFamily="18" charset="0"/>
              </a:rPr>
              <a:t/>
            </a:r>
            <a:br>
              <a:rPr lang="ru-RU" sz="2000" b="1" u="sng" dirty="0">
                <a:solidFill>
                  <a:srgbClr val="0070C0"/>
                </a:solidFill>
                <a:latin typeface="Times New Roman" panose="02020603050405020304" pitchFamily="18" charset="0"/>
                <a:cs typeface="Times New Roman" panose="02020603050405020304" pitchFamily="18" charset="0"/>
              </a:rPr>
            </a:br>
            <a:r>
              <a:rPr lang="ru-RU" sz="2000" b="1" u="sng" dirty="0" smtClean="0">
                <a:solidFill>
                  <a:srgbClr val="0070C0"/>
                </a:solidFill>
                <a:latin typeface="Times New Roman" panose="02020603050405020304" pitchFamily="18" charset="0"/>
                <a:cs typeface="Times New Roman" panose="02020603050405020304" pitchFamily="18" charset="0"/>
              </a:rPr>
              <a:t/>
            </a:r>
            <a:br>
              <a:rPr lang="ru-RU" sz="2000" b="1" u="sng" dirty="0" smtClean="0">
                <a:solidFill>
                  <a:srgbClr val="0070C0"/>
                </a:solidFill>
                <a:latin typeface="Times New Roman" panose="02020603050405020304" pitchFamily="18" charset="0"/>
                <a:cs typeface="Times New Roman" panose="02020603050405020304" pitchFamily="18" charset="0"/>
              </a:rPr>
            </a:br>
            <a:r>
              <a:rPr lang="ru-RU" sz="2000" b="1" dirty="0" smtClean="0">
                <a:solidFill>
                  <a:srgbClr val="0070C0"/>
                </a:solidFill>
                <a:latin typeface="Times New Roman" panose="02020603050405020304" pitchFamily="18" charset="0"/>
                <a:cs typeface="Times New Roman" panose="02020603050405020304" pitchFamily="18" charset="0"/>
              </a:rPr>
              <a:t>5. Фокина Альбина Михайловна</a:t>
            </a:r>
            <a:br>
              <a:rPr lang="ru-RU" sz="2000" b="1" dirty="0" smtClean="0">
                <a:solidFill>
                  <a:srgbClr val="0070C0"/>
                </a:solidFill>
                <a:latin typeface="Times New Roman" panose="02020603050405020304" pitchFamily="18" charset="0"/>
                <a:cs typeface="Times New Roman" panose="02020603050405020304" pitchFamily="18" charset="0"/>
              </a:rPr>
            </a:br>
            <a:r>
              <a:rPr lang="ru-RU" sz="2000" b="1" dirty="0" smtClean="0">
                <a:solidFill>
                  <a:srgbClr val="0070C0"/>
                </a:solidFill>
                <a:latin typeface="Times New Roman" panose="02020603050405020304" pitchFamily="18" charset="0"/>
                <a:cs typeface="Times New Roman" panose="02020603050405020304" pitchFamily="18" charset="0"/>
              </a:rPr>
              <a:t>6. Шульга Оксана Николаевна</a:t>
            </a:r>
            <a:br>
              <a:rPr lang="ru-RU" sz="2000" b="1" dirty="0" smtClean="0">
                <a:solidFill>
                  <a:srgbClr val="0070C0"/>
                </a:solidFill>
                <a:latin typeface="Times New Roman" panose="02020603050405020304" pitchFamily="18" charset="0"/>
                <a:cs typeface="Times New Roman" panose="02020603050405020304" pitchFamily="18" charset="0"/>
              </a:rPr>
            </a:br>
            <a:r>
              <a:rPr lang="ru-RU" sz="2000" b="1" dirty="0" smtClean="0">
                <a:solidFill>
                  <a:srgbClr val="0070C0"/>
                </a:solidFill>
                <a:latin typeface="Times New Roman" panose="02020603050405020304" pitchFamily="18" charset="0"/>
                <a:cs typeface="Times New Roman" panose="02020603050405020304" pitchFamily="18" charset="0"/>
              </a:rPr>
              <a:t>7. </a:t>
            </a:r>
            <a:r>
              <a:rPr lang="ru-RU" sz="2000" b="1" dirty="0" err="1" smtClean="0">
                <a:solidFill>
                  <a:srgbClr val="0070C0"/>
                </a:solidFill>
                <a:latin typeface="Times New Roman" panose="02020603050405020304" pitchFamily="18" charset="0"/>
                <a:cs typeface="Times New Roman" panose="02020603050405020304" pitchFamily="18" charset="0"/>
              </a:rPr>
              <a:t>Кромова</a:t>
            </a:r>
            <a:r>
              <a:rPr lang="ru-RU" sz="2000" b="1" dirty="0" smtClean="0">
                <a:solidFill>
                  <a:srgbClr val="0070C0"/>
                </a:solidFill>
                <a:latin typeface="Times New Roman" panose="02020603050405020304" pitchFamily="18" charset="0"/>
                <a:cs typeface="Times New Roman" panose="02020603050405020304" pitchFamily="18" charset="0"/>
              </a:rPr>
              <a:t> Анна Витальевна</a:t>
            </a:r>
            <a:br>
              <a:rPr lang="ru-RU" sz="2000" b="1" dirty="0" smtClean="0">
                <a:solidFill>
                  <a:srgbClr val="0070C0"/>
                </a:solidFill>
                <a:latin typeface="Times New Roman" panose="02020603050405020304" pitchFamily="18" charset="0"/>
                <a:cs typeface="Times New Roman" panose="02020603050405020304" pitchFamily="18" charset="0"/>
              </a:rPr>
            </a:br>
            <a:r>
              <a:rPr lang="ru-RU" sz="2000" b="1" dirty="0" smtClean="0">
                <a:solidFill>
                  <a:srgbClr val="0070C0"/>
                </a:solidFill>
                <a:latin typeface="Times New Roman" panose="02020603050405020304" pitchFamily="18" charset="0"/>
                <a:cs typeface="Times New Roman" panose="02020603050405020304" pitchFamily="18" charset="0"/>
              </a:rPr>
              <a:t>8. Южанина </a:t>
            </a:r>
            <a:r>
              <a:rPr lang="ru-RU" sz="2000" b="1" dirty="0" err="1" smtClean="0">
                <a:solidFill>
                  <a:srgbClr val="0070C0"/>
                </a:solidFill>
                <a:latin typeface="Times New Roman" panose="02020603050405020304" pitchFamily="18" charset="0"/>
                <a:cs typeface="Times New Roman" panose="02020603050405020304" pitchFamily="18" charset="0"/>
              </a:rPr>
              <a:t>Рузалия</a:t>
            </a:r>
            <a:r>
              <a:rPr lang="ru-RU" sz="2000" b="1" dirty="0" smtClean="0">
                <a:solidFill>
                  <a:srgbClr val="0070C0"/>
                </a:solidFill>
                <a:latin typeface="Times New Roman" panose="02020603050405020304" pitchFamily="18" charset="0"/>
                <a:cs typeface="Times New Roman" panose="02020603050405020304" pitchFamily="18" charset="0"/>
              </a:rPr>
              <a:t> </a:t>
            </a:r>
            <a:r>
              <a:rPr lang="ru-RU" sz="2000" b="1" dirty="0" err="1" smtClean="0">
                <a:solidFill>
                  <a:srgbClr val="0070C0"/>
                </a:solidFill>
                <a:latin typeface="Times New Roman" panose="02020603050405020304" pitchFamily="18" charset="0"/>
                <a:cs typeface="Times New Roman" panose="02020603050405020304" pitchFamily="18" charset="0"/>
              </a:rPr>
              <a:t>Шамиловна</a:t>
            </a:r>
            <a:r>
              <a:rPr lang="ru-RU" sz="2000" b="1" dirty="0" smtClean="0">
                <a:solidFill>
                  <a:srgbClr val="0070C0"/>
                </a:solidFill>
                <a:latin typeface="Times New Roman" panose="02020603050405020304" pitchFamily="18" charset="0"/>
                <a:cs typeface="Times New Roman" panose="02020603050405020304" pitchFamily="18" charset="0"/>
              </a:rPr>
              <a:t/>
            </a:r>
            <a:br>
              <a:rPr lang="ru-RU" sz="2000" b="1" dirty="0" smtClean="0">
                <a:solidFill>
                  <a:srgbClr val="0070C0"/>
                </a:solidFill>
                <a:latin typeface="Times New Roman" panose="02020603050405020304" pitchFamily="18" charset="0"/>
                <a:cs typeface="Times New Roman" panose="02020603050405020304" pitchFamily="18" charset="0"/>
              </a:rPr>
            </a:br>
            <a:r>
              <a:rPr lang="ru-RU" sz="2000" b="1" dirty="0" smtClean="0">
                <a:solidFill>
                  <a:srgbClr val="0070C0"/>
                </a:solidFill>
                <a:latin typeface="Times New Roman" panose="02020603050405020304" pitchFamily="18" charset="0"/>
                <a:cs typeface="Times New Roman" panose="02020603050405020304" pitchFamily="18" charset="0"/>
              </a:rPr>
              <a:t>9. </a:t>
            </a:r>
            <a:r>
              <a:rPr lang="ru-RU" sz="2000" b="1" dirty="0" err="1" smtClean="0">
                <a:solidFill>
                  <a:srgbClr val="0070C0"/>
                </a:solidFill>
                <a:latin typeface="Times New Roman" panose="02020603050405020304" pitchFamily="18" charset="0"/>
                <a:cs typeface="Times New Roman" panose="02020603050405020304" pitchFamily="18" charset="0"/>
              </a:rPr>
              <a:t>Румынина</a:t>
            </a:r>
            <a:r>
              <a:rPr lang="ru-RU" sz="2000" b="1" dirty="0" smtClean="0">
                <a:solidFill>
                  <a:srgbClr val="0070C0"/>
                </a:solidFill>
                <a:latin typeface="Times New Roman" panose="02020603050405020304" pitchFamily="18" charset="0"/>
                <a:cs typeface="Times New Roman" panose="02020603050405020304" pitchFamily="18" charset="0"/>
              </a:rPr>
              <a:t> Наталья Николаевна</a:t>
            </a:r>
            <a:br>
              <a:rPr lang="ru-RU" sz="2000" b="1" dirty="0" smtClean="0">
                <a:solidFill>
                  <a:srgbClr val="0070C0"/>
                </a:solidFill>
                <a:latin typeface="Times New Roman" panose="02020603050405020304" pitchFamily="18" charset="0"/>
                <a:cs typeface="Times New Roman" panose="02020603050405020304" pitchFamily="18" charset="0"/>
              </a:rPr>
            </a:br>
            <a:r>
              <a:rPr lang="ru-RU" sz="2000" b="1" dirty="0" smtClean="0">
                <a:solidFill>
                  <a:srgbClr val="0070C0"/>
                </a:solidFill>
                <a:latin typeface="Times New Roman" panose="02020603050405020304" pitchFamily="18" charset="0"/>
                <a:cs typeface="Times New Roman" panose="02020603050405020304" pitchFamily="18" charset="0"/>
              </a:rPr>
              <a:t>10. </a:t>
            </a:r>
            <a:r>
              <a:rPr lang="ru-RU" sz="2000" b="1" dirty="0" err="1" smtClean="0">
                <a:solidFill>
                  <a:srgbClr val="0070C0"/>
                </a:solidFill>
                <a:latin typeface="Times New Roman" panose="02020603050405020304" pitchFamily="18" charset="0"/>
                <a:cs typeface="Times New Roman" panose="02020603050405020304" pitchFamily="18" charset="0"/>
              </a:rPr>
              <a:t>Сафьянова</a:t>
            </a:r>
            <a:r>
              <a:rPr lang="ru-RU" sz="2000" b="1" dirty="0" smtClean="0">
                <a:solidFill>
                  <a:srgbClr val="0070C0"/>
                </a:solidFill>
                <a:latin typeface="Times New Roman" panose="02020603050405020304" pitchFamily="18" charset="0"/>
                <a:cs typeface="Times New Roman" panose="02020603050405020304" pitchFamily="18" charset="0"/>
              </a:rPr>
              <a:t> Анастасия Алексеевна</a:t>
            </a:r>
            <a:br>
              <a:rPr lang="ru-RU" sz="2000" b="1" dirty="0" smtClean="0">
                <a:solidFill>
                  <a:srgbClr val="0070C0"/>
                </a:solidFill>
                <a:latin typeface="Times New Roman" panose="02020603050405020304" pitchFamily="18" charset="0"/>
                <a:cs typeface="Times New Roman" panose="02020603050405020304" pitchFamily="18" charset="0"/>
              </a:rPr>
            </a:br>
            <a:r>
              <a:rPr lang="ru-RU" sz="2000" b="1" dirty="0" smtClean="0">
                <a:solidFill>
                  <a:srgbClr val="0070C0"/>
                </a:solidFill>
                <a:latin typeface="Times New Roman" panose="02020603050405020304" pitchFamily="18" charset="0"/>
                <a:cs typeface="Times New Roman" panose="02020603050405020304" pitchFamily="18" charset="0"/>
              </a:rPr>
              <a:t>11. Мурина Светлана Ильинична</a:t>
            </a:r>
            <a:br>
              <a:rPr lang="ru-RU" sz="2000" b="1" dirty="0" smtClean="0">
                <a:solidFill>
                  <a:srgbClr val="0070C0"/>
                </a:solidFill>
                <a:latin typeface="Times New Roman" panose="02020603050405020304" pitchFamily="18" charset="0"/>
                <a:cs typeface="Times New Roman" panose="02020603050405020304" pitchFamily="18" charset="0"/>
              </a:rPr>
            </a:br>
            <a:r>
              <a:rPr lang="ru-RU" sz="2000" b="1" dirty="0" smtClean="0">
                <a:solidFill>
                  <a:srgbClr val="0070C0"/>
                </a:solidFill>
                <a:latin typeface="Times New Roman" panose="02020603050405020304" pitchFamily="18" charset="0"/>
                <a:cs typeface="Times New Roman" panose="02020603050405020304" pitchFamily="18" charset="0"/>
              </a:rPr>
              <a:t>12. </a:t>
            </a:r>
            <a:r>
              <a:rPr lang="ru-RU" sz="2000" b="1" dirty="0" err="1" smtClean="0">
                <a:solidFill>
                  <a:srgbClr val="0070C0"/>
                </a:solidFill>
                <a:latin typeface="Times New Roman" panose="02020603050405020304" pitchFamily="18" charset="0"/>
                <a:cs typeface="Times New Roman" panose="02020603050405020304" pitchFamily="18" charset="0"/>
              </a:rPr>
              <a:t>Суборова</a:t>
            </a:r>
            <a:r>
              <a:rPr lang="ru-RU" sz="2000" b="1" dirty="0" smtClean="0">
                <a:solidFill>
                  <a:srgbClr val="0070C0"/>
                </a:solidFill>
                <a:latin typeface="Times New Roman" panose="02020603050405020304" pitchFamily="18" charset="0"/>
                <a:cs typeface="Times New Roman" panose="02020603050405020304" pitchFamily="18" charset="0"/>
              </a:rPr>
              <a:t> Татьяна Александровна</a:t>
            </a:r>
            <a:br>
              <a:rPr lang="ru-RU" sz="2000" b="1" dirty="0" smtClean="0">
                <a:solidFill>
                  <a:srgbClr val="0070C0"/>
                </a:solidFill>
                <a:latin typeface="Times New Roman" panose="02020603050405020304" pitchFamily="18" charset="0"/>
                <a:cs typeface="Times New Roman" panose="02020603050405020304" pitchFamily="18" charset="0"/>
              </a:rPr>
            </a:br>
            <a:r>
              <a:rPr lang="ru-RU" sz="2000" b="1" dirty="0" smtClean="0">
                <a:solidFill>
                  <a:srgbClr val="0070C0"/>
                </a:solidFill>
                <a:latin typeface="Times New Roman" panose="02020603050405020304" pitchFamily="18" charset="0"/>
                <a:cs typeface="Times New Roman" panose="02020603050405020304" pitchFamily="18" charset="0"/>
              </a:rPr>
              <a:t>13. Редькина Наталья Алексеевна</a:t>
            </a:r>
            <a:br>
              <a:rPr lang="ru-RU" sz="2000" b="1" dirty="0" smtClean="0">
                <a:solidFill>
                  <a:srgbClr val="0070C0"/>
                </a:solidFill>
                <a:latin typeface="Times New Roman" panose="02020603050405020304" pitchFamily="18" charset="0"/>
                <a:cs typeface="Times New Roman" panose="02020603050405020304" pitchFamily="18" charset="0"/>
              </a:rPr>
            </a:br>
            <a:r>
              <a:rPr lang="ru-RU" sz="2000" b="1" dirty="0" smtClean="0">
                <a:solidFill>
                  <a:srgbClr val="0070C0"/>
                </a:solidFill>
                <a:latin typeface="Times New Roman" panose="02020603050405020304" pitchFamily="18" charset="0"/>
                <a:cs typeface="Times New Roman" panose="02020603050405020304" pitchFamily="18" charset="0"/>
              </a:rPr>
              <a:t>14. </a:t>
            </a:r>
            <a:r>
              <a:rPr lang="ru-RU" sz="2000" b="1" dirty="0" err="1" smtClean="0">
                <a:solidFill>
                  <a:srgbClr val="0070C0"/>
                </a:solidFill>
                <a:latin typeface="Times New Roman" panose="02020603050405020304" pitchFamily="18" charset="0"/>
                <a:cs typeface="Times New Roman" panose="02020603050405020304" pitchFamily="18" charset="0"/>
              </a:rPr>
              <a:t>Уваркова</a:t>
            </a:r>
            <a:r>
              <a:rPr lang="ru-RU" sz="2000" b="1" dirty="0" smtClean="0">
                <a:solidFill>
                  <a:srgbClr val="0070C0"/>
                </a:solidFill>
                <a:latin typeface="Times New Roman" panose="02020603050405020304" pitchFamily="18" charset="0"/>
                <a:cs typeface="Times New Roman" panose="02020603050405020304" pitchFamily="18" charset="0"/>
              </a:rPr>
              <a:t> Евгения Геннадьевна</a:t>
            </a:r>
            <a:br>
              <a:rPr lang="ru-RU" sz="2000" b="1" dirty="0" smtClean="0">
                <a:solidFill>
                  <a:srgbClr val="0070C0"/>
                </a:solidFill>
                <a:latin typeface="Times New Roman" panose="02020603050405020304" pitchFamily="18" charset="0"/>
                <a:cs typeface="Times New Roman" panose="02020603050405020304" pitchFamily="18" charset="0"/>
              </a:rPr>
            </a:br>
            <a:r>
              <a:rPr lang="ru-RU" sz="2000" b="1" dirty="0" smtClean="0">
                <a:solidFill>
                  <a:srgbClr val="0070C0"/>
                </a:solidFill>
                <a:latin typeface="Times New Roman" panose="02020603050405020304" pitchFamily="18" charset="0"/>
                <a:cs typeface="Times New Roman" panose="02020603050405020304" pitchFamily="18" charset="0"/>
              </a:rPr>
              <a:t>15. </a:t>
            </a:r>
            <a:r>
              <a:rPr lang="ru-RU" sz="2000" b="1" dirty="0" err="1" smtClean="0">
                <a:solidFill>
                  <a:srgbClr val="0070C0"/>
                </a:solidFill>
                <a:latin typeface="Times New Roman" panose="02020603050405020304" pitchFamily="18" charset="0"/>
                <a:cs typeface="Times New Roman" panose="02020603050405020304" pitchFamily="18" charset="0"/>
              </a:rPr>
              <a:t>Арышева</a:t>
            </a:r>
            <a:r>
              <a:rPr lang="ru-RU" sz="2000" b="1" dirty="0" smtClean="0">
                <a:solidFill>
                  <a:srgbClr val="0070C0"/>
                </a:solidFill>
                <a:latin typeface="Times New Roman" panose="02020603050405020304" pitchFamily="18" charset="0"/>
                <a:cs typeface="Times New Roman" panose="02020603050405020304" pitchFamily="18" charset="0"/>
              </a:rPr>
              <a:t> Ольга Александровна</a:t>
            </a:r>
            <a:br>
              <a:rPr lang="ru-RU" sz="2000" b="1" dirty="0" smtClean="0">
                <a:solidFill>
                  <a:srgbClr val="0070C0"/>
                </a:solidFill>
                <a:latin typeface="Times New Roman" panose="02020603050405020304" pitchFamily="18" charset="0"/>
                <a:cs typeface="Times New Roman" panose="02020603050405020304" pitchFamily="18" charset="0"/>
              </a:rPr>
            </a:br>
            <a:r>
              <a:rPr lang="ru-RU" sz="2000" b="1" dirty="0" smtClean="0">
                <a:solidFill>
                  <a:srgbClr val="0070C0"/>
                </a:solidFill>
                <a:latin typeface="Times New Roman" panose="02020603050405020304" pitchFamily="18" charset="0"/>
                <a:cs typeface="Times New Roman" panose="02020603050405020304" pitchFamily="18" charset="0"/>
              </a:rPr>
              <a:t>16. </a:t>
            </a:r>
            <a:r>
              <a:rPr lang="ru-RU" sz="2000" b="1" dirty="0">
                <a:solidFill>
                  <a:srgbClr val="0070C0"/>
                </a:solidFill>
                <a:latin typeface="Times New Roman" panose="02020603050405020304" pitchFamily="18" charset="0"/>
                <a:cs typeface="Times New Roman" panose="02020603050405020304" pitchFamily="18" charset="0"/>
              </a:rPr>
              <a:t>Чеботарева Светлана Михайловна</a:t>
            </a:r>
            <a:br>
              <a:rPr lang="ru-RU" sz="2000" b="1" dirty="0">
                <a:solidFill>
                  <a:srgbClr val="0070C0"/>
                </a:solidFill>
                <a:latin typeface="Times New Roman" panose="02020603050405020304" pitchFamily="18" charset="0"/>
                <a:cs typeface="Times New Roman" panose="02020603050405020304" pitchFamily="18" charset="0"/>
              </a:rPr>
            </a:br>
            <a:r>
              <a:rPr lang="ru-RU" sz="2000" b="1" dirty="0">
                <a:solidFill>
                  <a:srgbClr val="0070C0"/>
                </a:solidFill>
                <a:latin typeface="Times New Roman" panose="02020603050405020304" pitchFamily="18" charset="0"/>
                <a:cs typeface="Times New Roman" panose="02020603050405020304" pitchFamily="18" charset="0"/>
              </a:rPr>
              <a:t>17. Ларионова Людмила Васильевна</a:t>
            </a:r>
            <a:br>
              <a:rPr lang="ru-RU" sz="2000" b="1" dirty="0">
                <a:solidFill>
                  <a:srgbClr val="0070C0"/>
                </a:solidFill>
                <a:latin typeface="Times New Roman" panose="02020603050405020304" pitchFamily="18" charset="0"/>
                <a:cs typeface="Times New Roman" panose="02020603050405020304" pitchFamily="18" charset="0"/>
              </a:rPr>
            </a:br>
            <a:r>
              <a:rPr lang="ru-RU" sz="2400" b="1" dirty="0" smtClean="0">
                <a:solidFill>
                  <a:schemeClr val="tx1"/>
                </a:solidFill>
                <a:latin typeface="Times New Roman" panose="02020603050405020304" pitchFamily="18" charset="0"/>
                <a:cs typeface="Times New Roman" panose="02020603050405020304" pitchFamily="18" charset="0"/>
              </a:rPr>
              <a:t/>
            </a:r>
            <a:br>
              <a:rPr lang="ru-RU" sz="2400" b="1" dirty="0" smtClean="0">
                <a:solidFill>
                  <a:schemeClr val="tx1"/>
                </a:solidFill>
                <a:latin typeface="Times New Roman" panose="02020603050405020304" pitchFamily="18" charset="0"/>
                <a:cs typeface="Times New Roman" panose="02020603050405020304" pitchFamily="18" charset="0"/>
              </a:rPr>
            </a:br>
            <a:endParaRPr lang="ru-RU" sz="2400" dirty="0"/>
          </a:p>
        </p:txBody>
      </p:sp>
    </p:spTree>
    <p:extLst>
      <p:ext uri="{BB962C8B-B14F-4D97-AF65-F5344CB8AC3E}">
        <p14:creationId xmlns:p14="http://schemas.microsoft.com/office/powerpoint/2010/main" val="4033997938"/>
      </p:ext>
    </p:extLst>
  </p:cSld>
  <p:clrMapOvr>
    <a:masterClrMapping/>
  </p:clrMapOvr>
</p:sld>
</file>

<file path=ppt/theme/theme1.xml><?xml version="1.0" encoding="utf-8"?>
<a:theme xmlns:a="http://schemas.openxmlformats.org/drawingml/2006/main" name="Средняя школа">
  <a:themeElements>
    <a:clrScheme name="back to school">
      <a:dk1>
        <a:sysClr val="windowText" lastClr="000000"/>
      </a:dk1>
      <a:lt1>
        <a:sysClr val="window" lastClr="FFFFFF"/>
      </a:lt1>
      <a:dk2>
        <a:srgbClr val="445EA2"/>
      </a:dk2>
      <a:lt2>
        <a:srgbClr val="EBEBEB"/>
      </a:lt2>
      <a:accent1>
        <a:srgbClr val="4495A2"/>
      </a:accent1>
      <a:accent2>
        <a:srgbClr val="7CA655"/>
      </a:accent2>
      <a:accent3>
        <a:srgbClr val="DFB240"/>
      </a:accent3>
      <a:accent4>
        <a:srgbClr val="DF8C40"/>
      </a:accent4>
      <a:accent5>
        <a:srgbClr val="DF5D40"/>
      </a:accent5>
      <a:accent6>
        <a:srgbClr val="8760AD"/>
      </a:accent6>
      <a:hlink>
        <a:srgbClr val="DF5D40"/>
      </a:hlink>
      <a:folHlink>
        <a:srgbClr val="8760AD"/>
      </a:folHlink>
    </a:clrScheme>
    <a:fontScheme name="Elementary">
      <a:majorFont>
        <a:latin typeface="Kristen ITC"/>
        <a:ea typeface=""/>
        <a:cs typeface=""/>
      </a:majorFont>
      <a:minorFont>
        <a:latin typeface="Quire Sans"/>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700" row="7">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901ECCB1-5CA9-4F89-9EFC-AE888E928E70}">
  <we:reference id="wa104178141" version="4.3.3.0" store="en-US" storeType="OMEX"/>
  <we:alternateReferences>
    <we:reference id="wa104178141" version="4.3.3.0" store="WA104178141" storeType="OMEX"/>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426e97fa315356fffbdcd9876fe988c2">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14b8f0def80e6d70ce3def20c90759a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1CB65D1-E6AF-4FAE-884B-73D929FD8AA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6B8BA1F-FE86-4798-9192-82FD95852FE5}">
  <ds:schemaRefs>
    <ds:schemaRef ds:uri="http://purl.org/dc/elements/1.1/"/>
    <ds:schemaRef ds:uri="http://schemas.openxmlformats.org/package/2006/metadata/core-properties"/>
    <ds:schemaRef ds:uri="http://purl.org/dc/dcmitype/"/>
    <ds:schemaRef ds:uri="http://schemas.microsoft.com/office/2006/documentManagement/types"/>
    <ds:schemaRef ds:uri="http://schemas.microsoft.com/office/2006/metadata/properties"/>
    <ds:schemaRef ds:uri="71af3243-3dd4-4a8d-8c0d-dd76da1f02a5"/>
    <ds:schemaRef ds:uri="http://schemas.microsoft.com/office/infopath/2007/PartnerControls"/>
    <ds:schemaRef ds:uri="16c05727-aa75-4e4a-9b5f-8a80a1165891"/>
    <ds:schemaRef ds:uri="http://purl.org/dc/terms/"/>
    <ds:schemaRef ds:uri="http://www.w3.org/XML/1998/namespace"/>
  </ds:schemaRefs>
</ds:datastoreItem>
</file>

<file path=customXml/itemProps3.xml><?xml version="1.0" encoding="utf-8"?>
<ds:datastoreItem xmlns:ds="http://schemas.openxmlformats.org/officeDocument/2006/customXml" ds:itemID="{F93D8818-4CFE-41AF-AE17-5278E906268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179</Words>
  <Application>Microsoft Office PowerPoint</Application>
  <PresentationFormat>Произвольный</PresentationFormat>
  <Paragraphs>33</Paragraphs>
  <Slides>14</Slides>
  <Notes>2</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14</vt:i4>
      </vt:variant>
    </vt:vector>
  </HeadingPairs>
  <TitlesOfParts>
    <vt:vector size="19" baseType="lpstr">
      <vt:lpstr>Arial</vt:lpstr>
      <vt:lpstr>Calibri</vt:lpstr>
      <vt:lpstr>Quire Sans</vt:lpstr>
      <vt:lpstr>Times New Roman</vt:lpstr>
      <vt:lpstr>Средняя школа</vt:lpstr>
      <vt:lpstr>  «Совершенствование профессионального мастерства воспитателей: результаты работы методического объединения».  Анализ деятельности ГМО "Познавательное развитие" за 2024-2025 учебный год</vt:lpstr>
      <vt:lpstr>Презентация PowerPoint</vt:lpstr>
      <vt:lpstr>Цель деятельности ГМО:  Основная цель ГМО "Познавательное развитие" заключается в создании эффективной системы методической поддержки воспитателей, направленной на повышение качества образовательного процесса в области познавательного развития дошкольников. </vt:lpstr>
      <vt:lpstr>Задачи ГМО:  Для достижения поставленной цели ГМО решает следующие задачи:  Организация и проведение методических мероприятий.  Выявление, обобщение и распространение передового педагогического опыта.  Оказание консультативной помощи воспитателям.   Взаимодействие с другими методическими объединениями и организациями. </vt:lpstr>
      <vt:lpstr>Это достигается путем: Обновления и углубления теоретических знаний: изучение современных подходов, технологий и методик познавательного  детей дошкольного возраста.  Совершенствования практических навыков: обмен опытом, демонстрация эффективных практик, разработка и апробация новых методических материалов.  Повышения мотивации к профессиональному росту: создание благоприятной среды для профессионального общения, самообразования и творческой деятельности. </vt:lpstr>
      <vt:lpstr>Количество участников – 36 человек.  В течение 2024-2025 учебного года было проведено 4 заседания: 1. Круглый стол «Работа с родителями в рамках познавательного развития детей».  2. Мастер-класс «Формирование у детей дошкольного возраста математических представлений посредством игровых технологий».  3. Витрина педагогического опыта «Творчество педагога как условие развития педагогического мастерства».  4. «Подведение итогов работы ГМО».  </vt:lpstr>
      <vt:lpstr>В начале учебного года методическое объединение определило ряд целей, и к настоящему моменту их удалось реализовать в полном объеме. Особое внимание уделялось развитию профессиональных навыков воспитателей, и были созданы все необходимые ресурсы для их роста.  В этом учебном году работа методического объединения была сосредоточена главным образом на обмене практическим опытом между педагогами.  </vt:lpstr>
      <vt:lpstr>Презентация PowerPoint</vt:lpstr>
      <vt:lpstr>Наиболее активные участники ГМО в 2024-25 учебном году:  1. Афанасьева Александра Михайловна 2. Матушкина Валентина Геннадьевна 3. Этенко Наталья Александровна 4. Чеботарева Светлана Михайловна   5. Фокина Альбина Михайловна 6. Шульга Оксана Николаевна 7. Кромова Анна Витальевна 8. Южанина Рузалия Шамиловна 9. Румынина Наталья Николаевна 10. Сафьянова Анастасия Алексеевна 11. Мурина Светлана Ильинична 12. Суборова Татьяна Александровна 13. Редькина Наталья Алексеевна 14. Уваркова Евгения Геннадьевна 15. Арышева Ольга Александровна 16. Чеботарева Светлана Михайловна 17. Ларионова Людмила Васильевна  </vt:lpstr>
      <vt:lpstr>Трудности в работе ГМО:  •Недостаточная посещаемость мероприятий: занятость воспитателей, большая нагрузка, отсутствие мотивации к участию в методической работе.  •Недостаточная активность некоторых членов ГМО: не все воспитатели готовы делиться своим опытом и участвовать в разработке новых методических материалов. </vt:lpstr>
      <vt:lpstr>Перспективы развития ГМО:  Для повышения эффективности работы ГМО "Познавательное развитие" необходимо:  •Повышение мотивации воспитателей к участию в методической работе: разработка системы поощрений, признание заслуг, создание благоприятной атмосферы для профессионального общения.  •Дифференцированный подход к обучению: учет индивидуальных потребностей и уровня подготовки воспитателей, организация обучения по разным направлениям познавательного развития.  </vt:lpstr>
      <vt:lpstr>Презентация PowerPoint</vt:lpstr>
      <vt:lpstr>Предложения по итогам заседаний (по результатам анкетирования)  В целях повышения эффективности деятельности ГМО в предстоящем учебном году предлагаем рассмотреть следующие направления:  Оптимизация формата проведения заседаний: считаем целесообразным по возможности вернуться к проведению ГМО в очном формате, что позволит обеспечить более продуктивное взаимодействие между участниками, оперативный обмен опытом и эффективное обсуждение актуальных вопросов.  Привлечение экспертов: предлагаем расширить программу ГМО за счет организации семинаров и мастер-классов с приглашением профильных специалистов. Это позволит повысить профессиональную компетентность участников и ознакомиться с передовыми методиками и практиками.  Увеличение частоты заседаний: учитывая положительные отзывы о работе ГМО и заинтересованность участников, предлагаем рассмотреть возможность увеличения частоты проведения заседаний. Это позволит более оперативно реагировать на возникающие вопросы и поддерживать непрерывный процесс профессионального развития.  </vt:lpstr>
      <vt:lpstr>Таким образом, считаю, что работа ГМО в 2024-2025 учебном году соответствует установленным требованиям и заслуживает удовлетворительной оценки.  Хочу сказать огромное спасибо каждому из вас за отличную работу в этом учебном году!   Вместе мы здорово потрудились и справились со всеми задачами – это все благодаря вашему опыту, энтузиазму и креативности.  Пусть новый учебный год принесет вам вдохновение, силы и много новых возможностей для развития и успехов!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2020-08-16T22:46:29Z</dcterms:created>
  <dcterms:modified xsi:type="dcterms:W3CDTF">2025-05-12T09:27:35Z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