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media/image5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sldIdLst>
    <p:sldId id="276" r:id="rId5"/>
    <p:sldId id="277" r:id="rId6"/>
    <p:sldId id="279" r:id="rId7"/>
    <p:sldId id="280" r:id="rId8"/>
    <p:sldId id="256" r:id="rId9"/>
    <p:sldId id="282" r:id="rId10"/>
    <p:sldId id="278" r:id="rId11"/>
    <p:sldId id="258" r:id="rId12"/>
    <p:sldId id="259" r:id="rId13"/>
    <p:sldId id="267" r:id="rId14"/>
    <p:sldId id="270" r:id="rId15"/>
    <p:sldId id="264" r:id="rId16"/>
    <p:sldId id="268" r:id="rId17"/>
    <p:sldId id="272" r:id="rId18"/>
    <p:sldId id="265" r:id="rId19"/>
    <p:sldId id="266" r:id="rId20"/>
    <p:sldId id="262" r:id="rId21"/>
    <p:sldId id="275" r:id="rId22"/>
    <p:sldId id="274" r:id="rId23"/>
    <p:sldId id="273" r:id="rId24"/>
    <p:sldId id="269" r:id="rId25"/>
    <p:sldId id="271" r:id="rId26"/>
    <p:sldId id="263" r:id="rId27"/>
    <p:sldId id="260" r:id="rId28"/>
    <p:sldId id="261" r:id="rId29"/>
    <p:sldId id="28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56699-9355-4B62-8875-2966397A9F10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833D1-7EB6-4562-BB7D-C07210B4E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5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3D1-7EB6-4562-BB7D-C07210B4EE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70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3D1-7EB6-4562-BB7D-C07210B4EE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529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3D1-7EB6-4562-BB7D-C07210B4EE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8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4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53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5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5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89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94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84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77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52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8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041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39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0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80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78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03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97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37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33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9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8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04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18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95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36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94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62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70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00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70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11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4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7087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83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1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7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82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2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59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8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48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3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1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CD6F7-CAEE-410B-9618-BCD35FBE6C28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DE3F4-460D-46D0-87CA-9EBC7D9F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3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6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5B53-FC53-434F-AFFC-326075DE08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89711-C37B-4F5D-A169-9ADC8003F8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6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audio" Target="../media/audio4.wav"/><Relationship Id="rId21" Type="http://schemas.openxmlformats.org/officeDocument/2006/relationships/image" Target="../media/image70.gif"/><Relationship Id="rId7" Type="http://schemas.openxmlformats.org/officeDocument/2006/relationships/image" Target="../media/image57.jp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19" Type="http://schemas.openxmlformats.org/officeDocument/2006/relationships/image" Target="../media/image68.gif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34.gif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5" Type="http://schemas.openxmlformats.org/officeDocument/2006/relationships/image" Target="../media/image36.gif"/><Relationship Id="rId10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44.gif"/><Relationship Id="rId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530"/>
            <a:ext cx="12191999" cy="68564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527" y="1534737"/>
            <a:ext cx="11720943" cy="46643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Удивительное рядом</a:t>
            </a:r>
            <a:endParaRPr lang="ru-RU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73" y="2481406"/>
            <a:ext cx="4376593" cy="43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24" y="3979167"/>
            <a:ext cx="3351377" cy="287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0" y="5900015"/>
            <a:ext cx="498764" cy="1597603"/>
          </a:xfrm>
          <a:prstGeom prst="rect">
            <a:avLst/>
          </a:prstGeom>
        </p:spPr>
      </p:pic>
      <p:pic>
        <p:nvPicPr>
          <p:cNvPr id="5" name="17f57e9b74440e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0470" y="524452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5" y="1530"/>
            <a:ext cx="1969662" cy="2029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0754" y="110836"/>
            <a:ext cx="846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Муниципальное бюджетное дошкольное образовательное учреждение</a:t>
            </a:r>
          </a:p>
          <a:p>
            <a:r>
              <a:rPr lang="ru-RU"/>
              <a:t>детский сад №15 «Снегирёк» муниципального образования г.Саяногорск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86982" y="5708073"/>
            <a:ext cx="278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Выполнил: Мурина С.И.</a:t>
            </a:r>
          </a:p>
          <a:p>
            <a:r>
              <a:rPr lang="ru-RU" dirty="0" smtClean="0"/>
              <a:t>воспитатель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84935" y="6334780"/>
            <a:ext cx="260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2025г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626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5523"/>
            <a:ext cx="12191999" cy="68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9345" y="106964"/>
            <a:ext cx="93379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Изначально все муравьи имеют крылья.</a:t>
            </a:r>
          </a:p>
          <a:p>
            <a:pPr algn="ctr"/>
            <a:r>
              <a:rPr lang="ru-RU" dirty="0" smtClean="0"/>
              <a:t>Профессии муравьёв</a:t>
            </a:r>
          </a:p>
          <a:p>
            <a:pPr algn="ctr"/>
            <a:r>
              <a:rPr lang="ru-RU" dirty="0" smtClean="0"/>
              <a:t>(нажимаем мышкой снизу на </a:t>
            </a:r>
          </a:p>
          <a:p>
            <a:pPr algn="ctr"/>
            <a:r>
              <a:rPr lang="ru-RU" dirty="0" smtClean="0"/>
              <a:t>картинки-профессии, дети видят,</a:t>
            </a:r>
          </a:p>
          <a:p>
            <a:pPr algn="ctr"/>
            <a:r>
              <a:rPr lang="ru-RU" dirty="0"/>
              <a:t>ч</a:t>
            </a:r>
            <a:r>
              <a:rPr lang="ru-RU" dirty="0" smtClean="0"/>
              <a:t>то все профессии для самок.</a:t>
            </a:r>
          </a:p>
          <a:p>
            <a:pPr algn="ctr"/>
            <a:r>
              <a:rPr lang="ru-RU" dirty="0" smtClean="0"/>
              <a:t>Далее тир раза на </a:t>
            </a:r>
            <a:r>
              <a:rPr lang="en-US" dirty="0" smtClean="0"/>
              <a:t>Enter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Вывод: В муравейники живут самки,</a:t>
            </a:r>
          </a:p>
          <a:p>
            <a:pPr algn="ctr"/>
            <a:r>
              <a:rPr lang="ru-RU" dirty="0" smtClean="0"/>
              <a:t> самцы после встречи с самкой</a:t>
            </a:r>
          </a:p>
          <a:p>
            <a:pPr algn="ctr"/>
            <a:r>
              <a:rPr lang="ru-RU" dirty="0" smtClean="0"/>
              <a:t>погибают)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89332" y="5310674"/>
            <a:ext cx="1728067" cy="1283673"/>
            <a:chOff x="415636" y="776817"/>
            <a:chExt cx="2561648" cy="1790892"/>
          </a:xfrm>
        </p:grpSpPr>
        <p:pic>
          <p:nvPicPr>
            <p:cNvPr id="1028" name="Picture 4" descr="Picture backgroun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36" y="776817"/>
              <a:ext cx="2561648" cy="179089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517236" y="877455"/>
              <a:ext cx="2290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  Рабочий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938841" y="5324445"/>
            <a:ext cx="1998217" cy="1288918"/>
            <a:chOff x="4041733" y="877455"/>
            <a:chExt cx="2600902" cy="1803293"/>
          </a:xfrm>
        </p:grpSpPr>
        <p:pic>
          <p:nvPicPr>
            <p:cNvPr id="1030" name="Picture 6" descr="Picture backgrou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733" y="877455"/>
              <a:ext cx="2600902" cy="180329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6" name="TextBox 5"/>
            <p:cNvSpPr txBox="1"/>
            <p:nvPr/>
          </p:nvSpPr>
          <p:spPr>
            <a:xfrm>
              <a:off x="4091709" y="877455"/>
              <a:ext cx="1274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Солдат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53996" y="83725"/>
            <a:ext cx="3075132" cy="2273718"/>
            <a:chOff x="6364432" y="830994"/>
            <a:chExt cx="2578743" cy="177000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432" y="830994"/>
              <a:ext cx="2578743" cy="177000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511636" y="898343"/>
              <a:ext cx="1413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Самка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554798" y="83725"/>
            <a:ext cx="2509900" cy="1798585"/>
            <a:chOff x="9336297" y="776817"/>
            <a:chExt cx="2606321" cy="1790892"/>
          </a:xfrm>
        </p:grpSpPr>
        <p:pic>
          <p:nvPicPr>
            <p:cNvPr id="1032" name="Picture 8" descr="https://avatars.mds.yandex.net/i?id=3b479cf8917a71e4eff151f8da2c926fd10ede52-8191562-images-thumbs&amp;n=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297" y="776817"/>
              <a:ext cx="2606321" cy="1790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605818" y="898343"/>
              <a:ext cx="1080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Самец</a:t>
              </a:r>
              <a:endParaRPr lang="ru-RU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0671991" y="5304733"/>
            <a:ext cx="1453141" cy="1313693"/>
            <a:chOff x="972848" y="4438596"/>
            <a:chExt cx="2052003" cy="213922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2848" y="4525818"/>
              <a:ext cx="2052003" cy="205200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1185123" y="4438596"/>
              <a:ext cx="1613495" cy="6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нянька</a:t>
              </a:r>
              <a:endParaRPr lang="ru-RU" sz="24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079472" y="5212871"/>
            <a:ext cx="1481683" cy="1438903"/>
            <a:chOff x="3661891" y="4073236"/>
            <a:chExt cx="2041675" cy="2849298"/>
          </a:xfrm>
        </p:grpSpPr>
        <p:pic>
          <p:nvPicPr>
            <p:cNvPr id="1034" name="Picture 10" descr="Picture background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617" y="4256690"/>
              <a:ext cx="1888949" cy="266584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16" name="TextBox 15"/>
            <p:cNvSpPr txBox="1"/>
            <p:nvPr/>
          </p:nvSpPr>
          <p:spPr>
            <a:xfrm>
              <a:off x="3661891" y="4073236"/>
              <a:ext cx="2041675" cy="72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строитель</a:t>
              </a:r>
              <a:endParaRPr lang="ru-RU" sz="24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743990" y="5203218"/>
            <a:ext cx="1836168" cy="1437811"/>
            <a:chOff x="5832764" y="3932303"/>
            <a:chExt cx="2746705" cy="2411974"/>
          </a:xfrm>
        </p:grpSpPr>
        <p:pic>
          <p:nvPicPr>
            <p:cNvPr id="1036" name="Picture 12" descr="Picture backgroun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603" y="4116970"/>
              <a:ext cx="2565412" cy="222730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5832764" y="3932303"/>
              <a:ext cx="2746705" cy="558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д</a:t>
              </a:r>
              <a:r>
                <a:rPr lang="ru-RU" dirty="0" smtClean="0"/>
                <a:t>обытчик пищи</a:t>
              </a:r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058500" y="5334420"/>
            <a:ext cx="1574654" cy="1259927"/>
            <a:chOff x="6825542" y="4253977"/>
            <a:chExt cx="1548485" cy="1548485"/>
          </a:xfrm>
        </p:grpSpPr>
        <p:pic>
          <p:nvPicPr>
            <p:cNvPr id="1038" name="Picture 14" descr="Picture background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542" y="4253977"/>
              <a:ext cx="1548485" cy="154848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20" name="TextBox 19"/>
            <p:cNvSpPr txBox="1"/>
            <p:nvPr/>
          </p:nvSpPr>
          <p:spPr>
            <a:xfrm>
              <a:off x="6833456" y="5381584"/>
              <a:ext cx="1540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наблюдатель</a:t>
              </a:r>
              <a:endParaRPr lang="ru-RU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617202" y="5189823"/>
            <a:ext cx="1407008" cy="1500821"/>
            <a:chOff x="8989357" y="4137136"/>
            <a:chExt cx="1558729" cy="167391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89357" y="4256218"/>
              <a:ext cx="1558729" cy="155483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9009539" y="4137136"/>
              <a:ext cx="1364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королева</a:t>
              </a:r>
              <a:endParaRPr lang="ru-RU" dirty="0"/>
            </a:p>
          </p:txBody>
        </p:sp>
      </p:grpSp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98" y="378145"/>
            <a:ext cx="1134189" cy="11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2" y="251897"/>
            <a:ext cx="1260437" cy="12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8883065" y="1343724"/>
            <a:ext cx="3195782" cy="1584887"/>
            <a:chOff x="8478982" y="2348006"/>
            <a:chExt cx="3195782" cy="1584887"/>
          </a:xfrm>
        </p:grpSpPr>
        <p:pic>
          <p:nvPicPr>
            <p:cNvPr id="1048" name="Picture 24" descr="Picture background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8982" y="2366671"/>
              <a:ext cx="3170905" cy="1543174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8478982" y="2348006"/>
              <a:ext cx="3195782" cy="158488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0" name="Picture 26" descr="Picture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3" y="5213257"/>
            <a:ext cx="3185360" cy="1550208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6491062" y="2772333"/>
            <a:ext cx="3856030" cy="2202049"/>
            <a:chOff x="6491062" y="2772333"/>
            <a:chExt cx="3856030" cy="2202049"/>
          </a:xfrm>
        </p:grpSpPr>
        <p:pic>
          <p:nvPicPr>
            <p:cNvPr id="3074" name="Picture 2" descr="https://avatars.mds.yandex.net/i?id=ba02295c6ad60eccb32dfafcba32a316066b8fb9-5395231-images-thumbs&amp;n=13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062" y="3255229"/>
              <a:ext cx="2578729" cy="1719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s://avatars.mds.yandex.net/i?id=ba02295c6ad60eccb32dfafcba32a316066b8fb9-5395231-images-thumbs&amp;n=13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50760" y="3802940"/>
              <a:ext cx="1496332" cy="90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562" y="2772333"/>
              <a:ext cx="1249295" cy="1249295"/>
            </a:xfrm>
            <a:prstGeom prst="rect">
              <a:avLst/>
            </a:prstGeom>
          </p:spPr>
        </p:pic>
      </p:grp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AF8F9"/>
              </a:clrFrom>
              <a:clrTo>
                <a:srgbClr val="FAF8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51" y="3054612"/>
            <a:ext cx="1631592" cy="9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557" flipH="1">
            <a:off x="6021005" y="2955564"/>
            <a:ext cx="2725217" cy="13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2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40925 0.300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150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0365 -0.380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00156 -0.3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2981 -0.682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28242 -0.175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26276 -0.393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-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36602 -0.1444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86068 -0.172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34" y="-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145" y="120073"/>
            <a:ext cx="1060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Жизнь в муравейнике начинается с королевы.</a:t>
            </a:r>
            <a:r>
              <a:rPr lang="ru-RU" sz="240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+mj-ea"/>
                <a:cs typeface="+mj-cs"/>
              </a:rPr>
              <a:t> </a:t>
            </a:r>
            <a:r>
              <a:rPr lang="ru-RU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В молодости у неё были крылья, она резвилась и летала.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Picture 3" descr="D:\Desktop\Gliders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217" y="581738"/>
            <a:ext cx="9975274" cy="6191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2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017" y="138545"/>
            <a:ext cx="1012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Потом, выбрав терем, принцесса отгрызает себе крылья и с тех пор живёт в муравейнике.</a:t>
            </a:r>
            <a:endParaRPr lang="ru-RU" dirty="0"/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3" y="583159"/>
            <a:ext cx="11101616" cy="61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7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5" name="Picture 2" descr="D:\Desktop\480x320_DvGULGQ07UGKQEr1LdL6QRsQ58J0VEq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6073" y="554722"/>
            <a:ext cx="10446327" cy="621308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9236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Теперь королева откладывает </a:t>
            </a:r>
            <a:r>
              <a:rPr lang="ru-RU" dirty="0" smtClean="0"/>
              <a:t>яйца. </a:t>
            </a:r>
            <a:r>
              <a:rPr lang="ru-RU" dirty="0"/>
              <a:t>Их сразу уносят рабочие муравьи. О яйцах заботятся и их кормят. Иначе малыши погибнут.</a:t>
            </a:r>
          </a:p>
        </p:txBody>
      </p:sp>
    </p:spTree>
    <p:extLst>
      <p:ext uri="{BB962C8B-B14F-4D97-AF65-F5344CB8AC3E}">
        <p14:creationId xmlns:p14="http://schemas.microsoft.com/office/powerpoint/2010/main" val="35368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2" y="839624"/>
            <a:ext cx="11990894" cy="59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122" y="-83706"/>
            <a:ext cx="11990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Няньки перенося </a:t>
            </a:r>
            <a:r>
              <a:rPr lang="ru-RU" dirty="0"/>
              <a:t>личинок то вверх, то вниз. Все дело в том, что белые червячки совершенно </a:t>
            </a:r>
            <a:r>
              <a:rPr lang="ru-RU" dirty="0" smtClean="0"/>
              <a:t>беспомощные. </a:t>
            </a:r>
            <a:r>
              <a:rPr lang="ru-RU" dirty="0"/>
              <a:t>Чтобы «детки» не замерзли, няньки несут их утром поближе к солнышку и теплу. Вечером предстоит обратный спуск в нижние этажи </a:t>
            </a:r>
            <a:r>
              <a:rPr lang="ru-RU" dirty="0" smtClean="0"/>
              <a:t>гнезда. Готовят кашку и кормят малышей.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9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3" name="Picture 2" descr="D:\Desktop\8a5a420e-e461-4b6f-99d7-014475e68d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35" y="65419"/>
            <a:ext cx="11767127" cy="672869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0982" y="65419"/>
            <a:ext cx="886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Из яичек вылупляются личинки. Личинки становятся куколками. Личинка муравья не грызет листву и вообще не в состоянии питаться сама. Ее кормят жидкой пищей из собственного желудка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няни.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7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92364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Из куколок появляются на свет муравьи. Муравьи больше не растут. По внешнему виду понятно, какая профессия у муравья.</a:t>
            </a:r>
            <a:endParaRPr lang="ru-RU" dirty="0"/>
          </a:p>
        </p:txBody>
      </p:sp>
      <p:pic>
        <p:nvPicPr>
          <p:cNvPr id="5" name="Picture 2" descr="D:\Desktop\600px-Ameisenpupp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621" y="829529"/>
            <a:ext cx="5879543" cy="5879543"/>
          </a:xfrm>
          <a:prstGeom prst="rect">
            <a:avLst/>
          </a:prstGeom>
          <a:noFill/>
        </p:spPr>
      </p:pic>
      <p:pic>
        <p:nvPicPr>
          <p:cNvPr id="6" name="Picture 2" descr="D:\Desktop\75081481_large_atta11620x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9627" y="829529"/>
            <a:ext cx="5370555" cy="5845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0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7" y="110835"/>
            <a:ext cx="11787043" cy="66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402" y="1530"/>
            <a:ext cx="1197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Рабочие муравьи- выполняют разную работу. Строители.</a:t>
            </a:r>
            <a:endParaRPr lang="ru-RU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6" y="370862"/>
            <a:ext cx="11767126" cy="62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7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79190"/>
            <a:ext cx="5800436" cy="32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8618" y="-12377"/>
            <a:ext cx="452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Добытчики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пищи</a:t>
            </a:r>
            <a:endParaRPr lang="ru-RU" dirty="0"/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" y="3332917"/>
            <a:ext cx="5800436" cy="349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172289"/>
            <a:ext cx="4688898" cy="312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3352871"/>
            <a:ext cx="4688898" cy="343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:\Ирочка\Изображения\для презентации\весна\фон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2191999" cy="6837158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2999656" y="1772816"/>
            <a:ext cx="3888432" cy="4176464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4" name="Picture 6" descr="B:\Ирочка\Изображения\для презентации\весна\снег на крыше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11272" y="1380838"/>
            <a:ext cx="5227783" cy="288032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927648" y="1484784"/>
            <a:ext cx="3888432" cy="4464496"/>
          </a:xfrm>
          <a:prstGeom prst="ellipse">
            <a:avLst/>
          </a:prstGeom>
          <a:blipFill>
            <a:blip r:embed="rId5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5" name="Picture 7" descr="B:\Ирочка\Изображения\для презентации\весна\снег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3257600"/>
            <a:ext cx="12192000" cy="3579558"/>
          </a:xfrm>
          <a:prstGeom prst="rect">
            <a:avLst/>
          </a:prstGeom>
          <a:noFill/>
        </p:spPr>
      </p:pic>
      <p:pic>
        <p:nvPicPr>
          <p:cNvPr id="2057" name="Picture 9" descr="B:\Ирочка\Изображения\для презентации\весна\весна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639616" y="4437112"/>
            <a:ext cx="1443370" cy="1658416"/>
          </a:xfrm>
          <a:prstGeom prst="rect">
            <a:avLst/>
          </a:prstGeom>
          <a:noFill/>
        </p:spPr>
      </p:pic>
      <p:pic>
        <p:nvPicPr>
          <p:cNvPr id="2056" name="Picture 8" descr="B:\Ирочка\Изображения\для презентации\весна\зима ребенок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326092" y="4024876"/>
            <a:ext cx="1756894" cy="2284444"/>
          </a:xfrm>
          <a:prstGeom prst="rect">
            <a:avLst/>
          </a:prstGeom>
          <a:noFill/>
        </p:spPr>
      </p:pic>
      <p:pic>
        <p:nvPicPr>
          <p:cNvPr id="2059" name="Picture 11" descr="B:\Ирочка\Изображения\для презентации\весна\лужа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328" y="5301208"/>
            <a:ext cx="1229628" cy="720080"/>
          </a:xfrm>
          <a:prstGeom prst="rect">
            <a:avLst/>
          </a:prstGeom>
          <a:noFill/>
        </p:spPr>
      </p:pic>
      <p:pic>
        <p:nvPicPr>
          <p:cNvPr id="2058" name="Picture 10" descr="B:\Ирочка\Изображения\для презентации\весна\снеговик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494925" y="4149080"/>
            <a:ext cx="1842380" cy="2160240"/>
          </a:xfrm>
          <a:prstGeom prst="rect">
            <a:avLst/>
          </a:prstGeom>
          <a:noFill/>
        </p:spPr>
      </p:pic>
      <p:pic>
        <p:nvPicPr>
          <p:cNvPr id="2060" name="Picture 12" descr="B:\Ирочка\Изображения\для презентации\весна\солнце.pn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58870" y="-135413"/>
            <a:ext cx="1996397" cy="1908229"/>
          </a:xfrm>
          <a:prstGeom prst="rect">
            <a:avLst/>
          </a:prstGeom>
          <a:noFill/>
        </p:spPr>
      </p:pic>
      <p:pic>
        <p:nvPicPr>
          <p:cNvPr id="2061" name="Picture 13" descr="B:\Ирочка\Изображения\для презентации\весна\солнца нет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0" y="-54623"/>
            <a:ext cx="2155267" cy="1759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434" y="5913828"/>
            <a:ext cx="12033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Какое время года на слайде? Какие изменения происходят весной? (Солнце, не только светит, но и греет. (навести мышку в район верхнего правого угла, появится солнце; нажать на снег: на крыше, на земле, на снеговика, на мальчика и дерево посередине)) Теперь на слайде –весна.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1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1" y="408030"/>
            <a:ext cx="11195916" cy="63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041" y="0"/>
            <a:ext cx="344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Солдаты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2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1" y="526473"/>
            <a:ext cx="11859493" cy="614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309" y="1530"/>
            <a:ext cx="753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Фермеры. Держат «Домашних животных-тлю». Пасут её, ухаживают, доят.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2581"/>
            <a:ext cx="11805516" cy="63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5" y="92364"/>
            <a:ext cx="807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Доят тлю.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6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436" y="221673"/>
            <a:ext cx="11545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Муравьи – лесные санитары; </a:t>
            </a:r>
          </a:p>
          <a:p>
            <a:r>
              <a:rPr lang="ru-RU"/>
              <a:t>Так прозвали люди их недаром! </a:t>
            </a:r>
          </a:p>
          <a:p>
            <a:r>
              <a:rPr lang="ru-RU"/>
              <a:t> Чтобы лес красив был и здоров, </a:t>
            </a:r>
          </a:p>
          <a:p>
            <a:r>
              <a:rPr lang="ru-RU"/>
              <a:t>Без личинок вредных и жуков, </a:t>
            </a:r>
          </a:p>
          <a:p>
            <a:r>
              <a:rPr lang="ru-RU"/>
              <a:t>Муравьи на страже день и ночь: </a:t>
            </a:r>
          </a:p>
          <a:p>
            <a:r>
              <a:rPr lang="ru-RU"/>
              <a:t>Гонят разных короедов прочь! </a:t>
            </a:r>
          </a:p>
          <a:p>
            <a:r>
              <a:rPr lang="ru-RU"/>
              <a:t>Только ты им, друг мой, не мешай! </a:t>
            </a:r>
          </a:p>
          <a:p>
            <a:r>
              <a:rPr lang="ru-RU"/>
              <a:t>Муравейники не разоряй! </a:t>
            </a:r>
          </a:p>
          <a:p>
            <a:r>
              <a:rPr lang="ru-RU"/>
              <a:t>Эти санитары так нужны </a:t>
            </a:r>
          </a:p>
          <a:p>
            <a:r>
              <a:rPr lang="ru-RU"/>
              <a:t>Для лесов твоей родной страны! </a:t>
            </a:r>
            <a:endParaRPr lang="ru-RU" dirty="0"/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1" y="221673"/>
            <a:ext cx="824370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27" y="2924081"/>
            <a:ext cx="1573582" cy="38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6470"/>
          </a:xfrm>
          <a:prstGeom prst="rect">
            <a:avLst/>
          </a:prstGeom>
        </p:spPr>
      </p:pic>
      <p:pic>
        <p:nvPicPr>
          <p:cNvPr id="1026" name="Picture 2" descr="https://avatars.mds.yandex.net/i?id=1f42eb0b5870b7a9ac6a4f13b6284f029974b7c4-565848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9" y="2921966"/>
            <a:ext cx="2475346" cy="16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17" y="2932746"/>
            <a:ext cx="2477942" cy="165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4" y="5037094"/>
            <a:ext cx="2475346" cy="16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5040350"/>
            <a:ext cx="2525654" cy="16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17785"/>
            <a:ext cx="2554798" cy="164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43" y="892213"/>
            <a:ext cx="2455554" cy="162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253" y="881111"/>
            <a:ext cx="2392221" cy="1637436"/>
          </a:xfrm>
          <a:prstGeom prst="rect">
            <a:avLst/>
          </a:prstGeom>
        </p:spPr>
      </p:pic>
      <p:pic>
        <p:nvPicPr>
          <p:cNvPr id="1040" name="Picture 16" descr="https://avatars.mds.yandex.net/i?id=215ef3edd85df08656a1e5304947f9c22b7f8fba-5578507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42" y="5091221"/>
            <a:ext cx="2455555" cy="15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10" y="838360"/>
            <a:ext cx="2583943" cy="16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cture backgroun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41" y="799893"/>
            <a:ext cx="2604382" cy="17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38" y="5022608"/>
            <a:ext cx="2560785" cy="165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cture backgroun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38" y="2958373"/>
            <a:ext cx="2604383" cy="162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1491" y="73891"/>
            <a:ext cx="1027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Чем питаются муравьи?</a:t>
            </a:r>
            <a:r>
              <a:rPr lang="ru-RU" dirty="0" smtClean="0"/>
              <a:t>(</a:t>
            </a:r>
            <a:r>
              <a:rPr lang="en-US" dirty="0"/>
              <a:t>Enter</a:t>
            </a:r>
            <a:r>
              <a:rPr lang="ru-RU" dirty="0" smtClean="0"/>
              <a:t>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356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2182" y="147782"/>
            <a:ext cx="1012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Кто питается муравьями? </a:t>
            </a:r>
            <a:r>
              <a:rPr lang="ru-RU" dirty="0"/>
              <a:t>(</a:t>
            </a:r>
            <a:r>
              <a:rPr lang="en-US" dirty="0" smtClean="0"/>
              <a:t>Enter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1163781"/>
            <a:ext cx="3315855" cy="22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08" y="1163781"/>
            <a:ext cx="3266074" cy="22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81" y="1163781"/>
            <a:ext cx="3416733" cy="22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81" y="3761286"/>
            <a:ext cx="3488216" cy="23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38" y="3826934"/>
            <a:ext cx="3389744" cy="22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3821706"/>
            <a:ext cx="3310324" cy="22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7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2" y="8850"/>
            <a:ext cx="11961091" cy="6618625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87" y="1838037"/>
            <a:ext cx="951712" cy="171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62">
            <a:off x="1288560" y="4119418"/>
            <a:ext cx="3866861" cy="731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86" y="2821571"/>
            <a:ext cx="2002536" cy="1953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782" y="360218"/>
            <a:ext cx="2152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Вечером муравьи заходят в муравейник и закрывают дверь. </a:t>
            </a:r>
            <a:r>
              <a:rPr lang="ru-RU" dirty="0" smtClean="0">
                <a:solidFill>
                  <a:schemeClr val="bg1"/>
                </a:solidFill>
              </a:rPr>
              <a:t>(3 раза </a:t>
            </a:r>
            <a:r>
              <a:rPr lang="en-US" dirty="0" smtClean="0">
                <a:solidFill>
                  <a:schemeClr val="bg1"/>
                </a:solidFill>
              </a:rPr>
              <a:t>Enter</a:t>
            </a:r>
            <a:r>
              <a:rPr lang="ru-RU" dirty="0" smtClean="0">
                <a:solidFill>
                  <a:schemeClr val="bg1"/>
                </a:solidFill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07917 0.06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34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9017" y="52965"/>
            <a:ext cx="910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Найдите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приметы весны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(нажимаем мышкой на картинки)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28369" y="3239497"/>
            <a:ext cx="1681018" cy="1718547"/>
          </a:xfrm>
          <a:prstGeom prst="roundRect">
            <a:avLst/>
          </a:prstGeom>
          <a:blipFill>
            <a:blip r:embed="rId6" cstate="screen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26388" y="981886"/>
            <a:ext cx="1783867" cy="1770547"/>
          </a:xfrm>
          <a:prstGeom prst="roundRect">
            <a:avLst/>
          </a:prstGeom>
          <a:blipFill>
            <a:blip r:embed="rId7" cstate="screen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08945" y="3239497"/>
            <a:ext cx="1723357" cy="1718547"/>
          </a:xfrm>
          <a:prstGeom prst="roundRect">
            <a:avLst/>
          </a:prstGeom>
          <a:blipFill>
            <a:blip r:embed="rId8" cstate="screen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15206" y="981887"/>
            <a:ext cx="1881521" cy="1770547"/>
          </a:xfrm>
          <a:prstGeom prst="roundRect">
            <a:avLst/>
          </a:prstGeom>
          <a:blipFill>
            <a:blip r:embed="rId9" cstate="screen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46036" y="3239497"/>
            <a:ext cx="1766843" cy="1775848"/>
          </a:xfrm>
          <a:prstGeom prst="roundRect">
            <a:avLst/>
          </a:prstGeom>
          <a:blipFill>
            <a:blip r:embed="rId10" cstate="screen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12515" y="981889"/>
            <a:ext cx="1625600" cy="1770546"/>
          </a:xfrm>
          <a:prstGeom prst="roundRect">
            <a:avLst/>
          </a:prstGeom>
          <a:blipFill>
            <a:blip r:embed="rId11" cstate="screen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02327" y="981888"/>
            <a:ext cx="1933097" cy="1770547"/>
          </a:xfrm>
          <a:prstGeom prst="roundRect">
            <a:avLst/>
          </a:prstGeom>
          <a:blipFill>
            <a:blip r:embed="rId12" cstate="screen"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02328" y="5153892"/>
            <a:ext cx="1838036" cy="1505798"/>
          </a:xfrm>
          <a:prstGeom prst="roundRect">
            <a:avLst/>
          </a:prstGeom>
          <a:blipFill>
            <a:blip r:embed="rId13" cstate="screen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B1BD71"/>
              </a:clrFrom>
              <a:clrTo>
                <a:srgbClr val="B1BD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79" y="5183773"/>
            <a:ext cx="2150123" cy="1505798"/>
          </a:xfrm>
          <a:prstGeom prst="roundRect">
            <a:avLst>
              <a:gd name="adj" fmla="val 16667"/>
            </a:avLst>
          </a:prstGeom>
          <a:ln w="28575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79" y="5153892"/>
            <a:ext cx="2188676" cy="1505798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27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EF2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7547" y="-909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026" name="Picture 2" descr="B:\Ирочка\Изображения\для презентации\весна\693413_html_m39857c96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548" y="623737"/>
            <a:ext cx="1835604" cy="1656184"/>
          </a:xfrm>
          <a:prstGeom prst="rect">
            <a:avLst/>
          </a:prstGeom>
          <a:noFill/>
        </p:spPr>
      </p:pic>
      <p:pic>
        <p:nvPicPr>
          <p:cNvPr id="1028" name="Picture 4" descr="B:\Ирочка\Изображения\для презентации\весна\171voronok_ili_gorodskaya_lastochka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4854" y="576066"/>
            <a:ext cx="1753158" cy="1728192"/>
          </a:xfrm>
          <a:prstGeom prst="rect">
            <a:avLst/>
          </a:prstGeom>
          <a:noFill/>
        </p:spPr>
      </p:pic>
      <p:pic>
        <p:nvPicPr>
          <p:cNvPr id="1029" name="Picture 5" descr="B:\Ирочка\Изображения\для презентации\весна\2058059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329410" y="3187330"/>
            <a:ext cx="2125397" cy="1512452"/>
          </a:xfrm>
          <a:prstGeom prst="rect">
            <a:avLst/>
          </a:prstGeom>
          <a:noFill/>
        </p:spPr>
      </p:pic>
      <p:pic>
        <p:nvPicPr>
          <p:cNvPr id="1030" name="Picture 6" descr="B:\Ирочка\Изображения\для презентации\весна\hello_html_32557953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455271" y="1949775"/>
            <a:ext cx="1919660" cy="1796802"/>
          </a:xfrm>
          <a:prstGeom prst="rect">
            <a:avLst/>
          </a:prstGeom>
          <a:noFill/>
        </p:spPr>
      </p:pic>
      <p:pic>
        <p:nvPicPr>
          <p:cNvPr id="1031" name="Picture 7" descr="B:\Ирочка\Изображения\для презентации\весна\sturnus_vulgaris-0214_r-300x300.jp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00256" y="3350489"/>
            <a:ext cx="1921396" cy="1214322"/>
          </a:xfrm>
          <a:prstGeom prst="rect">
            <a:avLst/>
          </a:prstGeom>
          <a:noFill/>
        </p:spPr>
      </p:pic>
      <p:pic>
        <p:nvPicPr>
          <p:cNvPr id="1032" name="Picture 8" descr="B:\Ирочка\Изображения\для презентации\весна\ORp8Y5.pn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574111" y="4230614"/>
            <a:ext cx="2626966" cy="1643313"/>
          </a:xfrm>
          <a:prstGeom prst="rect">
            <a:avLst/>
          </a:prstGeom>
          <a:noFill/>
        </p:spPr>
      </p:pic>
      <p:pic>
        <p:nvPicPr>
          <p:cNvPr id="1036" name="Picture 12" descr="B:\Ирочка\Изображения\для презентации\весна\hello_html_m62f73767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575720" y="497670"/>
            <a:ext cx="1604813" cy="122413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03548" y="240801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Голубь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2827" y="181888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Синица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32056" y="222387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Ласточка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64035" y="518681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Грач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47880" y="580760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Ворона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5920" y="388124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Соловей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88288" y="472514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Calibri"/>
              </a:rPr>
              <a:t>Скворец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854">
            <a:off x="164318" y="4774356"/>
            <a:ext cx="7070694" cy="2279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621" y="2408018"/>
            <a:ext cx="854814" cy="545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012" y="-232875"/>
            <a:ext cx="1717708" cy="17132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5920" y="-213226"/>
            <a:ext cx="1989640" cy="1713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017" y="1530"/>
            <a:ext cx="1191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Какие птицы перелётные? </a:t>
            </a:r>
            <a:r>
              <a:rPr lang="ru-RU" sz="2400" dirty="0" smtClean="0"/>
              <a:t>(нажимаем мышкой на птиц,</a:t>
            </a:r>
            <a:r>
              <a:rPr lang="en-US" sz="2400" dirty="0" smtClean="0"/>
              <a:t> </a:t>
            </a:r>
            <a:r>
              <a:rPr lang="ru-RU" sz="2400" dirty="0" smtClean="0"/>
              <a:t>далее </a:t>
            </a:r>
            <a:r>
              <a:rPr lang="ru-RU" sz="2400" dirty="0" smtClean="0"/>
              <a:t>пять</a:t>
            </a:r>
            <a:r>
              <a:rPr lang="ru-RU" sz="2400" dirty="0" smtClean="0"/>
              <a:t> раз </a:t>
            </a:r>
            <a:r>
              <a:rPr lang="ru-RU" sz="2400" dirty="0" smtClean="0"/>
              <a:t>на </a:t>
            </a:r>
            <a:r>
              <a:rPr lang="en-US" sz="2400" dirty="0" smtClean="0"/>
              <a:t>Enter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2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9365" y="150828"/>
            <a:ext cx="9964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9"/>
            <a:ext cx="12192000" cy="68538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6749" y="150828"/>
            <a:ext cx="975643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Сам хоть и маленький, да больше себя несёт?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26" y="943868"/>
            <a:ext cx="1138513" cy="942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365" y="797159"/>
            <a:ext cx="800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Отгадайте загадку,</a:t>
            </a:r>
            <a:r>
              <a:rPr lang="en-US" dirty="0"/>
              <a:t> Enter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9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741" y="0"/>
            <a:ext cx="1040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Найди дом муравья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79109" y="1010665"/>
            <a:ext cx="4320598" cy="4320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398" y="1218439"/>
            <a:ext cx="4967859" cy="6174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3403" y="707886"/>
            <a:ext cx="4320071" cy="4337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90" y="976573"/>
            <a:ext cx="938038" cy="776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07886"/>
            <a:ext cx="700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(Нажимаем мышкой на домики, далее </a:t>
            </a:r>
            <a:r>
              <a:rPr lang="en-US" dirty="0" smtClean="0"/>
              <a:t>Enter</a:t>
            </a:r>
            <a:r>
              <a:rPr lang="ru-RU" dirty="0" smtClean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2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0.01875 -0.00949 0.04323 0.04722 0.05495 0.12523 C 0.06693 0.20556 0.06211 0.27662 0.0431 0.28565 C 0.02409 0.29468 0.01901 0.36597 0.03099 0.44653 C 0.04284 0.52408 0.06732 0.58148 0.0862 0.57269 " pathEditMode="relative" rAng="4500000" ptsTypes="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286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7" y="197037"/>
            <a:ext cx="11979564" cy="6465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82" y="4948090"/>
            <a:ext cx="7081116" cy="1766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2" y="3574472"/>
            <a:ext cx="6336145" cy="478848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18" y="1292369"/>
            <a:ext cx="609600" cy="504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982" y="415636"/>
            <a:ext cx="5292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Муравьиный терем- это просторный и уютный </a:t>
            </a:r>
            <a:r>
              <a:rPr lang="ru-RU" dirty="0" smtClean="0">
                <a:solidFill>
                  <a:schemeClr val="bg1"/>
                </a:solidFill>
              </a:rPr>
              <a:t>город.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Мы видим только верхнюю часть. А сам весь муравейник спрятан под землёй на несколько метров.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1999" cy="68564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2" y="-281708"/>
            <a:ext cx="11430000" cy="71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04" y="0"/>
            <a:ext cx="12191999" cy="6856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7126" y="4313382"/>
            <a:ext cx="2932545" cy="2932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254" y="2690724"/>
            <a:ext cx="2857345" cy="765360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76" y="3825232"/>
            <a:ext cx="2373202" cy="1779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2333" y="4025191"/>
            <a:ext cx="1754463" cy="1754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0036" y="611611"/>
            <a:ext cx="2163441" cy="1794559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92364" y="323273"/>
            <a:ext cx="806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 чего муравьи строят муравейник?(Нажимаем на картинки)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30992" y="1345949"/>
            <a:ext cx="230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ЗЕМЛЯ</a:t>
            </a:r>
            <a:endParaRPr lang="ru-R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488180" y="3349930"/>
            <a:ext cx="243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ХВОИНКИ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9472333" y="3120271"/>
            <a:ext cx="2128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ВЕТКИ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95" y="1085515"/>
            <a:ext cx="2852387" cy="132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5538" y="2229427"/>
            <a:ext cx="2083955" cy="208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320145" y="323273"/>
            <a:ext cx="6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Строят муравейник  рабочие муравьи.</a:t>
            </a:r>
            <a:r>
              <a:rPr lang="en-US" dirty="0"/>
              <a:t> </a:t>
            </a:r>
            <a:r>
              <a:rPr lang="ru-RU" dirty="0" smtClean="0"/>
              <a:t>(</a:t>
            </a:r>
            <a:r>
              <a:rPr lang="en-US" dirty="0" smtClean="0"/>
              <a:t>Enter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238" y="4772934"/>
            <a:ext cx="1475798" cy="16643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8982" y="4623845"/>
            <a:ext cx="1475360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14688 3.7037E-7 C 0.21263 3.7037E-7 0.29388 0.16389 0.29388 0.29722 L 0.29388 0.5944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9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0.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4974 0.394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19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529</Words>
  <Application>Microsoft Office PowerPoint</Application>
  <PresentationFormat>Широкоэкранный</PresentationFormat>
  <Paragraphs>73</Paragraphs>
  <Slides>26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Lucida Sans Unicode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58</cp:revision>
  <dcterms:created xsi:type="dcterms:W3CDTF">2025-03-04T12:53:37Z</dcterms:created>
  <dcterms:modified xsi:type="dcterms:W3CDTF">2025-04-23T14:52:42Z</dcterms:modified>
</cp:coreProperties>
</file>